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8"/>
  </p:notesMasterIdLst>
  <p:sldIdLst>
    <p:sldId id="256" r:id="rId2"/>
    <p:sldId id="257" r:id="rId3"/>
    <p:sldId id="258" r:id="rId4"/>
    <p:sldId id="286" r:id="rId5"/>
    <p:sldId id="287" r:id="rId6"/>
    <p:sldId id="288" r:id="rId7"/>
    <p:sldId id="289" r:id="rId8"/>
    <p:sldId id="290" r:id="rId9"/>
    <p:sldId id="291" r:id="rId10"/>
    <p:sldId id="292" r:id="rId11"/>
    <p:sldId id="294" r:id="rId12"/>
    <p:sldId id="293"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29" r:id="rId48"/>
    <p:sldId id="330" r:id="rId49"/>
    <p:sldId id="331" r:id="rId50"/>
    <p:sldId id="332" r:id="rId51"/>
    <p:sldId id="333" r:id="rId52"/>
    <p:sldId id="334" r:id="rId53"/>
    <p:sldId id="335" r:id="rId54"/>
    <p:sldId id="336" r:id="rId55"/>
    <p:sldId id="337" r:id="rId56"/>
    <p:sldId id="338" r:id="rId57"/>
    <p:sldId id="339" r:id="rId58"/>
    <p:sldId id="340" r:id="rId59"/>
    <p:sldId id="341" r:id="rId60"/>
    <p:sldId id="342" r:id="rId61"/>
    <p:sldId id="343" r:id="rId62"/>
    <p:sldId id="344" r:id="rId63"/>
    <p:sldId id="345" r:id="rId64"/>
    <p:sldId id="346" r:id="rId65"/>
    <p:sldId id="347" r:id="rId66"/>
    <p:sldId id="348" r:id="rId67"/>
    <p:sldId id="349" r:id="rId68"/>
    <p:sldId id="350" r:id="rId69"/>
    <p:sldId id="351" r:id="rId70"/>
    <p:sldId id="352" r:id="rId71"/>
    <p:sldId id="353" r:id="rId72"/>
    <p:sldId id="354" r:id="rId73"/>
    <p:sldId id="355" r:id="rId74"/>
    <p:sldId id="356" r:id="rId75"/>
    <p:sldId id="357" r:id="rId76"/>
    <p:sldId id="285" r:id="rId77"/>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26" autoAdjust="0"/>
    <p:restoredTop sz="94663"/>
  </p:normalViewPr>
  <p:slideViewPr>
    <p:cSldViewPr snapToGrid="0" snapToObjects="1">
      <p:cViewPr varScale="1">
        <p:scale>
          <a:sx n="86" d="100"/>
          <a:sy n="86" d="100"/>
        </p:scale>
        <p:origin x="104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5BAD8-9A4D-4494-9AB3-753DEF087AFA}" type="datetimeFigureOut">
              <a:rPr lang="it-IT" smtClean="0"/>
              <a:t>07/05/2018</a:t>
            </a:fld>
            <a:endParaRPr lang="it-IT"/>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C49355-C9E2-49D2-828C-F6643DB7E8C3}" type="slidenum">
              <a:rPr lang="it-IT" smtClean="0"/>
              <a:t>‹N›</a:t>
            </a:fld>
            <a:endParaRPr lang="it-IT"/>
          </a:p>
        </p:txBody>
      </p:sp>
    </p:spTree>
    <p:extLst>
      <p:ext uri="{BB962C8B-B14F-4D97-AF65-F5344CB8AC3E}">
        <p14:creationId xmlns:p14="http://schemas.microsoft.com/office/powerpoint/2010/main" val="3751804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DAC49355-C9E2-49D2-828C-F6643DB7E8C3}" type="slidenum">
              <a:rPr lang="it-IT" smtClean="0"/>
              <a:t>16</a:t>
            </a:fld>
            <a:endParaRPr lang="it-IT"/>
          </a:p>
        </p:txBody>
      </p:sp>
    </p:spTree>
    <p:extLst>
      <p:ext uri="{BB962C8B-B14F-4D97-AF65-F5344CB8AC3E}">
        <p14:creationId xmlns:p14="http://schemas.microsoft.com/office/powerpoint/2010/main" val="2818037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5C8146D4-D74B-C741-BADA-662862855C57}" type="datetimeFigureOut">
              <a:rPr lang="it-IT" smtClean="0"/>
              <a:t>07/05/2018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3790158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C8146D4-D74B-C741-BADA-662862855C57}" type="datetimeFigureOut">
              <a:rPr lang="it-IT" smtClean="0"/>
              <a:t>07/05/2018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159315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5C8146D4-D74B-C741-BADA-662862855C57}" type="datetimeFigureOut">
              <a:rPr lang="it-IT" smtClean="0"/>
              <a:t>07/05/2018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3588837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C8146D4-D74B-C741-BADA-662862855C57}" type="datetimeFigureOut">
              <a:rPr lang="it-IT" smtClean="0"/>
              <a:t>07/05/2018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4237161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C8146D4-D74B-C741-BADA-662862855C57}" type="datetimeFigureOut">
              <a:rPr lang="it-IT" smtClean="0"/>
              <a:t>07/05/2018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1386404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5C8146D4-D74B-C741-BADA-662862855C57}" type="datetimeFigureOut">
              <a:rPr lang="it-IT" smtClean="0"/>
              <a:t>07/05/2018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3181544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C8146D4-D74B-C741-BADA-662862855C57}" type="datetimeFigureOut">
              <a:rPr lang="it-IT" smtClean="0"/>
              <a:t>07/05/2018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757748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C8146D4-D74B-C741-BADA-662862855C57}" type="datetimeFigureOut">
              <a:rPr lang="it-IT" smtClean="0"/>
              <a:t>07/05/2018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133468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C8146D4-D74B-C741-BADA-662862855C57}" type="datetimeFigureOut">
              <a:rPr lang="it-IT" smtClean="0"/>
              <a:t>07/05/2018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4196214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C8146D4-D74B-C741-BADA-662862855C57}" type="datetimeFigureOut">
              <a:rPr lang="it-IT" smtClean="0"/>
              <a:t>07/05/2018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3251070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C8146D4-D74B-C741-BADA-662862855C57}" type="datetimeFigureOut">
              <a:rPr lang="it-IT" smtClean="0"/>
              <a:t>07/05/2018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9E196F-8610-DA48-BBB3-1EC623861EDC}" type="slidenum">
              <a:rPr lang="it-IT" smtClean="0"/>
              <a:t>‹N›</a:t>
            </a:fld>
            <a:endParaRPr lang="it-IT"/>
          </a:p>
        </p:txBody>
      </p:sp>
    </p:spTree>
    <p:extLst>
      <p:ext uri="{BB962C8B-B14F-4D97-AF65-F5344CB8AC3E}">
        <p14:creationId xmlns:p14="http://schemas.microsoft.com/office/powerpoint/2010/main" val="2850332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8146D4-D74B-C741-BADA-662862855C57}" type="datetimeFigureOut">
              <a:rPr lang="it-IT" smtClean="0"/>
              <a:t>07/05/2018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9E196F-8610-DA48-BBB3-1EC623861EDC}" type="slidenum">
              <a:rPr lang="it-IT" smtClean="0"/>
              <a:t>‹N›</a:t>
            </a:fld>
            <a:endParaRPr lang="it-IT"/>
          </a:p>
        </p:txBody>
      </p:sp>
    </p:spTree>
    <p:extLst>
      <p:ext uri="{BB962C8B-B14F-4D97-AF65-F5344CB8AC3E}">
        <p14:creationId xmlns:p14="http://schemas.microsoft.com/office/powerpoint/2010/main" val="214971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3.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slide" Target="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3.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slide" Target="slide3.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slide" Target="slide3.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slide" Target="slide3.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s://www.tmdn.org/tmview/welcome.html?lang=it" TargetMode="External"/><Relationship Id="rId4" Type="http://schemas.openxmlformats.org/officeDocument/2006/relationships/slide" Target="slide3.xml"/></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tmclass.tmdn.org/" TargetMode="External"/><Relationship Id="rId4" Type="http://schemas.openxmlformats.org/officeDocument/2006/relationships/slide" Target="slide3.xml"/></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slide" Target="slide3.xml"/></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4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5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5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slide" Target="slide3.xml"/></Relationships>
</file>

<file path=ppt/slides/_rels/slide5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5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5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slide" Target="slide3.xml"/></Relationships>
</file>

<file path=ppt/slides/_rels/slide5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5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 Target="slide3.xml"/></Relationships>
</file>

<file path=ppt/slides/_rels/slide5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slide" Target="slide3.xml"/></Relationships>
</file>

<file path=ppt/slides/_rels/slide5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slide" Target="slide3.xml"/></Relationships>
</file>

<file path=ppt/slides/_rels/slide5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slide" Target="slide3.xml"/></Relationships>
</file>

<file path=ppt/slides/_rels/slide6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 Target="slide3.xml"/></Relationships>
</file>

<file path=ppt/slides/_rels/slide6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slide" Target="slide3.xml"/></Relationships>
</file>

<file path=ppt/slides/_rels/slide6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6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slide" Target="slide3.xml"/></Relationships>
</file>

<file path=ppt/slides/_rels/slide6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6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6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slide" Target="slide3.xml"/></Relationships>
</file>

<file path=ppt/slides/_rels/slide6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6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slide" Target="slide3.xml"/></Relationships>
</file>

<file path=ppt/slides/_rels/slide6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slide" Target="slide3.xml"/></Relationships>
</file>

<file path=ppt/slides/_rels/slide7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7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7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slide" Target="slide3.xml"/></Relationships>
</file>

<file path=ppt/slides/_rels/slide7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slide" Target="slide3.xml"/></Relationships>
</file>

<file path=ppt/slides/_rels/slide7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slide" Target="slide3.xml"/></Relationships>
</file>

<file path=ppt/slides/_rels/slide7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slide" Target="slide3.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 cope Gregor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97"/>
            <a:ext cx="9144000" cy="6858000"/>
          </a:xfrm>
          <a:prstGeom prst="rect">
            <a:avLst/>
          </a:prstGeom>
        </p:spPr>
      </p:pic>
      <p:pic>
        <p:nvPicPr>
          <p:cNvPr id="5" name="Immagine 4" descr="Gregory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985" y="5924122"/>
            <a:ext cx="2438015" cy="664914"/>
          </a:xfrm>
          <a:prstGeom prst="rect">
            <a:avLst/>
          </a:prstGeom>
        </p:spPr>
      </p:pic>
      <p:sp>
        <p:nvSpPr>
          <p:cNvPr id="6" name="CasellaDiTesto 2">
            <a:hlinkClick r:id="rId4" action="ppaction://hlinksldjump"/>
          </p:cNvPr>
          <p:cNvSpPr txBox="1">
            <a:spLocks noChangeArrowheads="1"/>
          </p:cNvSpPr>
          <p:nvPr/>
        </p:nvSpPr>
        <p:spPr bwMode="auto">
          <a:xfrm>
            <a:off x="1020567" y="3285215"/>
            <a:ext cx="569413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chemeClr val="bg1"/>
                </a:solidFill>
                <a:latin typeface="Times New Roman" charset="0"/>
                <a:cs typeface="Times New Roman" charset="0"/>
              </a:rPr>
              <a:t>LA RIFORMA DEL DIRITTO DEI MARCHI DELL'UNIONE EUROPEA</a:t>
            </a:r>
            <a:endParaRPr lang="it-IT" sz="2400" dirty="0">
              <a:latin typeface="Times New Roman" charset="0"/>
              <a:cs typeface="Times New Roman" charset="0"/>
            </a:endParaRPr>
          </a:p>
        </p:txBody>
      </p:sp>
      <p:sp>
        <p:nvSpPr>
          <p:cNvPr id="7" name="CasellaDiTesto 2">
            <a:hlinkClick r:id="rId4" action="ppaction://hlinksldjump"/>
          </p:cNvPr>
          <p:cNvSpPr txBox="1">
            <a:spLocks noChangeArrowheads="1"/>
          </p:cNvSpPr>
          <p:nvPr/>
        </p:nvSpPr>
        <p:spPr bwMode="auto">
          <a:xfrm>
            <a:off x="1020566" y="1173001"/>
            <a:ext cx="5806643"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bg1"/>
                </a:solidFill>
                <a:latin typeface="+mj-lt"/>
                <a:cs typeface="Times New Roman" charset="0"/>
              </a:rPr>
              <a:t>SEMINARIO ORGANIZZATO DALLA CAMERA DI COMMERCIO DI PAVIA </a:t>
            </a:r>
          </a:p>
          <a:p>
            <a:r>
              <a:rPr lang="it-IT" sz="1500" dirty="0">
                <a:solidFill>
                  <a:schemeClr val="bg1"/>
                </a:solidFill>
                <a:latin typeface="+mj-lt"/>
                <a:cs typeface="Times New Roman" charset="0"/>
              </a:rPr>
              <a:t>IN COLLABORAZIONE CON LO STUDIO DI CONSULENZA IN MATERIA DI PROPRIETÀ INDUSTRIALE GREGORJ</a:t>
            </a:r>
          </a:p>
          <a:p>
            <a:r>
              <a:rPr lang="en-US" sz="1500" dirty="0">
                <a:solidFill>
                  <a:schemeClr val="bg1"/>
                </a:solidFill>
                <a:latin typeface="+mj-lt"/>
                <a:cs typeface="Times New Roman" charset="0"/>
              </a:rPr>
              <a:t>9 </a:t>
            </a:r>
            <a:r>
              <a:rPr lang="en-US" sz="1500" dirty="0" err="1">
                <a:solidFill>
                  <a:schemeClr val="bg1"/>
                </a:solidFill>
                <a:latin typeface="+mj-lt"/>
                <a:cs typeface="Times New Roman" charset="0"/>
              </a:rPr>
              <a:t>maggio</a:t>
            </a:r>
            <a:r>
              <a:rPr lang="en-US" sz="1500" dirty="0">
                <a:solidFill>
                  <a:schemeClr val="bg1"/>
                </a:solidFill>
                <a:latin typeface="+mj-lt"/>
                <a:cs typeface="Times New Roman" charset="0"/>
              </a:rPr>
              <a:t> 2018</a:t>
            </a:r>
          </a:p>
        </p:txBody>
      </p:sp>
      <p:sp>
        <p:nvSpPr>
          <p:cNvPr id="8" name="CasellaDiTesto 2">
            <a:hlinkClick r:id="rId4" action="ppaction://hlinksldjump"/>
          </p:cNvPr>
          <p:cNvSpPr txBox="1">
            <a:spLocks noChangeArrowheads="1"/>
          </p:cNvSpPr>
          <p:nvPr/>
        </p:nvSpPr>
        <p:spPr bwMode="auto">
          <a:xfrm>
            <a:off x="1020567" y="2305912"/>
            <a:ext cx="5806643" cy="78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bg1"/>
                </a:solidFill>
                <a:latin typeface="+mj-lt"/>
                <a:cs typeface="Times New Roman" charset="0"/>
              </a:rPr>
              <a:t>Relatrici </a:t>
            </a:r>
          </a:p>
          <a:p>
            <a:r>
              <a:rPr lang="it-IT" sz="1500" dirty="0">
                <a:solidFill>
                  <a:schemeClr val="bg1"/>
                </a:solidFill>
                <a:latin typeface="+mj-lt"/>
                <a:cs typeface="Times New Roman" charset="0"/>
              </a:rPr>
              <a:t>Dott.ssa Noemi Ruda</a:t>
            </a:r>
          </a:p>
          <a:p>
            <a:r>
              <a:rPr lang="it-IT" sz="1500" dirty="0">
                <a:solidFill>
                  <a:schemeClr val="bg1"/>
                </a:solidFill>
                <a:latin typeface="+mj-lt"/>
                <a:cs typeface="Times New Roman" charset="0"/>
              </a:rPr>
              <a:t>Dott.ssa Elisabetta Magni</a:t>
            </a:r>
          </a:p>
        </p:txBody>
      </p:sp>
    </p:spTree>
    <p:extLst>
      <p:ext uri="{BB962C8B-B14F-4D97-AF65-F5344CB8AC3E}">
        <p14:creationId xmlns:p14="http://schemas.microsoft.com/office/powerpoint/2010/main" val="262231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0" y="1928589"/>
            <a:ext cx="5745609" cy="3000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t-IT"/>
            </a:defPPr>
            <a:lvl1pPr>
              <a:defRPr sz="2400" b="1">
                <a:solidFill>
                  <a:srgbClr val="FF0000"/>
                </a:solidFill>
                <a:latin typeface="Times New Roman" charset="0"/>
                <a:ea typeface="MS PGothic" charset="0"/>
                <a:cs typeface="Times New Roman" charset="0"/>
              </a:defRPr>
            </a:lvl1pPr>
            <a:lvl2pPr>
              <a:defRPr sz="2800">
                <a:latin typeface="Calibri" charset="0"/>
                <a:ea typeface="MS PGothic" charset="0"/>
                <a:cs typeface="MS PGothic" charset="0"/>
              </a:defRPr>
            </a:lvl2pPr>
            <a:lvl3pPr>
              <a:defRPr sz="2400">
                <a:latin typeface="Calibri" charset="0"/>
                <a:ea typeface="MS PGothic" charset="0"/>
                <a:cs typeface="MS PGothic" charset="0"/>
              </a:defRPr>
            </a:lvl3pPr>
            <a:lvl4pPr>
              <a:defRPr sz="2000">
                <a:latin typeface="Calibri" charset="0"/>
                <a:ea typeface="MS PGothic" charset="0"/>
                <a:cs typeface="MS PGothic" charset="0"/>
              </a:defRPr>
            </a:lvl4pPr>
            <a:lvl5pPr>
              <a:defRPr sz="2000">
                <a:latin typeface="Calibri" charset="0"/>
                <a:ea typeface="MS PGothic" charset="0"/>
                <a:cs typeface="MS PGothic" charset="0"/>
              </a:defRPr>
            </a:lvl5pPr>
            <a:lvl6pPr eaLnBrk="0" fontAlgn="base" hangingPunct="0">
              <a:spcAft>
                <a:spcPct val="0"/>
              </a:spcAft>
              <a:buFont typeface="Arial" charset="0"/>
              <a:buChar char="»"/>
              <a:defRPr sz="2000">
                <a:latin typeface="Calibri" charset="0"/>
                <a:ea typeface="MS PGothic" charset="0"/>
                <a:cs typeface="MS PGothic" charset="0"/>
              </a:defRPr>
            </a:lvl6pPr>
            <a:lvl7pPr eaLnBrk="0" fontAlgn="base" hangingPunct="0">
              <a:spcAft>
                <a:spcPct val="0"/>
              </a:spcAft>
              <a:buFont typeface="Arial" charset="0"/>
              <a:buChar char="»"/>
              <a:defRPr sz="2000">
                <a:latin typeface="Calibri" charset="0"/>
                <a:ea typeface="MS PGothic" charset="0"/>
                <a:cs typeface="MS PGothic" charset="0"/>
              </a:defRPr>
            </a:lvl7pPr>
            <a:lvl8pPr eaLnBrk="0" fontAlgn="base" hangingPunct="0">
              <a:spcAft>
                <a:spcPct val="0"/>
              </a:spcAft>
              <a:buFont typeface="Arial" charset="0"/>
              <a:buChar char="»"/>
              <a:defRPr sz="2000">
                <a:latin typeface="Calibri" charset="0"/>
                <a:ea typeface="MS PGothic" charset="0"/>
                <a:cs typeface="MS PGothic" charset="0"/>
              </a:defRPr>
            </a:lvl8pPr>
            <a:lvl9pPr eaLnBrk="0" fontAlgn="base" hangingPunct="0">
              <a:spcAft>
                <a:spcPct val="0"/>
              </a:spcAft>
              <a:buFont typeface="Arial" charset="0"/>
              <a:buChar char="»"/>
              <a:defRPr sz="2000">
                <a:latin typeface="Calibri" charset="0"/>
                <a:ea typeface="MS PGothic" charset="0"/>
                <a:cs typeface="MS PGothic" charset="0"/>
              </a:defRPr>
            </a:lvl9pPr>
          </a:lstStyle>
          <a:p>
            <a:r>
              <a:rPr lang="it-IT" dirty="0">
                <a:solidFill>
                  <a:schemeClr val="tx2">
                    <a:lumMod val="75000"/>
                  </a:schemeClr>
                </a:solidFill>
              </a:rPr>
              <a:t>La direttiva (UE) 2015/2436 del Parlamento europeo e del Consiglio, del 16 dicembre 2015, sul ravvicinamento delle legislazioni degli Stati membri in materia di marchi d’impresa.</a:t>
            </a:r>
          </a:p>
          <a:p>
            <a:endParaRPr lang="it-IT" dirty="0">
              <a:solidFill>
                <a:schemeClr val="tx2">
                  <a:lumMod val="75000"/>
                </a:schemeClr>
              </a:solidFill>
            </a:endParaRPr>
          </a:p>
          <a:p>
            <a:r>
              <a:rPr lang="it-IT" sz="1500" b="0" dirty="0">
                <a:solidFill>
                  <a:schemeClr val="tx2">
                    <a:lumMod val="75000"/>
                  </a:schemeClr>
                </a:solidFill>
                <a:latin typeface="+mj-lt"/>
              </a:rPr>
              <a:t>La nuova direttiva contiene disposizioni che ravvicinano ulteriormente le legislazioni degli Stati membri in materia di marchi d’impresa per quanto riguarda le questioni sia sostanziali sia procedurali. </a:t>
            </a:r>
          </a:p>
        </p:txBody>
      </p:sp>
    </p:spTree>
    <p:extLst>
      <p:ext uri="{BB962C8B-B14F-4D97-AF65-F5344CB8AC3E}">
        <p14:creationId xmlns:p14="http://schemas.microsoft.com/office/powerpoint/2010/main" val="185721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US" sz="2400" dirty="0" err="1">
                <a:solidFill>
                  <a:srgbClr val="FF0000"/>
                </a:solidFill>
                <a:latin typeface="Times New Roman" charset="0"/>
                <a:cs typeface="Times New Roman" charset="0"/>
              </a:rPr>
              <a:t>Principali</a:t>
            </a:r>
            <a:r>
              <a:rPr lang="en-US" sz="2400" dirty="0">
                <a:solidFill>
                  <a:srgbClr val="FF0000"/>
                </a:solidFill>
                <a:latin typeface="Times New Roman" charset="0"/>
                <a:cs typeface="Times New Roman" charset="0"/>
              </a:rPr>
              <a:t> </a:t>
            </a:r>
            <a:r>
              <a:rPr lang="en-US" sz="2400" dirty="0" err="1">
                <a:solidFill>
                  <a:srgbClr val="FF0000"/>
                </a:solidFill>
                <a:latin typeface="Times New Roman" charset="0"/>
                <a:cs typeface="Times New Roman" charset="0"/>
              </a:rPr>
              <a:t>innovazioni</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57727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Calibri"/>
                <a:cs typeface="Calibri"/>
              </a:rPr>
              <a:t>Un marchio è escluso dalla registrazione o, se registrato, può essere dichiarato nullo se: [...]  i) era già stata presentata una domanda di </a:t>
            </a:r>
            <a:r>
              <a:rPr lang="it-IT" sz="1500" i="1" u="sng" dirty="0">
                <a:solidFill>
                  <a:schemeClr val="tx2">
                    <a:lumMod val="75000"/>
                  </a:schemeClr>
                </a:solidFill>
                <a:latin typeface="Calibri"/>
                <a:cs typeface="Calibri"/>
              </a:rPr>
              <a:t>denominazione di origine o di indicazione geografica</a:t>
            </a:r>
            <a:r>
              <a:rPr lang="it-IT" sz="1800" b="1" dirty="0">
                <a:solidFill>
                  <a:schemeClr val="tx2">
                    <a:lumMod val="75000"/>
                  </a:schemeClr>
                </a:solidFill>
                <a:latin typeface="Times New Roman" panose="02020603050405020304" pitchFamily="18" charset="0"/>
                <a:cs typeface="Times New Roman" panose="02020603050405020304" pitchFamily="18" charset="0"/>
              </a:rPr>
              <a:t> </a:t>
            </a:r>
            <a:r>
              <a:rPr lang="it-IT" sz="1500" dirty="0">
                <a:solidFill>
                  <a:schemeClr val="tx2">
                    <a:lumMod val="75000"/>
                  </a:schemeClr>
                </a:solidFill>
                <a:latin typeface="Calibri"/>
                <a:cs typeface="Calibri"/>
              </a:rPr>
              <a:t>conformemente alla legislazione dell'Unione o al diritto dello Stato membro interessato prima della data di presentazione della domanda di registrazione del marchio d'impresa o della data di priorità invocata a sostegno della domanda, fatta salva la sua successiva registrazione; ii) detta denominazione di origine o indicazione geografica conferisce alla persona autorizzata dal diritto pertinente ad esercitare i diritti da essa derivanti il diritto di vietare l'uso di un marchio d'impresa posteriore. (cfr. art. 5, comma 3).</a:t>
            </a:r>
          </a:p>
        </p:txBody>
      </p:sp>
      <p:sp>
        <p:nvSpPr>
          <p:cNvPr id="3" name="Pentagono 2"/>
          <p:cNvSpPr/>
          <p:nvPr/>
        </p:nvSpPr>
        <p:spPr>
          <a:xfrm>
            <a:off x="698110" y="2414227"/>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0521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US" sz="2400" dirty="0" err="1">
                <a:solidFill>
                  <a:srgbClr val="FF0000"/>
                </a:solidFill>
                <a:latin typeface="Times New Roman" charset="0"/>
                <a:cs typeface="Times New Roman" charset="0"/>
              </a:rPr>
              <a:t>Principali</a:t>
            </a:r>
            <a:r>
              <a:rPr lang="en-US" sz="2400" dirty="0">
                <a:solidFill>
                  <a:srgbClr val="FF0000"/>
                </a:solidFill>
                <a:latin typeface="Times New Roman" charset="0"/>
                <a:cs typeface="Times New Roman" charset="0"/>
              </a:rPr>
              <a:t> </a:t>
            </a:r>
            <a:r>
              <a:rPr lang="en-US" sz="2400" dirty="0" err="1">
                <a:solidFill>
                  <a:srgbClr val="FF0000"/>
                </a:solidFill>
                <a:latin typeface="Times New Roman" charset="0"/>
                <a:cs typeface="Times New Roman" charset="0"/>
              </a:rPr>
              <a:t>innovazioni</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57727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Calibri"/>
                <a:cs typeface="Calibri"/>
              </a:rPr>
              <a:t>Gli Stati membri possono prevedere la registrazione di </a:t>
            </a:r>
            <a:r>
              <a:rPr lang="it-IT" sz="1500" i="1" u="sng" dirty="0">
                <a:solidFill>
                  <a:schemeClr val="tx2">
                    <a:lumMod val="75000"/>
                  </a:schemeClr>
                </a:solidFill>
                <a:latin typeface="Calibri"/>
                <a:cs typeface="Calibri"/>
              </a:rPr>
              <a:t>marchi di garanzia o di certificazione.</a:t>
            </a:r>
            <a:r>
              <a:rPr lang="it-IT" sz="1500" dirty="0">
                <a:solidFill>
                  <a:schemeClr val="tx2">
                    <a:lumMod val="75000"/>
                  </a:schemeClr>
                </a:solidFill>
                <a:latin typeface="Calibri"/>
                <a:cs typeface="Calibri"/>
              </a:rPr>
              <a:t> Qualsiasi persona fisica o giuridica, tra cui istituzioni, autorità e organismi di diritto pubblico, può presentare domanda di marchio di garanzia o di certificazione a condizione che detta persona non svolga un'attività che comporta la fornitura di prodotti o servizi del tipo certificato. (cfr. art. 28).</a:t>
            </a:r>
          </a:p>
          <a:p>
            <a:endParaRPr lang="it-IT" sz="1500" dirty="0">
              <a:solidFill>
                <a:schemeClr val="tx2">
                  <a:lumMod val="75000"/>
                </a:schemeClr>
              </a:solidFill>
              <a:latin typeface="Calibri"/>
              <a:cs typeface="Calibri"/>
            </a:endParaRPr>
          </a:p>
          <a:p>
            <a:r>
              <a:rPr lang="it-IT" sz="1500" dirty="0">
                <a:solidFill>
                  <a:schemeClr val="tx2">
                    <a:lumMod val="75000"/>
                  </a:schemeClr>
                </a:solidFill>
                <a:latin typeface="Calibri"/>
                <a:cs typeface="Calibri"/>
              </a:rPr>
              <a:t>Gli Stati membri prevedono la registrazione di </a:t>
            </a:r>
            <a:r>
              <a:rPr lang="it-IT" sz="1500" i="1" u="sng" dirty="0">
                <a:solidFill>
                  <a:schemeClr val="tx2">
                    <a:lumMod val="75000"/>
                  </a:schemeClr>
                </a:solidFill>
                <a:latin typeface="Calibri"/>
                <a:cs typeface="Calibri"/>
              </a:rPr>
              <a:t>marchi collettivi</a:t>
            </a:r>
            <a:r>
              <a:rPr lang="it-IT" sz="1500" dirty="0">
                <a:solidFill>
                  <a:schemeClr val="tx2">
                    <a:lumMod val="75000"/>
                  </a:schemeClr>
                </a:solidFill>
                <a:latin typeface="Calibri"/>
                <a:cs typeface="Calibri"/>
              </a:rPr>
              <a:t>. Possono depositare domanda di marchio collettivo le associazioni di fabbricanti, produttori, prestatori di servizi o commercianti che, conformemente al diritto loro applicabile, hanno la capacità, a proprio nome, di essere titolari di diritti e obblighi, di stipulare contratti o compiere altri atti giuridici e di stare in giudizio, nonché le persone giuridiche di diritto pubblico. (cfr. art. 29).</a:t>
            </a:r>
          </a:p>
        </p:txBody>
      </p:sp>
      <p:sp>
        <p:nvSpPr>
          <p:cNvPr id="15" name="Pentagono 2">
            <a:extLst>
              <a:ext uri="{FF2B5EF4-FFF2-40B4-BE49-F238E27FC236}">
                <a16:creationId xmlns:a16="http://schemas.microsoft.com/office/drawing/2014/main" id="{652CAB35-9D37-4DED-BA61-109A6A0F5843}"/>
              </a:ext>
            </a:extLst>
          </p:cNvPr>
          <p:cNvSpPr/>
          <p:nvPr/>
        </p:nvSpPr>
        <p:spPr>
          <a:xfrm>
            <a:off x="698110" y="2414227"/>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6" name="Pentagono 2">
            <a:extLst>
              <a:ext uri="{FF2B5EF4-FFF2-40B4-BE49-F238E27FC236}">
                <a16:creationId xmlns:a16="http://schemas.microsoft.com/office/drawing/2014/main" id="{605BF098-96D5-47F1-B842-B9981A15F2A2}"/>
              </a:ext>
            </a:extLst>
          </p:cNvPr>
          <p:cNvSpPr/>
          <p:nvPr/>
        </p:nvSpPr>
        <p:spPr>
          <a:xfrm>
            <a:off x="700382" y="3999642"/>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0377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US" sz="2400" dirty="0" err="1">
                <a:solidFill>
                  <a:srgbClr val="FF0000"/>
                </a:solidFill>
                <a:latin typeface="Times New Roman" charset="0"/>
                <a:cs typeface="Times New Roman" charset="0"/>
              </a:rPr>
              <a:t>Principali</a:t>
            </a:r>
            <a:r>
              <a:rPr lang="en-US" sz="2400" dirty="0">
                <a:solidFill>
                  <a:srgbClr val="FF0000"/>
                </a:solidFill>
                <a:latin typeface="Times New Roman" charset="0"/>
                <a:cs typeface="Times New Roman" charset="0"/>
              </a:rPr>
              <a:t> </a:t>
            </a:r>
            <a:r>
              <a:rPr lang="en-US" sz="2400" dirty="0" err="1">
                <a:solidFill>
                  <a:srgbClr val="FF0000"/>
                </a:solidFill>
                <a:latin typeface="Times New Roman" charset="0"/>
                <a:cs typeface="Times New Roman" charset="0"/>
              </a:rPr>
              <a:t>innovazioni</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57727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2631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Calibri"/>
                <a:cs typeface="Calibri"/>
              </a:rPr>
              <a:t>[...] I prodotti e i servizi per i quali è chiesta la protezione sono identificati dal richiedente con </a:t>
            </a:r>
            <a:r>
              <a:rPr lang="it-IT" sz="1500" i="1" u="sng" dirty="0">
                <a:solidFill>
                  <a:schemeClr val="tx2">
                    <a:lumMod val="75000"/>
                  </a:schemeClr>
                </a:solidFill>
                <a:latin typeface="Calibri"/>
                <a:cs typeface="Calibri"/>
              </a:rPr>
              <a:t>chiarezza e precisione sufficienti a consentire alle autorità competenti e agli operatori economici di determinare, esclusivamente su tale base, la portata della protezione richiesta. </a:t>
            </a:r>
            <a:r>
              <a:rPr lang="it-IT" sz="1500" dirty="0">
                <a:solidFill>
                  <a:schemeClr val="tx2">
                    <a:lumMod val="75000"/>
                  </a:schemeClr>
                </a:solidFill>
                <a:latin typeface="Calibri"/>
                <a:cs typeface="Calibri"/>
              </a:rPr>
              <a:t>[...] possono essere utilizzate le indicazioni generali incluse nei titoli delle classi della classificazione di Nizza o altri termini generali, a condizione che siano conformi alle prescrizioni normative di chiarezza e di precisione stabilite nel presente articolo.  </a:t>
            </a:r>
            <a:r>
              <a:rPr lang="it-IT" sz="1500" i="1" u="sng" dirty="0">
                <a:solidFill>
                  <a:schemeClr val="tx2">
                    <a:lumMod val="75000"/>
                  </a:schemeClr>
                </a:solidFill>
                <a:latin typeface="Calibri"/>
                <a:cs typeface="Calibri"/>
              </a:rPr>
              <a:t>L'ufficio respinge una domanda che contenga indicazioni o termini poco chiari o imprecisi </a:t>
            </a:r>
            <a:r>
              <a:rPr lang="it-IT" sz="1500" dirty="0">
                <a:solidFill>
                  <a:schemeClr val="tx2">
                    <a:lumMod val="75000"/>
                  </a:schemeClr>
                </a:solidFill>
                <a:latin typeface="Calibri"/>
                <a:cs typeface="Calibri"/>
              </a:rPr>
              <a:t>se il richiedente non propone una formulazione accettabile entro un termine fissato dall'ufficio a tal fine.</a:t>
            </a:r>
          </a:p>
        </p:txBody>
      </p:sp>
      <p:sp>
        <p:nvSpPr>
          <p:cNvPr id="13" name="Pentagono 2">
            <a:extLst>
              <a:ext uri="{FF2B5EF4-FFF2-40B4-BE49-F238E27FC236}">
                <a16:creationId xmlns:a16="http://schemas.microsoft.com/office/drawing/2014/main" id="{C3939917-A759-4A1C-8AF3-7E9BC410E338}"/>
              </a:ext>
            </a:extLst>
          </p:cNvPr>
          <p:cNvSpPr/>
          <p:nvPr/>
        </p:nvSpPr>
        <p:spPr>
          <a:xfrm>
            <a:off x="698110" y="2414227"/>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9799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US" sz="2400" dirty="0" err="1">
                <a:solidFill>
                  <a:srgbClr val="FF0000"/>
                </a:solidFill>
                <a:latin typeface="Times New Roman" charset="0"/>
                <a:cs typeface="Times New Roman" charset="0"/>
              </a:rPr>
              <a:t>Principali</a:t>
            </a:r>
            <a:r>
              <a:rPr lang="en-US" sz="2400" dirty="0">
                <a:solidFill>
                  <a:srgbClr val="FF0000"/>
                </a:solidFill>
                <a:latin typeface="Times New Roman" charset="0"/>
                <a:cs typeface="Times New Roman" charset="0"/>
              </a:rPr>
              <a:t> </a:t>
            </a:r>
            <a:r>
              <a:rPr lang="en-US" sz="2400" dirty="0" err="1">
                <a:solidFill>
                  <a:srgbClr val="FF0000"/>
                </a:solidFill>
                <a:latin typeface="Times New Roman" charset="0"/>
                <a:cs typeface="Times New Roman" charset="0"/>
              </a:rPr>
              <a:t>innovazioni</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57727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i="1" u="sng" dirty="0">
                <a:solidFill>
                  <a:schemeClr val="tx2">
                    <a:lumMod val="75000"/>
                  </a:schemeClr>
                </a:solidFill>
                <a:latin typeface="Calibri"/>
                <a:cs typeface="Calibri"/>
              </a:rPr>
              <a:t>Se si utilizzano termini generali, comprese le indicazioni generali dei titoli delle classi della classificazione di Nizza, questi sono interpretati come comprendenti tutti i prodotti o servizi chiaramente coperti dal significato letterale dell'indicazione o del termine. </a:t>
            </a:r>
            <a:r>
              <a:rPr lang="it-IT" sz="1500" dirty="0">
                <a:solidFill>
                  <a:schemeClr val="tx2">
                    <a:lumMod val="75000"/>
                  </a:schemeClr>
                </a:solidFill>
                <a:latin typeface="Calibri"/>
                <a:cs typeface="Calibri"/>
              </a:rPr>
              <a:t>Tali termini o indicazioni non sono interpretati come comprendenti prodotti o servizi che non possono essere intesi come tali. (cfr. art. 39).</a:t>
            </a:r>
          </a:p>
          <a:p>
            <a:endParaRPr lang="it-IT" sz="1500" dirty="0">
              <a:solidFill>
                <a:schemeClr val="tx2">
                  <a:lumMod val="75000"/>
                </a:schemeClr>
              </a:solidFill>
              <a:latin typeface="Calibri"/>
              <a:cs typeface="Calibri"/>
            </a:endParaRPr>
          </a:p>
          <a:p>
            <a:r>
              <a:rPr lang="it-IT" sz="1500" dirty="0">
                <a:solidFill>
                  <a:schemeClr val="tx2">
                    <a:lumMod val="75000"/>
                  </a:schemeClr>
                </a:solidFill>
                <a:latin typeface="Calibri"/>
                <a:cs typeface="Calibri"/>
              </a:rPr>
              <a:t>Fatto salvo il diritto delle parti al ricorso dinanzi agli organi giurisdizionali, gli Stati membri prevedono una </a:t>
            </a:r>
            <a:r>
              <a:rPr lang="it-IT" sz="1500" i="1" u="sng" dirty="0">
                <a:solidFill>
                  <a:schemeClr val="tx2">
                    <a:lumMod val="75000"/>
                  </a:schemeClr>
                </a:solidFill>
                <a:latin typeface="Calibri"/>
                <a:cs typeface="Calibri"/>
              </a:rPr>
              <a:t>procedura amministrativa efficiente e rapida per la decadenza o la dichiarazione di nullità di un marchio d'impresa </a:t>
            </a:r>
            <a:r>
              <a:rPr lang="it-IT" sz="1500" dirty="0">
                <a:solidFill>
                  <a:schemeClr val="tx2">
                    <a:lumMod val="75000"/>
                  </a:schemeClr>
                </a:solidFill>
                <a:latin typeface="Calibri"/>
                <a:cs typeface="Calibri"/>
              </a:rPr>
              <a:t>da espletare dinanzi ai loro uffici. (cfr. art. 45).</a:t>
            </a:r>
          </a:p>
        </p:txBody>
      </p:sp>
      <p:sp>
        <p:nvSpPr>
          <p:cNvPr id="16" name="Pentagono 2">
            <a:extLst>
              <a:ext uri="{FF2B5EF4-FFF2-40B4-BE49-F238E27FC236}">
                <a16:creationId xmlns:a16="http://schemas.microsoft.com/office/drawing/2014/main" id="{939C4ED5-CD70-4E1C-9F1F-1FCE4722D8AB}"/>
              </a:ext>
            </a:extLst>
          </p:cNvPr>
          <p:cNvSpPr/>
          <p:nvPr/>
        </p:nvSpPr>
        <p:spPr>
          <a:xfrm>
            <a:off x="700382" y="4026935"/>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1190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0" y="2644170"/>
            <a:ext cx="5745609"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t-IT"/>
            </a:defPPr>
            <a:lvl1pPr>
              <a:defRPr sz="2400" b="1">
                <a:solidFill>
                  <a:srgbClr val="FF0000"/>
                </a:solidFill>
                <a:latin typeface="Times New Roman" charset="0"/>
                <a:ea typeface="MS PGothic" charset="0"/>
                <a:cs typeface="Times New Roman" charset="0"/>
              </a:defRPr>
            </a:lvl1pPr>
            <a:lvl2pPr>
              <a:defRPr sz="2800">
                <a:latin typeface="Calibri" charset="0"/>
                <a:ea typeface="MS PGothic" charset="0"/>
                <a:cs typeface="MS PGothic" charset="0"/>
              </a:defRPr>
            </a:lvl2pPr>
            <a:lvl3pPr>
              <a:defRPr sz="2400">
                <a:latin typeface="Calibri" charset="0"/>
                <a:ea typeface="MS PGothic" charset="0"/>
                <a:cs typeface="MS PGothic" charset="0"/>
              </a:defRPr>
            </a:lvl3pPr>
            <a:lvl4pPr>
              <a:defRPr sz="2000">
                <a:latin typeface="Calibri" charset="0"/>
                <a:ea typeface="MS PGothic" charset="0"/>
                <a:cs typeface="MS PGothic" charset="0"/>
              </a:defRPr>
            </a:lvl4pPr>
            <a:lvl5pPr>
              <a:defRPr sz="2000">
                <a:latin typeface="Calibri" charset="0"/>
                <a:ea typeface="MS PGothic" charset="0"/>
                <a:cs typeface="MS PGothic" charset="0"/>
              </a:defRPr>
            </a:lvl5pPr>
            <a:lvl6pPr eaLnBrk="0" fontAlgn="base" hangingPunct="0">
              <a:spcAft>
                <a:spcPct val="0"/>
              </a:spcAft>
              <a:buFont typeface="Arial" charset="0"/>
              <a:buChar char="»"/>
              <a:defRPr sz="2000">
                <a:latin typeface="Calibri" charset="0"/>
                <a:ea typeface="MS PGothic" charset="0"/>
                <a:cs typeface="MS PGothic" charset="0"/>
              </a:defRPr>
            </a:lvl6pPr>
            <a:lvl7pPr eaLnBrk="0" fontAlgn="base" hangingPunct="0">
              <a:spcAft>
                <a:spcPct val="0"/>
              </a:spcAft>
              <a:buFont typeface="Arial" charset="0"/>
              <a:buChar char="»"/>
              <a:defRPr sz="2000">
                <a:latin typeface="Calibri" charset="0"/>
                <a:ea typeface="MS PGothic" charset="0"/>
                <a:cs typeface="MS PGothic" charset="0"/>
              </a:defRPr>
            </a:lvl7pPr>
            <a:lvl8pPr eaLnBrk="0" fontAlgn="base" hangingPunct="0">
              <a:spcAft>
                <a:spcPct val="0"/>
              </a:spcAft>
              <a:buFont typeface="Arial" charset="0"/>
              <a:buChar char="»"/>
              <a:defRPr sz="2000">
                <a:latin typeface="Calibri" charset="0"/>
                <a:ea typeface="MS PGothic" charset="0"/>
                <a:cs typeface="MS PGothic" charset="0"/>
              </a:defRPr>
            </a:lvl8pPr>
            <a:lvl9pPr eaLnBrk="0" fontAlgn="base" hangingPunct="0">
              <a:spcAft>
                <a:spcPct val="0"/>
              </a:spcAft>
              <a:buFont typeface="Arial" charset="0"/>
              <a:buChar char="»"/>
              <a:defRPr sz="2000">
                <a:latin typeface="Calibri" charset="0"/>
                <a:ea typeface="MS PGothic" charset="0"/>
                <a:cs typeface="MS PGothic" charset="0"/>
              </a:defRPr>
            </a:lvl9pPr>
          </a:lstStyle>
          <a:p>
            <a:r>
              <a:rPr lang="it-IT" dirty="0">
                <a:solidFill>
                  <a:schemeClr val="tx2">
                    <a:lumMod val="75000"/>
                  </a:schemeClr>
                </a:solidFill>
              </a:rPr>
              <a:t>Gli Stati membri dovranno recepire la nuova direttiva sui marchi adattando le proprie legislazioni nazionali al suo contenuto entro il 14 gennaio 2023. </a:t>
            </a:r>
          </a:p>
        </p:txBody>
      </p:sp>
    </p:spTree>
    <p:extLst>
      <p:ext uri="{BB962C8B-B14F-4D97-AF65-F5344CB8AC3E}">
        <p14:creationId xmlns:p14="http://schemas.microsoft.com/office/powerpoint/2010/main" val="4051221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0" y="1951672"/>
            <a:ext cx="5745609" cy="2954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t-IT"/>
            </a:defPPr>
            <a:lvl1pPr>
              <a:defRPr sz="2400" b="1">
                <a:solidFill>
                  <a:srgbClr val="FF0000"/>
                </a:solidFill>
                <a:latin typeface="Times New Roman" charset="0"/>
                <a:ea typeface="MS PGothic" charset="0"/>
                <a:cs typeface="Times New Roman" charset="0"/>
              </a:defRPr>
            </a:lvl1pPr>
            <a:lvl2pPr>
              <a:defRPr sz="2800">
                <a:latin typeface="Calibri" charset="0"/>
                <a:ea typeface="MS PGothic" charset="0"/>
                <a:cs typeface="MS PGothic" charset="0"/>
              </a:defRPr>
            </a:lvl2pPr>
            <a:lvl3pPr>
              <a:defRPr sz="2400">
                <a:latin typeface="Calibri" charset="0"/>
                <a:ea typeface="MS PGothic" charset="0"/>
                <a:cs typeface="MS PGothic" charset="0"/>
              </a:defRPr>
            </a:lvl3pPr>
            <a:lvl4pPr>
              <a:defRPr sz="2000">
                <a:latin typeface="Calibri" charset="0"/>
                <a:ea typeface="MS PGothic" charset="0"/>
                <a:cs typeface="MS PGothic" charset="0"/>
              </a:defRPr>
            </a:lvl4pPr>
            <a:lvl5pPr>
              <a:defRPr sz="2000">
                <a:latin typeface="Calibri" charset="0"/>
                <a:ea typeface="MS PGothic" charset="0"/>
                <a:cs typeface="MS PGothic" charset="0"/>
              </a:defRPr>
            </a:lvl5pPr>
            <a:lvl6pPr eaLnBrk="0" fontAlgn="base" hangingPunct="0">
              <a:spcAft>
                <a:spcPct val="0"/>
              </a:spcAft>
              <a:buFont typeface="Arial" charset="0"/>
              <a:buChar char="»"/>
              <a:defRPr sz="2000">
                <a:latin typeface="Calibri" charset="0"/>
                <a:ea typeface="MS PGothic" charset="0"/>
                <a:cs typeface="MS PGothic" charset="0"/>
              </a:defRPr>
            </a:lvl6pPr>
            <a:lvl7pPr eaLnBrk="0" fontAlgn="base" hangingPunct="0">
              <a:spcAft>
                <a:spcPct val="0"/>
              </a:spcAft>
              <a:buFont typeface="Arial" charset="0"/>
              <a:buChar char="»"/>
              <a:defRPr sz="2000">
                <a:latin typeface="Calibri" charset="0"/>
                <a:ea typeface="MS PGothic" charset="0"/>
                <a:cs typeface="MS PGothic" charset="0"/>
              </a:defRPr>
            </a:lvl7pPr>
            <a:lvl8pPr eaLnBrk="0" fontAlgn="base" hangingPunct="0">
              <a:spcAft>
                <a:spcPct val="0"/>
              </a:spcAft>
              <a:buFont typeface="Arial" charset="0"/>
              <a:buChar char="»"/>
              <a:defRPr sz="2000">
                <a:latin typeface="Calibri" charset="0"/>
                <a:ea typeface="MS PGothic" charset="0"/>
                <a:cs typeface="MS PGothic" charset="0"/>
              </a:defRPr>
            </a:lvl8pPr>
            <a:lvl9pPr eaLnBrk="0" fontAlgn="base" hangingPunct="0">
              <a:spcAft>
                <a:spcPct val="0"/>
              </a:spcAft>
              <a:buFont typeface="Arial" charset="0"/>
              <a:buChar char="»"/>
              <a:defRPr sz="2000">
                <a:latin typeface="Calibri" charset="0"/>
                <a:ea typeface="MS PGothic" charset="0"/>
                <a:cs typeface="MS PGothic" charset="0"/>
              </a:defRPr>
            </a:lvl9pPr>
          </a:lstStyle>
          <a:p>
            <a:r>
              <a:rPr lang="it-IT" sz="1800" dirty="0">
                <a:solidFill>
                  <a:schemeClr val="tx2">
                    <a:lumMod val="75000"/>
                  </a:schemeClr>
                </a:solidFill>
                <a:latin typeface="Times New Roman" panose="02020603050405020304" pitchFamily="18" charset="0"/>
                <a:cs typeface="Times New Roman" panose="02020603050405020304" pitchFamily="18" charset="0"/>
              </a:rPr>
              <a:t>Il 23 marzo 2016 è entrato in vigore il Regolamento (UE) 2015/2424 </a:t>
            </a:r>
            <a:r>
              <a:rPr lang="it-IT" sz="1500" b="0" dirty="0">
                <a:solidFill>
                  <a:schemeClr val="tx2">
                    <a:lumMod val="75000"/>
                  </a:schemeClr>
                </a:solidFill>
                <a:latin typeface="Calibri"/>
                <a:cs typeface="Calibri"/>
              </a:rPr>
              <a:t>del Parlamento europeo e del Consiglio recante modifica del regolamento sul marchio comunitario (Regolamento Modificativo), con la finalità dichiarata di operare una </a:t>
            </a:r>
            <a:r>
              <a:rPr lang="it-IT" sz="1500" b="0" i="1" u="sng" dirty="0">
                <a:solidFill>
                  <a:schemeClr val="tx2">
                    <a:lumMod val="75000"/>
                  </a:schemeClr>
                </a:solidFill>
                <a:latin typeface="Calibri"/>
                <a:cs typeface="Calibri"/>
              </a:rPr>
              <a:t>semplificazione delle procedure </a:t>
            </a:r>
            <a:r>
              <a:rPr lang="it-IT" sz="1500" b="0" dirty="0">
                <a:solidFill>
                  <a:schemeClr val="tx2">
                    <a:lumMod val="75000"/>
                  </a:schemeClr>
                </a:solidFill>
                <a:latin typeface="Calibri"/>
                <a:cs typeface="Calibri"/>
              </a:rPr>
              <a:t>e </a:t>
            </a:r>
            <a:r>
              <a:rPr lang="it-IT" sz="1500" b="0" i="1" u="sng" dirty="0">
                <a:solidFill>
                  <a:schemeClr val="tx2">
                    <a:lumMod val="75000"/>
                  </a:schemeClr>
                </a:solidFill>
                <a:latin typeface="Calibri"/>
                <a:cs typeface="Calibri"/>
              </a:rPr>
              <a:t>rafforzare la certezza del diritto</a:t>
            </a:r>
            <a:r>
              <a:rPr lang="it-IT" sz="1500" b="0" dirty="0">
                <a:solidFill>
                  <a:schemeClr val="tx2">
                    <a:lumMod val="75000"/>
                  </a:schemeClr>
                </a:solidFill>
                <a:latin typeface="Calibri"/>
                <a:cs typeface="Calibri"/>
              </a:rPr>
              <a:t>, oltre che definire in modo chiaro tutte le funzioni dell’Ufficio, ivi compreso il quadro per la cooperazione e la convergenza delle pratiche tra l’Ufficio e gli uffici della PI nazionali e regionali dell’UE.</a:t>
            </a:r>
          </a:p>
          <a:p>
            <a:endParaRPr lang="it-IT" sz="1500" b="0" dirty="0">
              <a:solidFill>
                <a:schemeClr val="tx2">
                  <a:lumMod val="75000"/>
                </a:schemeClr>
              </a:solidFill>
              <a:latin typeface="Calibri"/>
              <a:cs typeface="Calibri"/>
            </a:endParaRPr>
          </a:p>
          <a:p>
            <a:r>
              <a:rPr lang="it-IT" sz="1500" b="0" dirty="0">
                <a:solidFill>
                  <a:schemeClr val="tx2">
                    <a:lumMod val="75000"/>
                  </a:schemeClr>
                </a:solidFill>
                <a:latin typeface="Calibri"/>
                <a:cs typeface="Calibri"/>
              </a:rPr>
              <a:t>Il Regolamento modificativo comprende un elenco non esaustivo dei settori di attività coperti dalla cooperazione tra l’Ufficio e gli uffici degli Stati membri.</a:t>
            </a:r>
          </a:p>
        </p:txBody>
      </p:sp>
    </p:spTree>
    <p:extLst>
      <p:ext uri="{BB962C8B-B14F-4D97-AF65-F5344CB8AC3E}">
        <p14:creationId xmlns:p14="http://schemas.microsoft.com/office/powerpoint/2010/main" val="139069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US" sz="2400" dirty="0" err="1">
                <a:solidFill>
                  <a:srgbClr val="FF0000"/>
                </a:solidFill>
                <a:latin typeface="Times New Roman" charset="0"/>
                <a:cs typeface="Times New Roman" charset="0"/>
              </a:rPr>
              <a:t>Alcuni</a:t>
            </a:r>
            <a:r>
              <a:rPr lang="en-US" sz="2400" dirty="0">
                <a:solidFill>
                  <a:srgbClr val="FF0000"/>
                </a:solidFill>
                <a:latin typeface="Times New Roman" charset="0"/>
                <a:cs typeface="Times New Roman" charset="0"/>
              </a:rPr>
              <a:t> </a:t>
            </a:r>
            <a:r>
              <a:rPr lang="en-US" sz="2400" dirty="0" err="1">
                <a:solidFill>
                  <a:srgbClr val="FF0000"/>
                </a:solidFill>
                <a:latin typeface="Times New Roman" charset="0"/>
                <a:cs typeface="Times New Roman" charset="0"/>
              </a:rPr>
              <a:t>settori</a:t>
            </a:r>
            <a:r>
              <a:rPr lang="en-US" sz="2400" dirty="0">
                <a:solidFill>
                  <a:srgbClr val="FF0000"/>
                </a:solidFill>
                <a:latin typeface="Times New Roman" charset="0"/>
                <a:cs typeface="Times New Roman" charset="0"/>
              </a:rPr>
              <a:t> di </a:t>
            </a:r>
            <a:r>
              <a:rPr lang="en-US" sz="2400" dirty="0" err="1">
                <a:solidFill>
                  <a:srgbClr val="FF0000"/>
                </a:solidFill>
                <a:latin typeface="Times New Roman" charset="0"/>
                <a:cs typeface="Times New Roman" charset="0"/>
              </a:rPr>
              <a:t>attività</a:t>
            </a:r>
            <a:r>
              <a:rPr lang="en-US" sz="2400" dirty="0">
                <a:solidFill>
                  <a:srgbClr val="FF0000"/>
                </a:solidFill>
                <a:latin typeface="Times New Roman" charset="0"/>
                <a:cs typeface="Times New Roman" charset="0"/>
              </a:rPr>
              <a:t> </a:t>
            </a:r>
          </a:p>
        </p:txBody>
      </p:sp>
      <p:sp>
        <p:nvSpPr>
          <p:cNvPr id="12" name="Rettangolo 11"/>
          <p:cNvSpPr/>
          <p:nvPr/>
        </p:nvSpPr>
        <p:spPr>
          <a:xfrm>
            <a:off x="752069" y="1235157"/>
            <a:ext cx="45719" cy="57727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L’attuazione di norme e prassi comuni (cfr. </a:t>
            </a:r>
            <a:r>
              <a:rPr lang="it-IT" sz="1800" b="1" dirty="0">
                <a:solidFill>
                  <a:schemeClr val="tx2">
                    <a:lumMod val="75000"/>
                  </a:schemeClr>
                </a:solidFill>
                <a:latin typeface="Times New Roman" panose="02020603050405020304" pitchFamily="18" charset="0"/>
                <a:cs typeface="Times New Roman" panose="02020603050405020304" pitchFamily="18" charset="0"/>
              </a:rPr>
              <a:t>Comunicazioni Comuni</a:t>
            </a:r>
            <a:r>
              <a:rPr lang="it-IT" sz="1500" dirty="0">
                <a:solidFill>
                  <a:schemeClr val="tx2">
                    <a:lumMod val="75000"/>
                  </a:schemeClr>
                </a:solidFill>
                <a:latin typeface="+mn-lt"/>
                <a:cs typeface="Times New Roman" panose="02020603050405020304" pitchFamily="18" charset="0"/>
              </a:rPr>
              <a:t>).</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La creazione di banche dati e portali comuni (cfr. </a:t>
            </a:r>
            <a:r>
              <a:rPr lang="it-IT" sz="1800" b="1" dirty="0">
                <a:solidFill>
                  <a:schemeClr val="tx2">
                    <a:lumMod val="75000"/>
                  </a:schemeClr>
                </a:solidFill>
                <a:latin typeface="Times New Roman" panose="02020603050405020304" pitchFamily="18" charset="0"/>
                <a:cs typeface="Times New Roman" panose="02020603050405020304" pitchFamily="18" charset="0"/>
              </a:rPr>
              <a:t>TMView, TMClass</a:t>
            </a:r>
            <a:r>
              <a:rPr lang="it-IT" sz="1500" dirty="0">
                <a:solidFill>
                  <a:schemeClr val="tx2">
                    <a:lumMod val="75000"/>
                  </a:schemeClr>
                </a:solidFill>
                <a:latin typeface="+mn-lt"/>
                <a:cs typeface="Times New Roman" panose="02020603050405020304" pitchFamily="18" charset="0"/>
              </a:rPr>
              <a:t>, ecc.) consultabili gratuitamente.</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La condivisione di dati e informazioni e lo scambio di competenze e di assistenza tecnica.</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La sensibilizzazione al sistema del marchio e alla lotta alla contraffazione (cfr. </a:t>
            </a:r>
            <a:r>
              <a:rPr lang="it-IT" sz="1800" b="1" dirty="0">
                <a:solidFill>
                  <a:schemeClr val="tx2">
                    <a:lumMod val="75000"/>
                  </a:schemeClr>
                </a:solidFill>
                <a:latin typeface="Times New Roman" panose="02020603050405020304" pitchFamily="18" charset="0"/>
                <a:cs typeface="Times New Roman" panose="02020603050405020304" pitchFamily="18" charset="0"/>
              </a:rPr>
              <a:t>Enforcement Database</a:t>
            </a:r>
            <a:r>
              <a:rPr lang="it-IT" sz="1500" dirty="0">
                <a:solidFill>
                  <a:schemeClr val="tx2">
                    <a:lumMod val="75000"/>
                  </a:schemeClr>
                </a:solidFill>
                <a:latin typeface="+mn-lt"/>
                <a:cs typeface="Times New Roman" panose="02020603050405020304" pitchFamily="18" charset="0"/>
              </a:rPr>
              <a:t>, banca dati anti-contraffazione gratuita  a disposizione dei titolari di marchi e delle autorità competenti).</a:t>
            </a:r>
          </a:p>
        </p:txBody>
      </p:sp>
      <p:sp>
        <p:nvSpPr>
          <p:cNvPr id="17" name="Pentagono 2">
            <a:extLst>
              <a:ext uri="{FF2B5EF4-FFF2-40B4-BE49-F238E27FC236}">
                <a16:creationId xmlns:a16="http://schemas.microsoft.com/office/drawing/2014/main" id="{F14B1A8E-0F8A-4971-88F1-DCEDAEEB4B00}"/>
              </a:ext>
            </a:extLst>
          </p:cNvPr>
          <p:cNvSpPr/>
          <p:nvPr/>
        </p:nvSpPr>
        <p:spPr>
          <a:xfrm>
            <a:off x="698110" y="2455171"/>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Pentagono 2">
            <a:extLst>
              <a:ext uri="{FF2B5EF4-FFF2-40B4-BE49-F238E27FC236}">
                <a16:creationId xmlns:a16="http://schemas.microsoft.com/office/drawing/2014/main" id="{FEEB5D84-3126-4E7D-8E28-C755E76F5429}"/>
              </a:ext>
            </a:extLst>
          </p:cNvPr>
          <p:cNvSpPr/>
          <p:nvPr/>
        </p:nvSpPr>
        <p:spPr>
          <a:xfrm>
            <a:off x="698110" y="3205796"/>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9" name="Pentagono 2">
            <a:extLst>
              <a:ext uri="{FF2B5EF4-FFF2-40B4-BE49-F238E27FC236}">
                <a16:creationId xmlns:a16="http://schemas.microsoft.com/office/drawing/2014/main" id="{76597854-121B-4481-BB41-8A0355B5964A}"/>
              </a:ext>
            </a:extLst>
          </p:cNvPr>
          <p:cNvSpPr/>
          <p:nvPr/>
        </p:nvSpPr>
        <p:spPr>
          <a:xfrm>
            <a:off x="698110" y="3970073"/>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0" name="Pentagono 2">
            <a:extLst>
              <a:ext uri="{FF2B5EF4-FFF2-40B4-BE49-F238E27FC236}">
                <a16:creationId xmlns:a16="http://schemas.microsoft.com/office/drawing/2014/main" id="{E06CC531-650F-481D-86BE-CE0924B54EF5}"/>
              </a:ext>
            </a:extLst>
          </p:cNvPr>
          <p:cNvSpPr/>
          <p:nvPr/>
        </p:nvSpPr>
        <p:spPr>
          <a:xfrm>
            <a:off x="698110" y="4652463"/>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0922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modifiche apportate alla precedente normativa dal Regolamento</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87424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21753"/>
            <a:ext cx="5745608" cy="304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La </a:t>
            </a:r>
            <a:r>
              <a:rPr lang="it-IT" sz="1800" b="1" dirty="0">
                <a:solidFill>
                  <a:schemeClr val="tx2">
                    <a:lumMod val="75000"/>
                  </a:schemeClr>
                </a:solidFill>
                <a:latin typeface="Times New Roman" panose="02020603050405020304" pitchFamily="18" charset="0"/>
                <a:cs typeface="Times New Roman" panose="02020603050405020304" pitchFamily="18" charset="0"/>
              </a:rPr>
              <a:t>terminologia del Regolamento </a:t>
            </a:r>
            <a:r>
              <a:rPr lang="it-IT" sz="1500" dirty="0">
                <a:solidFill>
                  <a:schemeClr val="tx2">
                    <a:lumMod val="75000"/>
                  </a:schemeClr>
                </a:solidFill>
                <a:latin typeface="+mn-lt"/>
                <a:cs typeface="Times New Roman" panose="02020603050405020304" pitchFamily="18" charset="0"/>
              </a:rPr>
              <a:t>è stata adattata al Trattato di Lisbona, entrato in vigore già il 1° dicembre 2009 e finalizzato a riformare la struttura ed il funzionamento degli organismi istituzionali facenti capo all’Unione Europea, a seguito del progressivo allargamento fino agli attuali 28 Paesi. Tutti i riferimenti alla Comunità Europea sono stati pertanto sostituiti con riferimenti all’Unione Europea ed in particolare: il nome dell’Ufficio, precedentemente denominato Ufficio per l’Armonizzazione nel Mercato Interno (UAMI) è ora chiamato </a:t>
            </a:r>
            <a:r>
              <a:rPr lang="it-IT" sz="1800" b="1" dirty="0">
                <a:solidFill>
                  <a:schemeClr val="tx2">
                    <a:lumMod val="75000"/>
                  </a:schemeClr>
                </a:solidFill>
                <a:latin typeface="Times New Roman" panose="02020603050405020304" pitchFamily="18" charset="0"/>
                <a:cs typeface="Times New Roman" panose="02020603050405020304" pitchFamily="18" charset="0"/>
              </a:rPr>
              <a:t>Ufficio dell’Unione Europea per la Proprietà Intellettuale (EUIPO) </a:t>
            </a:r>
            <a:r>
              <a:rPr lang="it-IT" sz="1500" dirty="0">
                <a:solidFill>
                  <a:schemeClr val="tx2">
                    <a:lumMod val="75000"/>
                  </a:schemeClr>
                </a:solidFill>
                <a:latin typeface="+mn-lt"/>
                <a:cs typeface="Times New Roman" panose="02020603050405020304" pitchFamily="18" charset="0"/>
              </a:rPr>
              <a:t>con la conseguente variazione del nome del marchio amministrato dallo stesso Ufficio, da marchio comunitario (CTM) a </a:t>
            </a:r>
            <a:r>
              <a:rPr lang="it-IT" sz="1800" b="1" dirty="0">
                <a:solidFill>
                  <a:schemeClr val="tx2">
                    <a:lumMod val="75000"/>
                  </a:schemeClr>
                </a:solidFill>
                <a:latin typeface="Times New Roman" panose="02020603050405020304" pitchFamily="18" charset="0"/>
                <a:cs typeface="Times New Roman" panose="02020603050405020304" pitchFamily="18" charset="0"/>
              </a:rPr>
              <a:t>marchio dell’Unione europea (EUTM).</a:t>
            </a:r>
          </a:p>
        </p:txBody>
      </p:sp>
      <p:sp>
        <p:nvSpPr>
          <p:cNvPr id="15" name="Pentagono 2">
            <a:extLst>
              <a:ext uri="{FF2B5EF4-FFF2-40B4-BE49-F238E27FC236}">
                <a16:creationId xmlns:a16="http://schemas.microsoft.com/office/drawing/2014/main" id="{A3CB19DA-206F-4CD1-BCCD-5E536055C220}"/>
              </a:ext>
            </a:extLst>
          </p:cNvPr>
          <p:cNvSpPr/>
          <p:nvPr/>
        </p:nvSpPr>
        <p:spPr>
          <a:xfrm>
            <a:off x="698110" y="2769068"/>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01172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modifiche apportate alla precedente normativa dal Regolamento</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87424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21748"/>
            <a:ext cx="5745608"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Il </a:t>
            </a:r>
            <a:r>
              <a:rPr lang="it-IT" sz="1800" b="1" dirty="0">
                <a:solidFill>
                  <a:schemeClr val="tx2">
                    <a:lumMod val="75000"/>
                  </a:schemeClr>
                </a:solidFill>
                <a:latin typeface="Times New Roman" panose="02020603050405020304" pitchFamily="18" charset="0"/>
                <a:cs typeface="Times New Roman" panose="02020603050405020304" pitchFamily="18" charset="0"/>
              </a:rPr>
              <a:t>sistema delle tasse per i marchi </a:t>
            </a:r>
            <a:r>
              <a:rPr lang="it-IT" sz="1500" dirty="0">
                <a:solidFill>
                  <a:schemeClr val="tx2">
                    <a:lumMod val="75000"/>
                  </a:schemeClr>
                </a:solidFill>
                <a:latin typeface="+mn-lt"/>
                <a:cs typeface="Times New Roman" panose="02020603050405020304" pitchFamily="18" charset="0"/>
              </a:rPr>
              <a:t>dell’Unione Europea, con una </a:t>
            </a:r>
            <a:r>
              <a:rPr lang="it-IT" sz="1800" b="1" dirty="0">
                <a:solidFill>
                  <a:schemeClr val="tx2">
                    <a:lumMod val="75000"/>
                  </a:schemeClr>
                </a:solidFill>
                <a:latin typeface="Times New Roman" panose="02020603050405020304" pitchFamily="18" charset="0"/>
                <a:cs typeface="Times New Roman" panose="02020603050405020304" pitchFamily="18" charset="0"/>
              </a:rPr>
              <a:t>riduzione generale delle tasse </a:t>
            </a:r>
            <a:r>
              <a:rPr lang="it-IT" sz="1500" dirty="0">
                <a:solidFill>
                  <a:schemeClr val="tx2">
                    <a:lumMod val="75000"/>
                  </a:schemeClr>
                </a:solidFill>
                <a:latin typeface="+mn-lt"/>
                <a:cs typeface="Times New Roman" panose="02020603050405020304" pitchFamily="18" charset="0"/>
              </a:rPr>
              <a:t>da versare all'Ufficio in materia di marchi e un nuovo sistema che prevede il pagamento di una </a:t>
            </a:r>
            <a:r>
              <a:rPr lang="it-IT" sz="1800" b="1" dirty="0">
                <a:solidFill>
                  <a:schemeClr val="tx2">
                    <a:lumMod val="75000"/>
                  </a:schemeClr>
                </a:solidFill>
                <a:latin typeface="Times New Roman" panose="02020603050405020304" pitchFamily="18" charset="0"/>
                <a:cs typeface="Times New Roman" panose="02020603050405020304" pitchFamily="18" charset="0"/>
              </a:rPr>
              <a:t>tassa per classe</a:t>
            </a:r>
            <a:r>
              <a:rPr lang="it-IT" sz="1500" dirty="0">
                <a:solidFill>
                  <a:schemeClr val="tx2">
                    <a:lumMod val="75000"/>
                  </a:schemeClr>
                </a:solidFill>
                <a:latin typeface="+mn-lt"/>
                <a:cs typeface="Times New Roman" panose="02020603050405020304" pitchFamily="18" charset="0"/>
              </a:rPr>
              <a:t> relativamente alle tasse di deposito di una domanda e di rinnovo. In particolare: mentre il marchio comunitario contemplava la protezione per tre classi merceologiche al costo di 900 EUR (domanda elettronica)/1.050 EUR (domanda cartacea), con il Regolamento Modificativo l'Ufficio passa a un sistema basato su una tassa per classe. </a:t>
            </a:r>
            <a:endParaRPr lang="it-IT" sz="1800" b="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5" name="Pentagono 2">
            <a:extLst>
              <a:ext uri="{FF2B5EF4-FFF2-40B4-BE49-F238E27FC236}">
                <a16:creationId xmlns:a16="http://schemas.microsoft.com/office/drawing/2014/main" id="{A3CB19DA-206F-4CD1-BCCD-5E536055C220}"/>
              </a:ext>
            </a:extLst>
          </p:cNvPr>
          <p:cNvSpPr/>
          <p:nvPr/>
        </p:nvSpPr>
        <p:spPr>
          <a:xfrm>
            <a:off x="698110" y="2769063"/>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50391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modifiche apportate alla precedente normativa dal Regolamento</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87424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21756"/>
            <a:ext cx="5745608" cy="216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Ciò significa, che i richiedenti pagano ora una tassa inferiore se fanno domanda per una sola classe (850 EUR), la stessa tassa (900 EUR) se fanno domanda per due classi e una tassa più elevata (+ 150 EUR) se fanno domanda per tre o più classi. Le tasse di rinnovo (precedentemente fissate a 1.350 EUR fino a tre classi + 400 EUR per le classi successive) sono ridotte considerevolmente ed equiparate alle tasse di deposito. Sono state ridotte anche le tasse per le domande di opposizione (da 350 EUR a 320 EUR), cancellazione (da 700 EUR a 630 EUR) e ricorso (da 800 EUR a 720 EUR).</a:t>
            </a:r>
            <a:endParaRPr lang="it-IT" sz="1800" b="1"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355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modifiche apportate alla precedente normativa dal Regolamento</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87424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3600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Implementazione dell’art. 28 del Regolamento</a:t>
            </a:r>
            <a:r>
              <a:rPr lang="it-IT" sz="1500" dirty="0">
                <a:solidFill>
                  <a:schemeClr val="tx2">
                    <a:lumMod val="75000"/>
                  </a:schemeClr>
                </a:solidFill>
                <a:latin typeface="+mn-lt"/>
                <a:cs typeface="Times New Roman" panose="02020603050405020304" pitchFamily="18" charset="0"/>
              </a:rPr>
              <a:t>, che prevede (al par. 5) che l’utilizzo delle indicazioni generali dei titoli delle classi della classificazione di Nizza, equivalga a ricomprendere </a:t>
            </a:r>
            <a:r>
              <a:rPr lang="it-IT" sz="1500" i="1" u="sng" dirty="0">
                <a:solidFill>
                  <a:schemeClr val="tx2">
                    <a:lumMod val="75000"/>
                  </a:schemeClr>
                </a:solidFill>
                <a:latin typeface="+mn-lt"/>
                <a:cs typeface="Times New Roman" panose="02020603050405020304" pitchFamily="18" charset="0"/>
              </a:rPr>
              <a:t>tutti i prodotti o servizi chiaramente coperti dal significato letterale dell'indicazione </a:t>
            </a:r>
            <a:r>
              <a:rPr lang="it-IT" sz="1500" dirty="0">
                <a:solidFill>
                  <a:schemeClr val="tx2">
                    <a:lumMod val="75000"/>
                  </a:schemeClr>
                </a:solidFill>
                <a:latin typeface="+mn-lt"/>
                <a:cs typeface="Times New Roman" panose="02020603050405020304" pitchFamily="18" charset="0"/>
              </a:rPr>
              <a:t>o del termine, e (al par. 8) </a:t>
            </a:r>
            <a:r>
              <a:rPr lang="it-IT" sz="1500" i="1" u="sng" dirty="0">
                <a:solidFill>
                  <a:schemeClr val="tx2">
                    <a:lumMod val="75000"/>
                  </a:schemeClr>
                </a:solidFill>
                <a:latin typeface="+mn-lt"/>
                <a:cs typeface="Times New Roman" panose="02020603050405020304" pitchFamily="18" charset="0"/>
              </a:rPr>
              <a:t>un periodo transitorio  </a:t>
            </a:r>
            <a:r>
              <a:rPr lang="it-IT" sz="1500" dirty="0">
                <a:solidFill>
                  <a:schemeClr val="tx2">
                    <a:lumMod val="75000"/>
                  </a:schemeClr>
                </a:solidFill>
                <a:latin typeface="+mn-lt"/>
                <a:cs typeface="Times New Roman" panose="02020603050405020304" pitchFamily="18" charset="0"/>
              </a:rPr>
              <a:t>- tra il 23 marzo 2016 e il 24 settembre 2016  - </a:t>
            </a:r>
            <a:r>
              <a:rPr lang="it-IT" sz="1500" i="1" u="sng" dirty="0">
                <a:solidFill>
                  <a:schemeClr val="tx2">
                    <a:lumMod val="75000"/>
                  </a:schemeClr>
                </a:solidFill>
                <a:latin typeface="+mn-lt"/>
                <a:cs typeface="Times New Roman" panose="02020603050405020304" pitchFamily="18" charset="0"/>
              </a:rPr>
              <a:t>durante il quale i titolari di marchi UE registrati in relazione all'intero titolo di una classe della classificazione di Nizza  e di cui è stata chiesta la registrazione prima del 22 giugno 2012</a:t>
            </a:r>
            <a:r>
              <a:rPr lang="it-IT" sz="1500" dirty="0">
                <a:solidFill>
                  <a:schemeClr val="tx2">
                    <a:lumMod val="75000"/>
                  </a:schemeClr>
                </a:solidFill>
                <a:latin typeface="+mn-lt"/>
                <a:cs typeface="Times New Roman" panose="02020603050405020304" pitchFamily="18" charset="0"/>
              </a:rPr>
              <a:t> – data di entrata in vigore della Comunicazione No. 2/12 del Presidente, alla luce della sentenza della Corte del 19 giugno 2012 nella causa C-307/10, IP Translator - </a:t>
            </a:r>
            <a:r>
              <a:rPr lang="it-IT" sz="1500" i="1" u="sng" dirty="0">
                <a:solidFill>
                  <a:schemeClr val="tx2">
                    <a:lumMod val="75000"/>
                  </a:schemeClr>
                </a:solidFill>
                <a:latin typeface="+mn-lt"/>
                <a:cs typeface="Times New Roman" panose="02020603050405020304" pitchFamily="18" charset="0"/>
              </a:rPr>
              <a:t>possono dichiarare che alla data del deposito la loro intenzione era di ottenere la protezione di altri prodotti o servizi oltre quelli coperti dal significato letterale di tale titolo, ma solo se ricompresi nella lista alfabetica dei prodotti o servizi in vigore al momento del deposito del marchio.</a:t>
            </a:r>
            <a:endParaRPr lang="it-IT" sz="1800" b="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5" name="Pentagono 2">
            <a:extLst>
              <a:ext uri="{FF2B5EF4-FFF2-40B4-BE49-F238E27FC236}">
                <a16:creationId xmlns:a16="http://schemas.microsoft.com/office/drawing/2014/main" id="{A3CB19DA-206F-4CD1-BCCD-5E536055C220}"/>
              </a:ext>
            </a:extLst>
          </p:cNvPr>
          <p:cNvSpPr/>
          <p:nvPr/>
        </p:nvSpPr>
        <p:spPr>
          <a:xfrm>
            <a:off x="698110" y="2414227"/>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55021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modifiche apportate alla precedente normativa dal Regolamento</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87424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3600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Nota bene</a:t>
            </a:r>
            <a:r>
              <a:rPr lang="it-IT" sz="1500" dirty="0">
                <a:solidFill>
                  <a:schemeClr val="tx2">
                    <a:lumMod val="75000"/>
                  </a:schemeClr>
                </a:solidFill>
                <a:latin typeface="+mn-lt"/>
                <a:cs typeface="Times New Roman" panose="02020603050405020304" pitchFamily="18" charset="0"/>
              </a:rPr>
              <a:t>: la normativa previgente consentiva, con la rivendicazione del titolo o intestazione di una classe, di ottenere protezione per tutti i prodotti e servizi ricompresi all’interno della specifica classe merceologica (ad esempio, la rivendicazione del titolo della classe 12 “veicoli; apparecchi di locomozione terrestri, aerei o nautici” indicava che la protezione del marchio era estesa anche a “borse da sella per biciclette”, non specificate nel titolo ma comunque ricomprese nella lista dei prodotti ricompresi in tale classe).  Già dal 22 giugno 2012 per i marchi allora detti comunitari, e dal 2 maggio 2013 per i marchi italiani, ciò non è stato più possibile per i nuovi depositi, per i quali si richiede una </a:t>
            </a:r>
            <a:r>
              <a:rPr lang="it-IT" sz="1500" i="1" u="sng" dirty="0">
                <a:solidFill>
                  <a:schemeClr val="tx2">
                    <a:lumMod val="75000"/>
                  </a:schemeClr>
                </a:solidFill>
                <a:latin typeface="+mn-lt"/>
                <a:cs typeface="Times New Roman" panose="02020603050405020304" pitchFamily="18" charset="0"/>
              </a:rPr>
              <a:t>descrizione specifica dei prodotti/servizi rivendicati</a:t>
            </a:r>
            <a:r>
              <a:rPr lang="it-IT" sz="1500" dirty="0">
                <a:solidFill>
                  <a:schemeClr val="tx2">
                    <a:lumMod val="75000"/>
                  </a:schemeClr>
                </a:solidFill>
                <a:latin typeface="+mn-lt"/>
                <a:cs typeface="Times New Roman" panose="02020603050405020304" pitchFamily="18" charset="0"/>
              </a:rPr>
              <a:t>, da classificarsi secondo la corrente lista alfabetica della Classificazione di Nizza. Con l’entrata in vigore del nuovo Regolamento, la necessità di tale specifica è stata estesa anche ai marchi comunitari anteriori al 22.06.2012, con potenziali importanti conseguenze sull’ambito di tutela degli stessi.</a:t>
            </a:r>
          </a:p>
        </p:txBody>
      </p:sp>
    </p:spTree>
    <p:extLst>
      <p:ext uri="{BB962C8B-B14F-4D97-AF65-F5344CB8AC3E}">
        <p14:creationId xmlns:p14="http://schemas.microsoft.com/office/powerpoint/2010/main" val="1958052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modifiche apportate alla precedente normativa dal Regolamento</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87424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66912"/>
            <a:ext cx="5745608" cy="350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Vari cambiamenti procedurali </a:t>
            </a:r>
            <a:r>
              <a:rPr lang="it-IT" sz="1500" dirty="0">
                <a:solidFill>
                  <a:schemeClr val="tx2">
                    <a:lumMod val="75000"/>
                  </a:schemeClr>
                </a:solidFill>
                <a:latin typeface="+mn-lt"/>
                <a:cs typeface="Times New Roman" panose="02020603050405020304" pitchFamily="18" charset="0"/>
              </a:rPr>
              <a:t>relativi alle procedure d’esame, opposizione e annullamento, ai motivi assoluti e relativi nonché ai ricorsi, tra cui segnaliamo in particolare:</a:t>
            </a:r>
          </a:p>
          <a:p>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abolizione dei disclaimer </a:t>
            </a:r>
            <a:r>
              <a:rPr lang="it-IT" sz="1500" dirty="0">
                <a:solidFill>
                  <a:schemeClr val="tx2">
                    <a:lumMod val="75000"/>
                  </a:schemeClr>
                </a:solidFill>
                <a:latin typeface="+mn-lt"/>
                <a:cs typeface="Times New Roman" panose="02020603050405020304" pitchFamily="18" charset="0"/>
              </a:rPr>
              <a:t>(dichiarazioni di rinuncia al diritto esclusivo su uno o più elementi del marchio).</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osservazioni di terzi (su motivi assoluti) possibili in qualunque momento </a:t>
            </a:r>
            <a:r>
              <a:rPr lang="it-IT" sz="1500" dirty="0">
                <a:solidFill>
                  <a:schemeClr val="tx2">
                    <a:lumMod val="75000"/>
                  </a:schemeClr>
                </a:solidFill>
                <a:latin typeface="+mn-lt"/>
                <a:cs typeface="Times New Roman" panose="02020603050405020304" pitchFamily="18" charset="0"/>
              </a:rPr>
              <a:t>(anche prima della pubblicazione del MUE) fino al termine del periodo di opposizione (o se c’è opposizione, prima di decisione definitiva sull’opposizione) per i marchi UE e fino all’emissione del final statement of protection per i marchi internazionali estesi alla UE.</a:t>
            </a:r>
          </a:p>
          <a:p>
            <a:endParaRPr lang="it-IT" sz="1500" dirty="0">
              <a:solidFill>
                <a:schemeClr val="tx2">
                  <a:lumMod val="75000"/>
                </a:schemeClr>
              </a:solidFill>
              <a:latin typeface="+mn-lt"/>
              <a:cs typeface="Times New Roman" panose="02020603050405020304" pitchFamily="18" charset="0"/>
            </a:endParaRPr>
          </a:p>
        </p:txBody>
      </p:sp>
      <p:sp>
        <p:nvSpPr>
          <p:cNvPr id="15" name="Pentagono 2">
            <a:extLst>
              <a:ext uri="{FF2B5EF4-FFF2-40B4-BE49-F238E27FC236}">
                <a16:creationId xmlns:a16="http://schemas.microsoft.com/office/drawing/2014/main" id="{A3CB19DA-206F-4CD1-BCCD-5E536055C220}"/>
              </a:ext>
            </a:extLst>
          </p:cNvPr>
          <p:cNvSpPr/>
          <p:nvPr/>
        </p:nvSpPr>
        <p:spPr>
          <a:xfrm>
            <a:off x="698110" y="2414227"/>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1116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4"/>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5"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modifiche apportate alla precedente normativa dal Regolamento</a:t>
            </a:r>
            <a:endParaRPr lang="en-US" sz="2400" dirty="0">
              <a:solidFill>
                <a:srgbClr val="FF0000"/>
              </a:solidFill>
              <a:latin typeface="Times New Roman" charset="0"/>
              <a:cs typeface="Times New Roman" charset="0"/>
            </a:endParaRPr>
          </a:p>
        </p:txBody>
      </p:sp>
      <p:sp>
        <p:nvSpPr>
          <p:cNvPr id="12" name="Rettangolo 11"/>
          <p:cNvSpPr/>
          <p:nvPr/>
        </p:nvSpPr>
        <p:spPr>
          <a:xfrm>
            <a:off x="752069" y="1235157"/>
            <a:ext cx="45719" cy="87424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5" action="ppaction://hlinksldjump"/>
          </p:cNvPr>
          <p:cNvSpPr txBox="1">
            <a:spLocks noChangeArrowheads="1"/>
          </p:cNvSpPr>
          <p:nvPr/>
        </p:nvSpPr>
        <p:spPr bwMode="auto">
          <a:xfrm>
            <a:off x="989781" y="2366912"/>
            <a:ext cx="5745608" cy="383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esclusione dalla registrazione di espressioni costituenti denominazioni di origine (DOP/IGP), menzioni tradizionali per vini o MTV </a:t>
            </a:r>
            <a:r>
              <a:rPr lang="it-IT" sz="1500" dirty="0">
                <a:solidFill>
                  <a:schemeClr val="tx2">
                    <a:lumMod val="75000"/>
                  </a:schemeClr>
                </a:solidFill>
                <a:latin typeface="+mn-lt"/>
                <a:cs typeface="Times New Roman" panose="02020603050405020304" pitchFamily="18" charset="0"/>
              </a:rPr>
              <a:t>(espressioni che comunicano informazioni su qualità, colore, metodo, invecchiamento, es.: Amarone, Passito, Classico, Riserva, Superiore) e specialità tradizionali garantite o STG (espressioni indicative del metodo di produzione o della ricetta, senza certificarne l’origine geografica, es.: pizza napoletana, pane toscano, piadina romagnola), cfr.  strumenti di consultazione disponibili: database E-Bacchus, E-Spirit, Door.</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esclusione della registrazione di i marchi che contengono o riproducono</a:t>
            </a:r>
            <a:r>
              <a:rPr lang="it-IT" sz="1500" dirty="0">
                <a:solidFill>
                  <a:schemeClr val="tx2">
                    <a:lumMod val="75000"/>
                  </a:schemeClr>
                </a:solidFill>
                <a:latin typeface="+mn-lt"/>
                <a:cs typeface="Times New Roman" panose="02020603050405020304" pitchFamily="18" charset="0"/>
              </a:rPr>
              <a:t> nei loro elementi essenziali una </a:t>
            </a:r>
            <a:r>
              <a:rPr lang="it-IT" sz="1800" b="1" dirty="0">
                <a:solidFill>
                  <a:schemeClr val="tx2">
                    <a:lumMod val="75000"/>
                  </a:schemeClr>
                </a:solidFill>
                <a:latin typeface="Times New Roman" panose="02020603050405020304" pitchFamily="18" charset="0"/>
                <a:cs typeface="Times New Roman" panose="02020603050405020304" pitchFamily="18" charset="0"/>
              </a:rPr>
              <a:t>varietà vegetale</a:t>
            </a:r>
            <a:r>
              <a:rPr lang="it-IT" sz="1500" dirty="0">
                <a:solidFill>
                  <a:schemeClr val="tx2">
                    <a:lumMod val="75000"/>
                  </a:schemeClr>
                </a:solidFill>
                <a:latin typeface="+mn-lt"/>
                <a:cs typeface="Times New Roman" panose="02020603050405020304" pitchFamily="18" charset="0"/>
              </a:rPr>
              <a:t> registrata.</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p:txBody>
      </p:sp>
    </p:spTree>
    <p:extLst>
      <p:ext uri="{BB962C8B-B14F-4D97-AF65-F5344CB8AC3E}">
        <p14:creationId xmlns:p14="http://schemas.microsoft.com/office/powerpoint/2010/main" val="3991184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0" y="2459504"/>
            <a:ext cx="5745609"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t-IT"/>
            </a:defPPr>
            <a:lvl1pPr>
              <a:defRPr sz="2400" b="1">
                <a:solidFill>
                  <a:srgbClr val="FF0000"/>
                </a:solidFill>
                <a:latin typeface="Times New Roman" charset="0"/>
                <a:ea typeface="MS PGothic" charset="0"/>
                <a:cs typeface="Times New Roman" charset="0"/>
              </a:defRPr>
            </a:lvl1pPr>
            <a:lvl2pPr>
              <a:defRPr sz="2800">
                <a:latin typeface="Calibri" charset="0"/>
                <a:ea typeface="MS PGothic" charset="0"/>
                <a:cs typeface="MS PGothic" charset="0"/>
              </a:defRPr>
            </a:lvl2pPr>
            <a:lvl3pPr>
              <a:defRPr sz="2400">
                <a:latin typeface="Calibri" charset="0"/>
                <a:ea typeface="MS PGothic" charset="0"/>
                <a:cs typeface="MS PGothic" charset="0"/>
              </a:defRPr>
            </a:lvl3pPr>
            <a:lvl4pPr>
              <a:defRPr sz="2000">
                <a:latin typeface="Calibri" charset="0"/>
                <a:ea typeface="MS PGothic" charset="0"/>
                <a:cs typeface="MS PGothic" charset="0"/>
              </a:defRPr>
            </a:lvl4pPr>
            <a:lvl5pPr>
              <a:defRPr sz="2000">
                <a:latin typeface="Calibri" charset="0"/>
                <a:ea typeface="MS PGothic" charset="0"/>
                <a:cs typeface="MS PGothic" charset="0"/>
              </a:defRPr>
            </a:lvl5pPr>
            <a:lvl6pPr eaLnBrk="0" fontAlgn="base" hangingPunct="0">
              <a:spcAft>
                <a:spcPct val="0"/>
              </a:spcAft>
              <a:buFont typeface="Arial" charset="0"/>
              <a:buChar char="»"/>
              <a:defRPr sz="2000">
                <a:latin typeface="Calibri" charset="0"/>
                <a:ea typeface="MS PGothic" charset="0"/>
                <a:cs typeface="MS PGothic" charset="0"/>
              </a:defRPr>
            </a:lvl6pPr>
            <a:lvl7pPr eaLnBrk="0" fontAlgn="base" hangingPunct="0">
              <a:spcAft>
                <a:spcPct val="0"/>
              </a:spcAft>
              <a:buFont typeface="Arial" charset="0"/>
              <a:buChar char="»"/>
              <a:defRPr sz="2000">
                <a:latin typeface="Calibri" charset="0"/>
                <a:ea typeface="MS PGothic" charset="0"/>
                <a:cs typeface="MS PGothic" charset="0"/>
              </a:defRPr>
            </a:lvl7pPr>
            <a:lvl8pPr eaLnBrk="0" fontAlgn="base" hangingPunct="0">
              <a:spcAft>
                <a:spcPct val="0"/>
              </a:spcAft>
              <a:buFont typeface="Arial" charset="0"/>
              <a:buChar char="»"/>
              <a:defRPr sz="2000">
                <a:latin typeface="Calibri" charset="0"/>
                <a:ea typeface="MS PGothic" charset="0"/>
                <a:cs typeface="MS PGothic" charset="0"/>
              </a:defRPr>
            </a:lvl8pPr>
            <a:lvl9pPr eaLnBrk="0" fontAlgn="base" hangingPunct="0">
              <a:spcAft>
                <a:spcPct val="0"/>
              </a:spcAft>
              <a:buFont typeface="Arial" charset="0"/>
              <a:buChar char="»"/>
              <a:defRPr sz="2000">
                <a:latin typeface="Calibri" charset="0"/>
                <a:ea typeface="MS PGothic" charset="0"/>
                <a:cs typeface="MS PGothic" charset="0"/>
              </a:defRPr>
            </a:lvl9pPr>
          </a:lstStyle>
          <a:p>
            <a:r>
              <a:rPr lang="it-IT" dirty="0">
                <a:solidFill>
                  <a:schemeClr val="tx2">
                    <a:lumMod val="75000"/>
                  </a:schemeClr>
                </a:solidFill>
              </a:rPr>
              <a:t>Il Regolamento Modificativo contiene inoltre una serie di disposizioni in vigore dal 1 ottobre 2017 (data di entrata in vigore del Regolamento di Esecuzione e del Regolamento Delegato).</a:t>
            </a:r>
          </a:p>
        </p:txBody>
      </p:sp>
    </p:spTree>
    <p:extLst>
      <p:ext uri="{BB962C8B-B14F-4D97-AF65-F5344CB8AC3E}">
        <p14:creationId xmlns:p14="http://schemas.microsoft.com/office/powerpoint/2010/main" val="1630474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Disposizioni in vigore dal 1 ottobre 2017</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21758"/>
            <a:ext cx="5745608"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Introduzione del </a:t>
            </a:r>
            <a:r>
              <a:rPr lang="it-IT" sz="1800" b="1" dirty="0">
                <a:solidFill>
                  <a:schemeClr val="tx2">
                    <a:lumMod val="75000"/>
                  </a:schemeClr>
                </a:solidFill>
                <a:latin typeface="Times New Roman" panose="02020603050405020304" pitchFamily="18" charset="0"/>
                <a:cs typeface="Times New Roman" panose="02020603050405020304" pitchFamily="18" charset="0"/>
              </a:rPr>
              <a:t>marchio di certificazione dell'Unione europea </a:t>
            </a:r>
            <a:r>
              <a:rPr lang="it-IT" sz="1500" dirty="0">
                <a:solidFill>
                  <a:schemeClr val="tx2">
                    <a:lumMod val="75000"/>
                  </a:schemeClr>
                </a:solidFill>
                <a:latin typeface="+mn-lt"/>
                <a:cs typeface="Times New Roman" panose="02020603050405020304" pitchFamily="18" charset="0"/>
              </a:rPr>
              <a:t>per consentire “ad un istituto o organismo di certificazione di permettere ai partecipanti al sistema di certificazione di usare il marchio d'impresa come segno per i prodotti o i servizi che soddisfano i requisiti di certificazione” (ex articolo 74 ter RMUE), con un costo identico a quello stabilito per il marchio collettivo UE, ossia 1.800 EUR (o 1.500 EUR con deposito elettronico); 50 EUR per una seconda classe; 150 EUR per una terza classe e tutte le classi successive.</a:t>
            </a:r>
          </a:p>
        </p:txBody>
      </p:sp>
      <p:sp>
        <p:nvSpPr>
          <p:cNvPr id="15" name="Pentagono 2">
            <a:extLst>
              <a:ext uri="{FF2B5EF4-FFF2-40B4-BE49-F238E27FC236}">
                <a16:creationId xmlns:a16="http://schemas.microsoft.com/office/drawing/2014/main" id="{A3CB19DA-206F-4CD1-BCCD-5E536055C220}"/>
              </a:ext>
            </a:extLst>
          </p:cNvPr>
          <p:cNvSpPr/>
          <p:nvPr/>
        </p:nvSpPr>
        <p:spPr>
          <a:xfrm>
            <a:off x="698110" y="2769073"/>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21770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Disposizioni in vigore dal 1 ottobre 2017</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012064"/>
            <a:ext cx="5745608" cy="4293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Nota bene</a:t>
            </a:r>
            <a:r>
              <a:rPr lang="it-IT" sz="1500" dirty="0">
                <a:solidFill>
                  <a:schemeClr val="tx2">
                    <a:lumMod val="75000"/>
                  </a:schemeClr>
                </a:solidFill>
                <a:latin typeface="+mn-lt"/>
                <a:cs typeface="Times New Roman" panose="02020603050405020304" pitchFamily="18" charset="0"/>
              </a:rPr>
              <a:t>: il marchio collettivo è già previsto dalla normativa nazionale italiana mentre il marchio di certificazione non lo è (ancora). L’adozione del marchio di certificazione o garanzia è facoltativa per gli Stati membri. </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La differenza sostanziale tra marchio collettivo UE – che si intende come marchio di </a:t>
            </a:r>
            <a:r>
              <a:rPr lang="it-IT" sz="1500" i="1" u="sng" dirty="0">
                <a:solidFill>
                  <a:schemeClr val="tx2">
                    <a:lumMod val="75000"/>
                  </a:schemeClr>
                </a:solidFill>
                <a:latin typeface="+mn-lt"/>
                <a:cs typeface="Times New Roman" panose="02020603050405020304" pitchFamily="18" charset="0"/>
              </a:rPr>
              <a:t>associazioni di produttori di beni o servizi o commercianti </a:t>
            </a:r>
            <a:r>
              <a:rPr lang="it-IT" sz="1500" dirty="0">
                <a:solidFill>
                  <a:schemeClr val="tx2">
                    <a:lumMod val="75000"/>
                  </a:schemeClr>
                </a:solidFill>
                <a:latin typeface="+mn-lt"/>
                <a:cs typeface="Times New Roman" panose="02020603050405020304" pitchFamily="18" charset="0"/>
              </a:rPr>
              <a:t>ed ha quale specifica funzione di garantire (a) l’origine (anche geografica), o (b) la natura, o (c) verità (diversa dalla “qualità”, prevista invece dalla normativa italiana) -  e il nuovo marchio di certificazione UE è che quest’ultimo è limitato ai segni  “idonei a distinguere i prodotti o i servizi certificati dal titolare del marchio in relazione al materiale, al procedimento di fabbricazione dei prodotti o alla prestazione del servizio, alla qualità, alla precisione o ad altre caratteristiche, </a:t>
            </a:r>
            <a:r>
              <a:rPr lang="it-IT" sz="1500" i="1" u="sng" dirty="0">
                <a:solidFill>
                  <a:schemeClr val="tx2">
                    <a:lumMod val="75000"/>
                  </a:schemeClr>
                </a:solidFill>
                <a:latin typeface="+mn-lt"/>
                <a:cs typeface="Times New Roman" panose="02020603050405020304" pitchFamily="18" charset="0"/>
              </a:rPr>
              <a:t>ad eccezione della provenienza geografica</a:t>
            </a:r>
            <a:r>
              <a:rPr lang="it-IT" sz="1500" dirty="0">
                <a:solidFill>
                  <a:schemeClr val="tx2">
                    <a:lumMod val="75000"/>
                  </a:schemeClr>
                </a:solidFill>
                <a:latin typeface="+mn-lt"/>
                <a:cs typeface="Times New Roman" panose="02020603050405020304" pitchFamily="18" charset="0"/>
              </a:rPr>
              <a:t>, da prodotti e servizi non certificati” di titolarità di </a:t>
            </a:r>
            <a:r>
              <a:rPr lang="it-IT" sz="1500" i="1" u="sng" dirty="0">
                <a:solidFill>
                  <a:schemeClr val="tx2">
                    <a:lumMod val="75000"/>
                  </a:schemeClr>
                </a:solidFill>
                <a:latin typeface="+mn-lt"/>
                <a:cs typeface="Times New Roman" panose="02020603050405020304" pitchFamily="18" charset="0"/>
              </a:rPr>
              <a:t>qualsiasi persona (fisica o giuridica, pubblica o privata), purché “non svolga un'attività che comporta la fornitura di prodotti o servizi del tipo certificato”. </a:t>
            </a:r>
          </a:p>
        </p:txBody>
      </p:sp>
    </p:spTree>
    <p:extLst>
      <p:ext uri="{BB962C8B-B14F-4D97-AF65-F5344CB8AC3E}">
        <p14:creationId xmlns:p14="http://schemas.microsoft.com/office/powerpoint/2010/main" val="2989194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Disposizioni in vigore dal 1 ottobre 2017</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21757"/>
            <a:ext cx="5745608" cy="25391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Rappresentazione grafica - Tipi di marchi</a:t>
            </a:r>
            <a:r>
              <a:rPr lang="it-IT" sz="1500" dirty="0">
                <a:solidFill>
                  <a:schemeClr val="tx2">
                    <a:lumMod val="75000"/>
                  </a:schemeClr>
                </a:solidFill>
                <a:latin typeface="+mn-lt"/>
                <a:cs typeface="Times New Roman" panose="02020603050405020304" pitchFamily="18" charset="0"/>
              </a:rPr>
              <a:t>: </a:t>
            </a:r>
            <a:r>
              <a:rPr lang="it-IT" sz="1500" i="1" u="sng" dirty="0">
                <a:solidFill>
                  <a:schemeClr val="tx2">
                    <a:lumMod val="75000"/>
                  </a:schemeClr>
                </a:solidFill>
                <a:latin typeface="+mn-lt"/>
                <a:cs typeface="Times New Roman" panose="02020603050405020304" pitchFamily="18" charset="0"/>
              </a:rPr>
              <a:t>non vige più il requisito della rappresentazione</a:t>
            </a:r>
            <a:r>
              <a:rPr lang="it-IT" sz="1500" dirty="0">
                <a:solidFill>
                  <a:schemeClr val="tx2">
                    <a:lumMod val="75000"/>
                  </a:schemeClr>
                </a:solidFill>
                <a:latin typeface="+mn-lt"/>
                <a:cs typeface="Times New Roman" panose="02020603050405020304" pitchFamily="18" charset="0"/>
              </a:rPr>
              <a:t> grafica all’atto della presentazione della domanda di marchio dell’Unione Europea. Ciò significa che, da tale data, i segni potranno essere rappresentati in qualsiasi forma idonea, utilizzando la tecnologia generalmente disponibile, purché la rappresentazione sia chiara, precisa, autonoma, facilmente accessibile, intellegibile, durevole e obiettiva. Il risultato è un sistema in cui «</a:t>
            </a:r>
            <a:r>
              <a:rPr lang="it-IT" sz="1800" b="1" dirty="0">
                <a:solidFill>
                  <a:schemeClr val="tx2">
                    <a:lumMod val="75000"/>
                  </a:schemeClr>
                </a:solidFill>
                <a:latin typeface="Times New Roman" panose="02020603050405020304" pitchFamily="18" charset="0"/>
                <a:cs typeface="Times New Roman" panose="02020603050405020304" pitchFamily="18" charset="0"/>
              </a:rPr>
              <a:t>what you see is what you get</a:t>
            </a:r>
            <a:r>
              <a:rPr lang="it-IT" sz="1500" dirty="0">
                <a:solidFill>
                  <a:schemeClr val="tx2">
                    <a:lumMod val="75000"/>
                  </a:schemeClr>
                </a:solidFill>
                <a:latin typeface="+mn-lt"/>
                <a:cs typeface="Times New Roman" panose="02020603050405020304" pitchFamily="18" charset="0"/>
              </a:rPr>
              <a:t>» («quello che vedi è quello che ottieni») con l’obiettivo di rendere più chiare, accessibili e facili da cercare le iscrizioni nel registro dei MUE.</a:t>
            </a:r>
          </a:p>
        </p:txBody>
      </p:sp>
      <p:sp>
        <p:nvSpPr>
          <p:cNvPr id="15" name="Pentagono 2">
            <a:extLst>
              <a:ext uri="{FF2B5EF4-FFF2-40B4-BE49-F238E27FC236}">
                <a16:creationId xmlns:a16="http://schemas.microsoft.com/office/drawing/2014/main" id="{A3CB19DA-206F-4CD1-BCCD-5E536055C220}"/>
              </a:ext>
            </a:extLst>
          </p:cNvPr>
          <p:cNvSpPr/>
          <p:nvPr/>
        </p:nvSpPr>
        <p:spPr>
          <a:xfrm>
            <a:off x="698110" y="2769072"/>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5233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09295"/>
            <a:ext cx="3582219" cy="22159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Di seguito, un elenco dei tipi di marchio più diffusi, la rispettiva rappresentazione, l’eventuale obbligo di descrizione:</a:t>
            </a:r>
          </a:p>
          <a:p>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M</a:t>
            </a:r>
            <a:r>
              <a:rPr lang="it-IT" sz="1800" b="1" dirty="0">
                <a:solidFill>
                  <a:schemeClr val="tx2">
                    <a:lumMod val="75000"/>
                  </a:schemeClr>
                </a:solidFill>
                <a:latin typeface="Times New Roman" panose="02020603050405020304" pitchFamily="18" charset="0"/>
                <a:cs typeface="Times New Roman" panose="02020603050405020304" pitchFamily="18" charset="0"/>
              </a:rPr>
              <a:t>archio denominativo </a:t>
            </a:r>
            <a:r>
              <a:rPr lang="it-IT" sz="1500" dirty="0">
                <a:solidFill>
                  <a:schemeClr val="tx2">
                    <a:lumMod val="75000"/>
                  </a:schemeClr>
                </a:solidFill>
                <a:latin typeface="+mn-lt"/>
                <a:cs typeface="Times New Roman" panose="02020603050405020304" pitchFamily="18" charset="0"/>
              </a:rPr>
              <a:t>(marchio costituito esclusivamente da parole o da lettere, cifre, altri caratteri tipografici standard o da una loro combinazione). Descrizione: non richiesta. </a:t>
            </a:r>
          </a:p>
        </p:txBody>
      </p:sp>
      <p:pic>
        <p:nvPicPr>
          <p:cNvPr id="13" name="image43.png">
            <a:extLst>
              <a:ext uri="{FF2B5EF4-FFF2-40B4-BE49-F238E27FC236}">
                <a16:creationId xmlns:a16="http://schemas.microsoft.com/office/drawing/2014/main" id="{C5DD2BD6-6EC1-42A9-BAC0-182329EA9ADF}"/>
              </a:ext>
            </a:extLst>
          </p:cNvPr>
          <p:cNvPicPr/>
          <p:nvPr/>
        </p:nvPicPr>
        <p:blipFill>
          <a:blip r:embed="rId5"/>
          <a:srcRect l="18323" t="35252" r="34690" b="13705"/>
          <a:stretch>
            <a:fillRect/>
          </a:stretch>
        </p:blipFill>
        <p:spPr>
          <a:xfrm>
            <a:off x="5148196" y="2552054"/>
            <a:ext cx="3736975" cy="2530475"/>
          </a:xfrm>
          <a:prstGeom prst="rect">
            <a:avLst/>
          </a:prstGeom>
          <a:ln/>
        </p:spPr>
      </p:pic>
    </p:spTree>
    <p:extLst>
      <p:ext uri="{BB962C8B-B14F-4D97-AF65-F5344CB8AC3E}">
        <p14:creationId xmlns:p14="http://schemas.microsoft.com/office/powerpoint/2010/main" val="2589063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1720" y="2709290"/>
            <a:ext cx="3582219"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M</a:t>
            </a:r>
            <a:r>
              <a:rPr lang="it-IT" sz="1800" b="1" dirty="0">
                <a:solidFill>
                  <a:schemeClr val="tx2">
                    <a:lumMod val="75000"/>
                  </a:schemeClr>
                </a:solidFill>
                <a:latin typeface="Times New Roman" panose="02020603050405020304" pitchFamily="18" charset="0"/>
                <a:cs typeface="Times New Roman" panose="02020603050405020304" pitchFamily="18" charset="0"/>
              </a:rPr>
              <a:t>archio figurativo </a:t>
            </a:r>
            <a:r>
              <a:rPr lang="it-IT" sz="1500" dirty="0">
                <a:solidFill>
                  <a:schemeClr val="tx2">
                    <a:lumMod val="75000"/>
                  </a:schemeClr>
                </a:solidFill>
                <a:latin typeface="+mn-lt"/>
                <a:cs typeface="Times New Roman" panose="02020603050405020304" pitchFamily="18" charset="0"/>
              </a:rPr>
              <a:t>(marchio in cui vengono utilizzati caratteri, una stilizzazione o un layout non standard oppure una riproduzione grafica o un colore, compresi i marchi costituiti esclusivamente da elementi figurativi o da una combinazione di elementi denominativi e figurativi). Descrizione: non richiesta. NB: Modifica nella prassi dell’ EUIPO: non è più possibile rivendicare i colori.</a:t>
            </a:r>
          </a:p>
        </p:txBody>
      </p:sp>
      <p:pic>
        <p:nvPicPr>
          <p:cNvPr id="15" name="image25.png">
            <a:extLst>
              <a:ext uri="{FF2B5EF4-FFF2-40B4-BE49-F238E27FC236}">
                <a16:creationId xmlns:a16="http://schemas.microsoft.com/office/drawing/2014/main" id="{AE41BC5A-3EE3-4760-9F3C-8034AF5B6234}"/>
              </a:ext>
            </a:extLst>
          </p:cNvPr>
          <p:cNvPicPr/>
          <p:nvPr/>
        </p:nvPicPr>
        <p:blipFill>
          <a:blip r:embed="rId5"/>
          <a:srcRect l="18083" t="21944" r="30858" b="11123"/>
          <a:stretch>
            <a:fillRect/>
          </a:stretch>
        </p:blipFill>
        <p:spPr>
          <a:xfrm>
            <a:off x="4858602" y="2368098"/>
            <a:ext cx="4060825" cy="3324225"/>
          </a:xfrm>
          <a:prstGeom prst="rect">
            <a:avLst/>
          </a:prstGeom>
          <a:ln/>
        </p:spPr>
      </p:pic>
    </p:spTree>
    <p:extLst>
      <p:ext uri="{BB962C8B-B14F-4D97-AF65-F5344CB8AC3E}">
        <p14:creationId xmlns:p14="http://schemas.microsoft.com/office/powerpoint/2010/main" val="949919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22233"/>
            <a:ext cx="3582219" cy="1523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M</a:t>
            </a:r>
            <a:r>
              <a:rPr lang="it-IT" sz="1800" b="1" dirty="0">
                <a:solidFill>
                  <a:schemeClr val="tx2">
                    <a:lumMod val="75000"/>
                  </a:schemeClr>
                </a:solidFill>
                <a:latin typeface="Times New Roman" panose="02020603050405020304" pitchFamily="18" charset="0"/>
                <a:cs typeface="Times New Roman" panose="02020603050405020304" pitchFamily="18" charset="0"/>
              </a:rPr>
              <a:t>archio di forma </a:t>
            </a:r>
            <a:r>
              <a:rPr lang="it-IT" sz="1500" dirty="0">
                <a:solidFill>
                  <a:schemeClr val="tx2">
                    <a:lumMod val="75000"/>
                  </a:schemeClr>
                </a:solidFill>
                <a:latin typeface="+mn-lt"/>
                <a:cs typeface="Times New Roman" panose="02020603050405020304" pitchFamily="18" charset="0"/>
              </a:rPr>
              <a:t>(marchio costituito da una forma tridimensionale o comprendente una tale forma, compresi i contenitori, gli imballaggi, il prodotto stesso o il loro aspetto). Descrizione: non richiesta. </a:t>
            </a:r>
          </a:p>
        </p:txBody>
      </p:sp>
      <p:pic>
        <p:nvPicPr>
          <p:cNvPr id="13" name="image49.png">
            <a:extLst>
              <a:ext uri="{FF2B5EF4-FFF2-40B4-BE49-F238E27FC236}">
                <a16:creationId xmlns:a16="http://schemas.microsoft.com/office/drawing/2014/main" id="{FE460F17-9715-4038-BC12-94439E0AA07B}"/>
              </a:ext>
            </a:extLst>
          </p:cNvPr>
          <p:cNvPicPr/>
          <p:nvPr/>
        </p:nvPicPr>
        <p:blipFill>
          <a:blip r:embed="rId5"/>
          <a:srcRect l="17604" t="20409" r="29680" b="9972"/>
          <a:stretch>
            <a:fillRect/>
          </a:stretch>
        </p:blipFill>
        <p:spPr>
          <a:xfrm>
            <a:off x="4565395" y="2122018"/>
            <a:ext cx="4192270" cy="3457575"/>
          </a:xfrm>
          <a:prstGeom prst="rect">
            <a:avLst/>
          </a:prstGeom>
          <a:ln/>
        </p:spPr>
      </p:pic>
    </p:spTree>
    <p:extLst>
      <p:ext uri="{BB962C8B-B14F-4D97-AF65-F5344CB8AC3E}">
        <p14:creationId xmlns:p14="http://schemas.microsoft.com/office/powerpoint/2010/main" val="749634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40093"/>
            <a:ext cx="3582219" cy="1523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M</a:t>
            </a:r>
            <a:r>
              <a:rPr lang="it-IT" sz="1800" b="1" dirty="0">
                <a:solidFill>
                  <a:schemeClr val="tx2">
                    <a:lumMod val="75000"/>
                  </a:schemeClr>
                </a:solidFill>
                <a:latin typeface="Times New Roman" panose="02020603050405020304" pitchFamily="18" charset="0"/>
                <a:cs typeface="Times New Roman" panose="02020603050405020304" pitchFamily="18" charset="0"/>
              </a:rPr>
              <a:t>archio di posizione </a:t>
            </a:r>
            <a:r>
              <a:rPr lang="it-IT" sz="1500" dirty="0">
                <a:solidFill>
                  <a:schemeClr val="tx2">
                    <a:lumMod val="75000"/>
                  </a:schemeClr>
                </a:solidFill>
                <a:latin typeface="+mn-lt"/>
                <a:cs typeface="Times New Roman" panose="02020603050405020304" pitchFamily="18" charset="0"/>
              </a:rPr>
              <a:t>(marchio costituito dalla modalità specifica di posizionamento o apposizione dello stesso sul prodotto). Descrizione: facoltativa (in precedenza era obbligatoria). </a:t>
            </a:r>
          </a:p>
        </p:txBody>
      </p:sp>
      <p:pic>
        <p:nvPicPr>
          <p:cNvPr id="15" name="image22.png">
            <a:extLst>
              <a:ext uri="{FF2B5EF4-FFF2-40B4-BE49-F238E27FC236}">
                <a16:creationId xmlns:a16="http://schemas.microsoft.com/office/drawing/2014/main" id="{C78AB583-F109-4678-AD7F-E220BE3B07C0}"/>
              </a:ext>
            </a:extLst>
          </p:cNvPr>
          <p:cNvPicPr/>
          <p:nvPr/>
        </p:nvPicPr>
        <p:blipFill>
          <a:blip r:embed="rId5"/>
          <a:srcRect l="17045" t="45361" r="28329" b="19938"/>
          <a:stretch>
            <a:fillRect/>
          </a:stretch>
        </p:blipFill>
        <p:spPr>
          <a:xfrm>
            <a:off x="4572000" y="2329857"/>
            <a:ext cx="4346575" cy="1724025"/>
          </a:xfrm>
          <a:prstGeom prst="rect">
            <a:avLst/>
          </a:prstGeom>
          <a:ln/>
        </p:spPr>
      </p:pic>
      <p:sp>
        <p:nvSpPr>
          <p:cNvPr id="16" name="CasellaDiTesto 2">
            <a:hlinkClick r:id="rId4" action="ppaction://hlinksldjump"/>
            <a:extLst>
              <a:ext uri="{FF2B5EF4-FFF2-40B4-BE49-F238E27FC236}">
                <a16:creationId xmlns:a16="http://schemas.microsoft.com/office/drawing/2014/main" id="{0B9C0AA4-EDF7-40E8-A193-B2DA29F886AD}"/>
              </a:ext>
            </a:extLst>
          </p:cNvPr>
          <p:cNvSpPr txBox="1">
            <a:spLocks noChangeArrowheads="1"/>
          </p:cNvSpPr>
          <p:nvPr/>
        </p:nvSpPr>
        <p:spPr bwMode="auto">
          <a:xfrm>
            <a:off x="989781" y="4323362"/>
            <a:ext cx="3582219"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A</a:t>
            </a:r>
            <a:r>
              <a:rPr lang="it-IT" sz="1500" dirty="0">
                <a:solidFill>
                  <a:schemeClr val="tx2">
                    <a:lumMod val="75000"/>
                  </a:schemeClr>
                </a:solidFill>
                <a:latin typeface="+mn-lt"/>
                <a:cs typeface="Times New Roman" panose="02020603050405020304" pitchFamily="18" charset="0"/>
              </a:rPr>
              <a:t> </a:t>
            </a:r>
            <a:r>
              <a:rPr lang="it-IT" sz="1800" b="1" dirty="0">
                <a:solidFill>
                  <a:schemeClr val="tx2">
                    <a:lumMod val="75000"/>
                  </a:schemeClr>
                </a:solidFill>
                <a:latin typeface="Times New Roman" panose="02020603050405020304" pitchFamily="18" charset="0"/>
                <a:cs typeface="Times New Roman" panose="02020603050405020304" pitchFamily="18" charset="0"/>
              </a:rPr>
              <a:t>motivi ripetuti </a:t>
            </a:r>
            <a:r>
              <a:rPr lang="it-IT" sz="1500" dirty="0">
                <a:solidFill>
                  <a:schemeClr val="tx2">
                    <a:lumMod val="75000"/>
                  </a:schemeClr>
                </a:solidFill>
                <a:latin typeface="+mn-lt"/>
                <a:cs typeface="Times New Roman" panose="02020603050405020304" pitchFamily="18" charset="0"/>
              </a:rPr>
              <a:t>(marchio costituito esclusivamente da un insieme di elementi che si ripetono regolarmente). Descrizione: facoltativa</a:t>
            </a:r>
          </a:p>
        </p:txBody>
      </p:sp>
      <p:pic>
        <p:nvPicPr>
          <p:cNvPr id="18" name="image27.png">
            <a:extLst>
              <a:ext uri="{FF2B5EF4-FFF2-40B4-BE49-F238E27FC236}">
                <a16:creationId xmlns:a16="http://schemas.microsoft.com/office/drawing/2014/main" id="{9FB44F32-6CEE-4721-A1A4-2C7DED045BEC}"/>
              </a:ext>
            </a:extLst>
          </p:cNvPr>
          <p:cNvPicPr/>
          <p:nvPr/>
        </p:nvPicPr>
        <p:blipFill>
          <a:blip r:embed="rId6"/>
          <a:srcRect l="17055" t="45324" r="30019" b="20601"/>
          <a:stretch>
            <a:fillRect/>
          </a:stretch>
        </p:blipFill>
        <p:spPr>
          <a:xfrm>
            <a:off x="4641849" y="4131442"/>
            <a:ext cx="4206875" cy="1692275"/>
          </a:xfrm>
          <a:prstGeom prst="rect">
            <a:avLst/>
          </a:prstGeom>
          <a:ln/>
        </p:spPr>
      </p:pic>
    </p:spTree>
    <p:extLst>
      <p:ext uri="{BB962C8B-B14F-4D97-AF65-F5344CB8AC3E}">
        <p14:creationId xmlns:p14="http://schemas.microsoft.com/office/powerpoint/2010/main" val="1101616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22674"/>
            <a:ext cx="3582219"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D</a:t>
            </a:r>
            <a:r>
              <a:rPr lang="it-IT" sz="1800" b="1" dirty="0">
                <a:solidFill>
                  <a:schemeClr val="tx2">
                    <a:lumMod val="75000"/>
                  </a:schemeClr>
                </a:solidFill>
                <a:latin typeface="Times New Roman" panose="02020603050405020304" pitchFamily="18" charset="0"/>
                <a:cs typeface="Times New Roman" panose="02020603050405020304" pitchFamily="18" charset="0"/>
              </a:rPr>
              <a:t>i colore </a:t>
            </a:r>
            <a:r>
              <a:rPr lang="it-IT" sz="1500" dirty="0">
                <a:solidFill>
                  <a:schemeClr val="tx2">
                    <a:lumMod val="75000"/>
                  </a:schemeClr>
                </a:solidFill>
                <a:latin typeface="+mn-lt"/>
                <a:cs typeface="Times New Roman" panose="02020603050405020304" pitchFamily="18" charset="0"/>
              </a:rPr>
              <a:t>(marchio costituito esclusivamente da un unico colore, senza contorni). Descrizione: non richiesta.</a:t>
            </a:r>
          </a:p>
          <a:p>
            <a:pPr marL="285750" indent="-285750">
              <a:buClr>
                <a:srgbClr val="FF0000"/>
              </a:buClr>
              <a:buSzPct val="200000"/>
              <a:buFontTx/>
              <a:buChar char="»"/>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NB: dal 1 ottobre 2017, è obbligatorio un codice cromatico 	(pantone).</a:t>
            </a:r>
          </a:p>
        </p:txBody>
      </p:sp>
      <p:pic>
        <p:nvPicPr>
          <p:cNvPr id="15" name="image45.png">
            <a:extLst>
              <a:ext uri="{FF2B5EF4-FFF2-40B4-BE49-F238E27FC236}">
                <a16:creationId xmlns:a16="http://schemas.microsoft.com/office/drawing/2014/main" id="{551068EB-A19C-4DDC-A2CF-DC1976026EB4}"/>
              </a:ext>
            </a:extLst>
          </p:cNvPr>
          <p:cNvPicPr/>
          <p:nvPr/>
        </p:nvPicPr>
        <p:blipFill>
          <a:blip r:embed="rId5"/>
          <a:srcRect l="17764" t="22712" r="30005" b="10995"/>
          <a:stretch>
            <a:fillRect/>
          </a:stretch>
        </p:blipFill>
        <p:spPr>
          <a:xfrm>
            <a:off x="4773138" y="2020046"/>
            <a:ext cx="4156075" cy="3292475"/>
          </a:xfrm>
          <a:prstGeom prst="rect">
            <a:avLst/>
          </a:prstGeom>
          <a:ln/>
        </p:spPr>
      </p:pic>
    </p:spTree>
    <p:extLst>
      <p:ext uri="{BB962C8B-B14F-4D97-AF65-F5344CB8AC3E}">
        <p14:creationId xmlns:p14="http://schemas.microsoft.com/office/powerpoint/2010/main" val="2243563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2487987"/>
            <a:ext cx="3582219" cy="31393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S</a:t>
            </a:r>
            <a:r>
              <a:rPr lang="it-IT" sz="1800" b="1" dirty="0">
                <a:solidFill>
                  <a:schemeClr val="tx2">
                    <a:lumMod val="75000"/>
                  </a:schemeClr>
                </a:solidFill>
                <a:latin typeface="Times New Roman" panose="02020603050405020304" pitchFamily="18" charset="0"/>
                <a:cs typeface="Times New Roman" panose="02020603050405020304" pitchFamily="18" charset="0"/>
              </a:rPr>
              <a:t>onoro</a:t>
            </a:r>
            <a:r>
              <a:rPr lang="it-IT" sz="1500" dirty="0">
                <a:solidFill>
                  <a:schemeClr val="tx2">
                    <a:lumMod val="75000"/>
                  </a:schemeClr>
                </a:solidFill>
                <a:latin typeface="+mn-lt"/>
                <a:cs typeface="Times New Roman" panose="02020603050405020304" pitchFamily="18" charset="0"/>
              </a:rPr>
              <a:t> (marchio costituito esclusivamente da un suono o da una combinazione di suoni). Descrizione: non richiesta.</a:t>
            </a:r>
          </a:p>
          <a:p>
            <a:pPr marL="285750" indent="-285750">
              <a:buClr>
                <a:srgbClr val="FF0000"/>
              </a:buClr>
              <a:buSzPct val="200000"/>
              <a:buFontTx/>
              <a:buChar char="»"/>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Esempi: ruggito di leone  della Metro-Goldwyn-Mayer, urlo di Tarzan.</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NB:  dal 1 ottobre 2017 sufficiente file audio; in precedenza i requisiti erano: i) la notazione musicale (con file sonoro facoltativo) o ii) un sonografo che doveva essere corredato di un file sonoro. </a:t>
            </a:r>
          </a:p>
        </p:txBody>
      </p:sp>
      <p:pic>
        <p:nvPicPr>
          <p:cNvPr id="13" name="image44.png">
            <a:extLst>
              <a:ext uri="{FF2B5EF4-FFF2-40B4-BE49-F238E27FC236}">
                <a16:creationId xmlns:a16="http://schemas.microsoft.com/office/drawing/2014/main" id="{65050928-423E-4BDD-A366-3626E7FCF1AD}"/>
              </a:ext>
            </a:extLst>
          </p:cNvPr>
          <p:cNvPicPr/>
          <p:nvPr/>
        </p:nvPicPr>
        <p:blipFill>
          <a:blip r:embed="rId5"/>
          <a:srcRect l="18365" t="37844" r="50648" b="34064"/>
          <a:stretch>
            <a:fillRect/>
          </a:stretch>
        </p:blipFill>
        <p:spPr>
          <a:xfrm>
            <a:off x="4518121" y="2609905"/>
            <a:ext cx="4374591" cy="2462925"/>
          </a:xfrm>
          <a:prstGeom prst="rect">
            <a:avLst/>
          </a:prstGeom>
          <a:ln/>
        </p:spPr>
      </p:pic>
    </p:spTree>
    <p:extLst>
      <p:ext uri="{BB962C8B-B14F-4D97-AF65-F5344CB8AC3E}">
        <p14:creationId xmlns:p14="http://schemas.microsoft.com/office/powerpoint/2010/main" val="3148829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35902" y="2722676"/>
            <a:ext cx="3582219" cy="22159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D</a:t>
            </a:r>
            <a:r>
              <a:rPr lang="it-IT" sz="1800" b="1" dirty="0">
                <a:solidFill>
                  <a:schemeClr val="tx2">
                    <a:lumMod val="75000"/>
                  </a:schemeClr>
                </a:solidFill>
                <a:latin typeface="Times New Roman" panose="02020603050405020304" pitchFamily="18" charset="0"/>
                <a:cs typeface="Times New Roman" panose="02020603050405020304" pitchFamily="18" charset="0"/>
              </a:rPr>
              <a:t>i movimento </a:t>
            </a:r>
            <a:r>
              <a:rPr lang="it-IT" sz="1500" dirty="0">
                <a:solidFill>
                  <a:schemeClr val="tx2">
                    <a:lumMod val="75000"/>
                  </a:schemeClr>
                </a:solidFill>
                <a:latin typeface="+mn-lt"/>
                <a:cs typeface="Times New Roman" panose="02020603050405020304" pitchFamily="18" charset="0"/>
              </a:rPr>
              <a:t>(marchio costituito da un movimento o da un cambiamento di posizione degli elementi del marchio o comprendente tale movimento o cambiamento). Descrizione: facoltativa (in precedenza era obbligatoria). </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Esempio: marchio della Sony (nastro che fluisce intorno e dentro a una sfera)</a:t>
            </a:r>
          </a:p>
        </p:txBody>
      </p:sp>
      <p:pic>
        <p:nvPicPr>
          <p:cNvPr id="15" name="image60.png">
            <a:extLst>
              <a:ext uri="{FF2B5EF4-FFF2-40B4-BE49-F238E27FC236}">
                <a16:creationId xmlns:a16="http://schemas.microsoft.com/office/drawing/2014/main" id="{A3FBF5A3-3DAB-4ED4-BC27-4A04022A75FE}"/>
              </a:ext>
            </a:extLst>
          </p:cNvPr>
          <p:cNvPicPr/>
          <p:nvPr/>
        </p:nvPicPr>
        <p:blipFill>
          <a:blip r:embed="rId5"/>
          <a:srcRect l="25771" t="12114" r="27964" b="6303"/>
          <a:stretch>
            <a:fillRect/>
          </a:stretch>
        </p:blipFill>
        <p:spPr>
          <a:xfrm>
            <a:off x="4572219" y="1911134"/>
            <a:ext cx="4326340" cy="4330394"/>
          </a:xfrm>
          <a:prstGeom prst="rect">
            <a:avLst/>
          </a:prstGeom>
          <a:ln/>
        </p:spPr>
      </p:pic>
    </p:spTree>
    <p:extLst>
      <p:ext uri="{BB962C8B-B14F-4D97-AF65-F5344CB8AC3E}">
        <p14:creationId xmlns:p14="http://schemas.microsoft.com/office/powerpoint/2010/main" val="3794512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Tipi di marchi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300041"/>
            <a:ext cx="3582219" cy="364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M</a:t>
            </a:r>
            <a:r>
              <a:rPr lang="it-IT" sz="1800" b="1" dirty="0">
                <a:solidFill>
                  <a:schemeClr val="tx2">
                    <a:lumMod val="75000"/>
                  </a:schemeClr>
                </a:solidFill>
                <a:latin typeface="Times New Roman" panose="02020603050405020304" pitchFamily="18" charset="0"/>
                <a:cs typeface="Times New Roman" panose="02020603050405020304" pitchFamily="18" charset="0"/>
              </a:rPr>
              <a:t>ultimediale</a:t>
            </a:r>
            <a:r>
              <a:rPr lang="it-IT" sz="1500" dirty="0">
                <a:solidFill>
                  <a:schemeClr val="tx2">
                    <a:lumMod val="75000"/>
                  </a:schemeClr>
                </a:solidFill>
                <a:latin typeface="+mn-lt"/>
                <a:cs typeface="Times New Roman" panose="02020603050405020304" pitchFamily="18" charset="0"/>
              </a:rPr>
              <a:t> (marchio costituito dalla combinazione di immagine e di suono o comprendente tale combinazione). Descrizione: non richiesta. Si tratta di una nuova categoria di marchio (dal 1 ottobre 2017). Al momento il registro dell’EUIPO non contiene esempi al riguardo.</a:t>
            </a:r>
          </a:p>
          <a:p>
            <a:pPr marL="285750" indent="-285750">
              <a:buClr>
                <a:srgbClr val="FF0000"/>
              </a:buClr>
              <a:buSzPct val="200000"/>
              <a:buFontTx/>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Tx/>
              <a:buChar char="»"/>
            </a:pPr>
            <a:r>
              <a:rPr lang="it-IT" sz="1800" b="1" dirty="0">
                <a:solidFill>
                  <a:schemeClr val="tx2">
                    <a:lumMod val="75000"/>
                  </a:schemeClr>
                </a:solidFill>
                <a:latin typeface="+mn-lt"/>
                <a:cs typeface="Times New Roman" panose="02020603050405020304" pitchFamily="18" charset="0"/>
              </a:rPr>
              <a:t>O</a:t>
            </a:r>
            <a:r>
              <a:rPr lang="it-IT" sz="1800" b="1" dirty="0">
                <a:solidFill>
                  <a:schemeClr val="tx2">
                    <a:lumMod val="75000"/>
                  </a:schemeClr>
                </a:solidFill>
                <a:latin typeface="Times New Roman" panose="02020603050405020304" pitchFamily="18" charset="0"/>
                <a:cs typeface="Times New Roman" panose="02020603050405020304" pitchFamily="18" charset="0"/>
              </a:rPr>
              <a:t>lografico</a:t>
            </a:r>
            <a:r>
              <a:rPr lang="it-IT" sz="1500" dirty="0">
                <a:solidFill>
                  <a:schemeClr val="tx2">
                    <a:lumMod val="75000"/>
                  </a:schemeClr>
                </a:solidFill>
                <a:latin typeface="+mn-lt"/>
                <a:cs typeface="Times New Roman" panose="02020603050405020304" pitchFamily="18" charset="0"/>
              </a:rPr>
              <a:t> (marchio costituito da elementi con caratteristiche olografiche). Descrizione: non richiesta. Si tratta di una nuova categoria di marchi (a partire dal 1 ottobre 2017). </a:t>
            </a:r>
          </a:p>
        </p:txBody>
      </p:sp>
      <p:pic>
        <p:nvPicPr>
          <p:cNvPr id="13" name="image38.png">
            <a:extLst>
              <a:ext uri="{FF2B5EF4-FFF2-40B4-BE49-F238E27FC236}">
                <a16:creationId xmlns:a16="http://schemas.microsoft.com/office/drawing/2014/main" id="{4729D7BD-5AED-4E57-A206-C07D6AEEC635}"/>
              </a:ext>
            </a:extLst>
          </p:cNvPr>
          <p:cNvPicPr/>
          <p:nvPr/>
        </p:nvPicPr>
        <p:blipFill>
          <a:blip r:embed="rId5"/>
          <a:srcRect l="17445" t="38067" r="32990" b="27866"/>
          <a:stretch>
            <a:fillRect/>
          </a:stretch>
        </p:blipFill>
        <p:spPr>
          <a:xfrm>
            <a:off x="4910118" y="4295968"/>
            <a:ext cx="3940175" cy="1692275"/>
          </a:xfrm>
          <a:prstGeom prst="rect">
            <a:avLst/>
          </a:prstGeom>
          <a:ln/>
        </p:spPr>
      </p:pic>
    </p:spTree>
    <p:extLst>
      <p:ext uri="{BB962C8B-B14F-4D97-AF65-F5344CB8AC3E}">
        <p14:creationId xmlns:p14="http://schemas.microsoft.com/office/powerpoint/2010/main" val="2843280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cambiamenti procedurali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250670"/>
            <a:ext cx="5745608" cy="323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Priorità </a:t>
            </a:r>
          </a:p>
          <a:p>
            <a:r>
              <a:rPr lang="it-IT" sz="1500" dirty="0">
                <a:solidFill>
                  <a:schemeClr val="tx2">
                    <a:lumMod val="75000"/>
                  </a:schemeClr>
                </a:solidFill>
                <a:latin typeface="+mn-lt"/>
                <a:cs typeface="Times New Roman" panose="02020603050405020304" pitchFamily="18" charset="0"/>
              </a:rPr>
              <a:t>Le rivendicazioni di priorità devono essere depositate insieme alla domanda di MUE (in precedenza, tali rivendicazioni potevano essere effettuate in seguito al deposito della domanda: entro 2 mesi). </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Carattere distintivo acquisito in subordine (secondary meaning)</a:t>
            </a:r>
          </a:p>
          <a:p>
            <a:r>
              <a:rPr lang="it-IT" sz="1500" dirty="0">
                <a:solidFill>
                  <a:schemeClr val="tx2">
                    <a:lumMod val="75000"/>
                  </a:schemeClr>
                </a:solidFill>
                <a:latin typeface="+mn-lt"/>
                <a:cs typeface="Times New Roman" panose="02020603050405020304" pitchFamily="18" charset="0"/>
              </a:rPr>
              <a:t>I richiedenti avranno la possibilità di invocare il secondary meaning all’</a:t>
            </a:r>
            <a:r>
              <a:rPr lang="it-IT" sz="1500" i="1" u="sng" dirty="0">
                <a:solidFill>
                  <a:schemeClr val="tx2">
                    <a:lumMod val="75000"/>
                  </a:schemeClr>
                </a:solidFill>
                <a:latin typeface="+mn-lt"/>
                <a:cs typeface="Times New Roman" panose="02020603050405020304" pitchFamily="18" charset="0"/>
              </a:rPr>
              <a:t>inizio del processo di domanda o in un momento successivo</a:t>
            </a:r>
            <a:r>
              <a:rPr lang="it-IT" sz="1500" dirty="0">
                <a:solidFill>
                  <a:schemeClr val="tx2">
                    <a:lumMod val="75000"/>
                  </a:schemeClr>
                </a:solidFill>
                <a:latin typeface="+mn-lt"/>
                <a:cs typeface="Times New Roman" panose="02020603050405020304" pitchFamily="18" charset="0"/>
              </a:rPr>
              <a:t>, in via principale o subordinata. Il vantaggio di una richiesta in via subordinata è che si manifesta unicamente se vi è una decisione finale negativa sul carattere distintivo intrinseco. Esempi di marchi dotati di secondary meaning: LEMONSODA, ESTATHE’, ORANSODA.</a:t>
            </a:r>
          </a:p>
        </p:txBody>
      </p:sp>
    </p:spTree>
    <p:extLst>
      <p:ext uri="{BB962C8B-B14F-4D97-AF65-F5344CB8AC3E}">
        <p14:creationId xmlns:p14="http://schemas.microsoft.com/office/powerpoint/2010/main" val="292236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cambiamenti procedurali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250670"/>
            <a:ext cx="5745608" cy="2446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Banche dati accettate</a:t>
            </a:r>
          </a:p>
          <a:p>
            <a:r>
              <a:rPr lang="it-IT" sz="1500" dirty="0">
                <a:solidFill>
                  <a:schemeClr val="tx2">
                    <a:lumMod val="75000"/>
                  </a:schemeClr>
                </a:solidFill>
                <a:latin typeface="+mn-lt"/>
                <a:cs typeface="Times New Roman" panose="02020603050405020304" pitchFamily="18" charset="0"/>
              </a:rPr>
              <a:t>Nel caso in cui le prove riguardanti diritti anteriori che sono «registrati» (per es. marchi registrati, determinati segni utilizzati nella normale prassi commerciale o indicazioni geografiche) o i contenuti del pertinente diritto nazionale siano accessibili presso una </a:t>
            </a:r>
            <a:r>
              <a:rPr lang="it-IT" sz="1500" i="1" u="sng" dirty="0">
                <a:solidFill>
                  <a:schemeClr val="tx2">
                    <a:lumMod val="75000"/>
                  </a:schemeClr>
                </a:solidFill>
                <a:latin typeface="+mn-lt"/>
                <a:cs typeface="Times New Roman" panose="02020603050405020304" pitchFamily="18" charset="0"/>
              </a:rPr>
              <a:t>fonte online riconosciuta dall’Ufficio</a:t>
            </a:r>
            <a:r>
              <a:rPr lang="it-IT" sz="1500" dirty="0">
                <a:solidFill>
                  <a:schemeClr val="tx2">
                    <a:lumMod val="75000"/>
                  </a:schemeClr>
                </a:solidFill>
                <a:latin typeface="+mn-lt"/>
                <a:cs typeface="Times New Roman" panose="02020603050405020304" pitchFamily="18" charset="0"/>
              </a:rPr>
              <a:t>, l’opponente o il richiedente l’annullamento possono presentare tali prove facendo riferimento a detta fonte.</a:t>
            </a:r>
          </a:p>
          <a:p>
            <a:r>
              <a:rPr lang="it-IT" sz="1500" dirty="0">
                <a:solidFill>
                  <a:schemeClr val="tx2">
                    <a:lumMod val="75000"/>
                  </a:schemeClr>
                </a:solidFill>
                <a:latin typeface="+mn-lt"/>
                <a:cs typeface="Times New Roman" panose="02020603050405020304" pitchFamily="18" charset="0"/>
              </a:rPr>
              <a:t>A tal fine, l’Ufficio «riconosce» </a:t>
            </a:r>
            <a:r>
              <a:rPr lang="it-IT" sz="1500" i="1" u="sng" dirty="0">
                <a:solidFill>
                  <a:schemeClr val="tx2">
                    <a:lumMod val="75000"/>
                  </a:schemeClr>
                </a:solidFill>
                <a:latin typeface="+mn-lt"/>
                <a:cs typeface="Times New Roman" panose="02020603050405020304" pitchFamily="18" charset="0"/>
              </a:rPr>
              <a:t>tutte le banche dati degli uffici nazionali della PI nell’UE </a:t>
            </a:r>
            <a:r>
              <a:rPr lang="it-IT" sz="1500" dirty="0">
                <a:solidFill>
                  <a:schemeClr val="tx2">
                    <a:lumMod val="75000"/>
                  </a:schemeClr>
                </a:solidFill>
                <a:latin typeface="+mn-lt"/>
                <a:cs typeface="Times New Roman" panose="02020603050405020304" pitchFamily="18" charset="0"/>
              </a:rPr>
              <a:t>e </a:t>
            </a:r>
            <a:r>
              <a:rPr lang="it-IT" sz="1500" dirty="0">
                <a:solidFill>
                  <a:schemeClr val="tx2">
                    <a:lumMod val="75000"/>
                  </a:schemeClr>
                </a:solidFill>
                <a:latin typeface="+mn-lt"/>
                <a:cs typeface="Times New Roman" panose="02020603050405020304" pitchFamily="18" charset="0"/>
                <a:hlinkClick r:id="rId5"/>
              </a:rPr>
              <a:t>TMview</a:t>
            </a:r>
            <a:r>
              <a:rPr lang="it-IT" sz="1500" dirty="0">
                <a:solidFill>
                  <a:schemeClr val="tx2">
                    <a:lumMod val="75000"/>
                  </a:schemeClr>
                </a:solidFill>
                <a:latin typeface="+mn-lt"/>
                <a:cs typeface="Times New Roman" panose="02020603050405020304" pitchFamily="18" charset="0"/>
              </a:rPr>
              <a:t> è ammesso come portale attraverso cui «accedere» agli uffici nazionali.</a:t>
            </a:r>
          </a:p>
        </p:txBody>
      </p:sp>
    </p:spTree>
    <p:extLst>
      <p:ext uri="{BB962C8B-B14F-4D97-AF65-F5344CB8AC3E}">
        <p14:creationId xmlns:p14="http://schemas.microsoft.com/office/powerpoint/2010/main" val="1890904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cambiamenti procedurali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250670"/>
            <a:ext cx="5745608" cy="2908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Lingue e traduzione</a:t>
            </a:r>
          </a:p>
          <a:p>
            <a:r>
              <a:rPr lang="it-IT" sz="1500" dirty="0">
                <a:solidFill>
                  <a:schemeClr val="tx2">
                    <a:lumMod val="75000"/>
                  </a:schemeClr>
                </a:solidFill>
                <a:latin typeface="+mn-lt"/>
                <a:cs typeface="Times New Roman" panose="02020603050405020304" pitchFamily="18" charset="0"/>
              </a:rPr>
              <a:t>A partire dal 1 ottobre 2017, la maggior parte degli elementi di prova può essere depositata in </a:t>
            </a:r>
            <a:r>
              <a:rPr lang="it-IT" sz="1500" i="1" u="sng" dirty="0">
                <a:solidFill>
                  <a:schemeClr val="tx2">
                    <a:lumMod val="75000"/>
                  </a:schemeClr>
                </a:solidFill>
                <a:latin typeface="+mn-lt"/>
                <a:cs typeface="Times New Roman" panose="02020603050405020304" pitchFamily="18" charset="0"/>
              </a:rPr>
              <a:t>qualsiasi lingua ufficiale dell’UE</a:t>
            </a:r>
            <a:r>
              <a:rPr lang="it-IT" sz="1500" dirty="0">
                <a:solidFill>
                  <a:schemeClr val="tx2">
                    <a:lumMod val="75000"/>
                  </a:schemeClr>
                </a:solidFill>
                <a:latin typeface="+mn-lt"/>
                <a:cs typeface="Times New Roman" panose="02020603050405020304" pitchFamily="18" charset="0"/>
              </a:rPr>
              <a:t>. Qualora la lingua utilizzata per le prove quali elementi giustificativi (tranne certificati di deposito, registrazione e rinnovo o disposizioni del diritto pertinente) non sia la lingua procedurale, </a:t>
            </a:r>
            <a:r>
              <a:rPr lang="it-IT" sz="1500" i="1" u="sng" dirty="0">
                <a:solidFill>
                  <a:schemeClr val="tx2">
                    <a:lumMod val="75000"/>
                  </a:schemeClr>
                </a:solidFill>
                <a:latin typeface="+mn-lt"/>
                <a:cs typeface="Times New Roman" panose="02020603050405020304" pitchFamily="18" charset="0"/>
              </a:rPr>
              <a:t>d’ora in poi una traduzione sarà necessaria solo nel caso in cui l’Ufficio lo richieda </a:t>
            </a:r>
            <a:r>
              <a:rPr lang="it-IT" sz="1500" dirty="0">
                <a:solidFill>
                  <a:schemeClr val="tx2">
                    <a:lumMod val="75000"/>
                  </a:schemeClr>
                </a:solidFill>
                <a:latin typeface="+mn-lt"/>
                <a:cs typeface="Times New Roman" panose="02020603050405020304" pitchFamily="18" charset="0"/>
              </a:rPr>
              <a:t>(di propria iniziativa o su richiesta motivata dell’altra parte). </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Queste modifiche recano reali benefici agli utenti del sistema del marchio dell’UE in termini di economia, semplificazione e minori costi in generale.</a:t>
            </a:r>
          </a:p>
        </p:txBody>
      </p:sp>
    </p:spTree>
    <p:extLst>
      <p:ext uri="{BB962C8B-B14F-4D97-AF65-F5344CB8AC3E}">
        <p14:creationId xmlns:p14="http://schemas.microsoft.com/office/powerpoint/2010/main" val="1502254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499465"/>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cambiamenti procedurali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15613"/>
            <a:ext cx="5745608"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Cessione di MUE a titolo di rimedio</a:t>
            </a:r>
          </a:p>
          <a:p>
            <a:r>
              <a:rPr lang="it-IT" sz="1500" dirty="0">
                <a:solidFill>
                  <a:schemeClr val="tx2">
                    <a:lumMod val="75000"/>
                  </a:schemeClr>
                </a:solidFill>
                <a:latin typeface="+mn-lt"/>
                <a:cs typeface="Times New Roman" panose="02020603050405020304" pitchFamily="18" charset="0"/>
              </a:rPr>
              <a:t>Se un agente o un rappresentante registra un MUE senza l’autorizzazione del titolare, quest’ultimo ha ora il diritto di chiedere la cessione del MUE (a meno che il suddetto agente o rappresentante non giustifichi il proprio modo di agire). In precedenza, il rimedio a disposizione del titolare ai sensi del RMUE consisteva nel far dichiarare nullo il MUE.</a:t>
            </a:r>
          </a:p>
        </p:txBody>
      </p:sp>
    </p:spTree>
    <p:extLst>
      <p:ext uri="{BB962C8B-B14F-4D97-AF65-F5344CB8AC3E}">
        <p14:creationId xmlns:p14="http://schemas.microsoft.com/office/powerpoint/2010/main" val="1700256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Principali cambiamenti procedurali</a:t>
            </a:r>
            <a:endParaRPr lang="en-US" sz="2400" dirty="0">
              <a:solidFill>
                <a:srgbClr val="FF0000"/>
              </a:solidFill>
              <a:latin typeface="Times New Roman" charset="0"/>
              <a:cs typeface="Times New Roman" charset="0"/>
            </a:endParaRPr>
          </a:p>
        </p:txBody>
      </p:sp>
      <p:sp>
        <p:nvSpPr>
          <p:cNvPr id="12" name="Rettangolo 11"/>
          <p:cNvSpPr/>
          <p:nvPr/>
        </p:nvSpPr>
        <p:spPr>
          <a:xfrm flipH="1">
            <a:off x="698110" y="1235157"/>
            <a:ext cx="53959" cy="60728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434916"/>
            <a:ext cx="5745608" cy="2908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Comunicazioni con l’Ufficio</a:t>
            </a:r>
          </a:p>
          <a:p>
            <a:r>
              <a:rPr lang="it-IT" sz="1500" dirty="0">
                <a:solidFill>
                  <a:schemeClr val="tx2">
                    <a:lumMod val="75000"/>
                  </a:schemeClr>
                </a:solidFill>
                <a:latin typeface="+mn-lt"/>
                <a:cs typeface="Times New Roman" panose="02020603050405020304" pitchFamily="18" charset="0"/>
              </a:rPr>
              <a:t>I mezzi di comunicazione con l’Ufficio sono cambiati in seguito agli sviluppi in ambito informatico. In particolare sono state soppresse forme obsolete di comunicazione, ossia la consegna a mano e il deposito in una casella postale presso l’Ufficio e viene adottata un’ampia definizione di «mezzi elettronici», in modo da comprendere il fax e, potenzialmente, molti altri tipi di mezzi di comunicazione.  </a:t>
            </a:r>
          </a:p>
          <a:p>
            <a:endParaRPr lang="it-IT" sz="1500" dirty="0">
              <a:solidFill>
                <a:schemeClr val="tx2">
                  <a:lumMod val="75000"/>
                </a:schemeClr>
              </a:solidFill>
              <a:latin typeface="+mn-lt"/>
              <a:cs typeface="Times New Roman" panose="02020603050405020304" pitchFamily="18" charset="0"/>
            </a:endParaRPr>
          </a:p>
          <a:p>
            <a:r>
              <a:rPr lang="it-IT" sz="1500" i="1" u="sng" dirty="0">
                <a:solidFill>
                  <a:schemeClr val="tx2">
                    <a:lumMod val="75000"/>
                  </a:schemeClr>
                </a:solidFill>
                <a:latin typeface="+mn-lt"/>
                <a:cs typeface="Times New Roman" panose="02020603050405020304" pitchFamily="18" charset="0"/>
              </a:rPr>
              <a:t>Nota bene: a partire dal 1 gennaio 2018, il fax non sarà più accettato per il deposito di domande o di rinnovi di MUE, eccezion fatta per il caso in cui debba fungere da sistema di riserva qualora disfunzioni tecniche impediscano il deposito elettronico</a:t>
            </a:r>
            <a:r>
              <a:rPr lang="it-IT" sz="1500" dirty="0">
                <a:solidFill>
                  <a:schemeClr val="tx2">
                    <a:lumMod val="75000"/>
                  </a:schemeClr>
                </a:solidFill>
                <a:latin typeface="+mn-lt"/>
                <a:cs typeface="Times New Roman" panose="02020603050405020304" pitchFamily="18" charset="0"/>
              </a:rPr>
              <a:t>.</a:t>
            </a:r>
          </a:p>
        </p:txBody>
      </p:sp>
    </p:spTree>
    <p:extLst>
      <p:ext uri="{BB962C8B-B14F-4D97-AF65-F5344CB8AC3E}">
        <p14:creationId xmlns:p14="http://schemas.microsoft.com/office/powerpoint/2010/main" val="2684194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Il programma di convergenza dell’EUIPO </a:t>
            </a:r>
          </a:p>
          <a:p>
            <a:r>
              <a:rPr lang="it-IT" sz="2400" dirty="0">
                <a:solidFill>
                  <a:srgbClr val="FF0000"/>
                </a:solidFill>
                <a:latin typeface="Times New Roman" charset="0"/>
                <a:cs typeface="Times New Roman" charset="0"/>
              </a:rPr>
              <a:t>e le comunicazioni comuni</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9" y="1235157"/>
            <a:ext cx="45719" cy="87424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9781" y="2712410"/>
            <a:ext cx="5745608"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Avviato nel </a:t>
            </a:r>
            <a:r>
              <a:rPr lang="it-IT" sz="1800" b="1" dirty="0">
                <a:solidFill>
                  <a:schemeClr val="tx2">
                    <a:lumMod val="75000"/>
                  </a:schemeClr>
                </a:solidFill>
                <a:latin typeface="Times New Roman" panose="02020603050405020304" pitchFamily="18" charset="0"/>
                <a:cs typeface="Times New Roman" panose="02020603050405020304" pitchFamily="18" charset="0"/>
              </a:rPr>
              <a:t>2011</a:t>
            </a:r>
            <a:r>
              <a:rPr lang="it-IT" sz="1500" dirty="0">
                <a:solidFill>
                  <a:schemeClr val="tx2">
                    <a:lumMod val="75000"/>
                  </a:schemeClr>
                </a:solidFill>
                <a:latin typeface="+mn-lt"/>
                <a:cs typeface="Times New Roman" panose="02020603050405020304" pitchFamily="18" charset="0"/>
              </a:rPr>
              <a:t>.</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Collega l'EUIPO con gli uffici nazionali </a:t>
            </a:r>
            <a:r>
              <a:rPr lang="it-IT" sz="1500" dirty="0">
                <a:solidFill>
                  <a:schemeClr val="tx2">
                    <a:lumMod val="75000"/>
                  </a:schemeClr>
                </a:solidFill>
                <a:latin typeface="+mn-lt"/>
                <a:cs typeface="Times New Roman" panose="02020603050405020304" pitchFamily="18" charset="0"/>
              </a:rPr>
              <a:t>e le associazioni degli utenti nell'intento di trovare un terreno comune in ambiti nei quali gli uffici di PI si avvalgono di prassi differenti e di creare strumenti informatici comuni. </a:t>
            </a:r>
          </a:p>
        </p:txBody>
      </p:sp>
    </p:spTree>
    <p:extLst>
      <p:ext uri="{BB962C8B-B14F-4D97-AF65-F5344CB8AC3E}">
        <p14:creationId xmlns:p14="http://schemas.microsoft.com/office/powerpoint/2010/main" val="1652369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Il programma di convergenza dell’EUIPO </a:t>
            </a:r>
          </a:p>
          <a:p>
            <a:r>
              <a:rPr lang="it-IT" sz="2400" dirty="0">
                <a:solidFill>
                  <a:srgbClr val="FF0000"/>
                </a:solidFill>
                <a:latin typeface="Times New Roman" charset="0"/>
                <a:cs typeface="Times New Roman" charset="0"/>
              </a:rPr>
              <a:t>e le comunicazioni comuni</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9" y="1235157"/>
            <a:ext cx="45719" cy="87424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68072" y="2365184"/>
            <a:ext cx="5745608" cy="3554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Comprende i seguenti progetti:</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CP1. Armonizzazione delle prassi di classificazione dei marchi di prodotti e servizi</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CP2. Convergenza delle intestazioni delle classi </a:t>
            </a:r>
          </a:p>
          <a:p>
            <a:r>
              <a:rPr lang="it-IT" sz="1500" dirty="0">
                <a:solidFill>
                  <a:schemeClr val="tx2">
                    <a:lumMod val="75000"/>
                  </a:schemeClr>
                </a:solidFill>
                <a:latin typeface="+mn-lt"/>
                <a:cs typeface="Times New Roman" panose="02020603050405020304" pitchFamily="18" charset="0"/>
              </a:rPr>
              <a:t>Comunicazioni comuni sull'interpretazione dei titoli delle classi e modifica delle modalità di elencazione dei prodotti e servizi.</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CP3. Impedimenti assoluti alla registrazione di marchi figurativi con parole o espressioni puramente descrittive </a:t>
            </a:r>
            <a:r>
              <a:rPr lang="it-IT" sz="1500" dirty="0">
                <a:solidFill>
                  <a:schemeClr val="tx2">
                    <a:lumMod val="75000"/>
                  </a:schemeClr>
                </a:solidFill>
                <a:latin typeface="+mn-lt"/>
                <a:cs typeface="Times New Roman" panose="02020603050405020304" pitchFamily="18" charset="0"/>
              </a:rPr>
              <a:t>Comunicazione comune su «Carattere distintivo – Marchi figurativi contenenti elementi verbali descrittivi/privi di carattere distintivo». </a:t>
            </a:r>
          </a:p>
          <a:p>
            <a:r>
              <a:rPr lang="it-IT" sz="1500" i="1" u="sng" dirty="0">
                <a:solidFill>
                  <a:schemeClr val="tx2">
                    <a:lumMod val="75000"/>
                  </a:schemeClr>
                </a:solidFill>
                <a:latin typeface="+mn-lt"/>
                <a:cs typeface="Times New Roman" panose="02020603050405020304" pitchFamily="18" charset="0"/>
              </a:rPr>
              <a:t>L’Italia non ha aderito a questo progetto.</a:t>
            </a:r>
          </a:p>
        </p:txBody>
      </p:sp>
    </p:spTree>
    <p:extLst>
      <p:ext uri="{BB962C8B-B14F-4D97-AF65-F5344CB8AC3E}">
        <p14:creationId xmlns:p14="http://schemas.microsoft.com/office/powerpoint/2010/main" val="1843889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Il programma di convergenza dell’EUIPO </a:t>
            </a:r>
          </a:p>
          <a:p>
            <a:r>
              <a:rPr lang="it-IT" sz="2400" dirty="0">
                <a:solidFill>
                  <a:srgbClr val="FF0000"/>
                </a:solidFill>
                <a:latin typeface="Times New Roman" charset="0"/>
                <a:cs typeface="Times New Roman" charset="0"/>
              </a:rPr>
              <a:t>e le comunicazioni comuni</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9" y="1235157"/>
            <a:ext cx="45719" cy="87424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68072" y="2365184"/>
            <a:ext cx="5745608" cy="3093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CP4. Ambito della protezione dei marchi esclusivamente in nero, bianco e/o sfumature di grigio </a:t>
            </a:r>
          </a:p>
          <a:p>
            <a:r>
              <a:rPr lang="it-IT" sz="1500" dirty="0">
                <a:solidFill>
                  <a:schemeClr val="tx2">
                    <a:lumMod val="75000"/>
                  </a:schemeClr>
                </a:solidFill>
                <a:latin typeface="+mn-lt"/>
                <a:cs typeface="Times New Roman" panose="02020603050405020304" pitchFamily="18" charset="0"/>
              </a:rPr>
              <a:t>Comunicazione comune sulla prassi comune relativa all'ambito di protezione dei marchi in bianco e nero.  </a:t>
            </a:r>
          </a:p>
          <a:p>
            <a:r>
              <a:rPr lang="it-IT" sz="1500" i="1" u="sng" dirty="0">
                <a:solidFill>
                  <a:schemeClr val="tx2">
                    <a:lumMod val="75000"/>
                  </a:schemeClr>
                </a:solidFill>
                <a:latin typeface="+mn-lt"/>
                <a:cs typeface="Times New Roman" panose="02020603050405020304" pitchFamily="18" charset="0"/>
              </a:rPr>
              <a:t>L’Italia non ha aderito a questo progetto.</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CP5. Impedimenti relativi alla registrazione sulla base del rischio di confusione - impatto degli elementi privi di carattere distintivo/con carattere distintivo debole </a:t>
            </a:r>
          </a:p>
          <a:p>
            <a:r>
              <a:rPr lang="it-IT" sz="1500" dirty="0">
                <a:solidFill>
                  <a:schemeClr val="tx2">
                    <a:lumMod val="75000"/>
                  </a:schemeClr>
                </a:solidFill>
                <a:latin typeface="+mn-lt"/>
                <a:cs typeface="Times New Roman" panose="02020603050405020304" pitchFamily="18" charset="0"/>
              </a:rPr>
              <a:t>Comunicazione comune sulla prassi comune riguardante gli impedimenti relativi alla registrazione – rischio di confusione. </a:t>
            </a:r>
          </a:p>
          <a:p>
            <a:r>
              <a:rPr lang="it-IT" sz="1500" i="1" u="sng" dirty="0">
                <a:solidFill>
                  <a:schemeClr val="tx2">
                    <a:lumMod val="75000"/>
                  </a:schemeClr>
                </a:solidFill>
                <a:latin typeface="+mn-lt"/>
                <a:cs typeface="Times New Roman" panose="02020603050405020304" pitchFamily="18" charset="0"/>
              </a:rPr>
              <a:t>L’Italia non ha aderito a questo progetto.</a:t>
            </a:r>
          </a:p>
        </p:txBody>
      </p:sp>
    </p:spTree>
    <p:extLst>
      <p:ext uri="{BB962C8B-B14F-4D97-AF65-F5344CB8AC3E}">
        <p14:creationId xmlns:p14="http://schemas.microsoft.com/office/powerpoint/2010/main" val="1158362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dirty="0">
                <a:solidFill>
                  <a:srgbClr val="FF0000"/>
                </a:solidFill>
                <a:latin typeface="Times New Roman" charset="0"/>
                <a:cs typeface="Times New Roman" charset="0"/>
              </a:rPr>
              <a:t>Il programma di convergenza dell’EUIPO </a:t>
            </a:r>
          </a:p>
          <a:p>
            <a:r>
              <a:rPr lang="it-IT" sz="2400" dirty="0">
                <a:solidFill>
                  <a:srgbClr val="FF0000"/>
                </a:solidFill>
                <a:latin typeface="Times New Roman" charset="0"/>
                <a:cs typeface="Times New Roman" charset="0"/>
              </a:rPr>
              <a:t>e le comunicazioni comuni</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9" y="1235157"/>
            <a:ext cx="45719" cy="87424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2718191"/>
            <a:ext cx="5745608"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CP6. Convergenza in termini di rappresentazioni grafiche di un disegno o modello </a:t>
            </a:r>
          </a:p>
          <a:p>
            <a:r>
              <a:rPr lang="it-IT" sz="1500" dirty="0">
                <a:solidFill>
                  <a:schemeClr val="tx2">
                    <a:lumMod val="75000"/>
                  </a:schemeClr>
                </a:solidFill>
                <a:latin typeface="+mn-lt"/>
                <a:cs typeface="Times New Roman" panose="02020603050405020304" pitchFamily="18" charset="0"/>
              </a:rPr>
              <a:t>Comunicazione comune sulla prassi comune relativa alla rappresentazione grafica dei disegni o modelli (15 aprile 2016)</a:t>
            </a:r>
          </a:p>
          <a:p>
            <a:endParaRPr lang="it-IT" sz="1800" b="1" dirty="0">
              <a:solidFill>
                <a:schemeClr val="tx2">
                  <a:lumMod val="75000"/>
                </a:schemeClr>
              </a:solidFill>
              <a:latin typeface="Times New Roman" panose="02020603050405020304" pitchFamily="18" charset="0"/>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CP7. Armonizzazione delle indicazioni dei prodotti dei disegni o modelli</a:t>
            </a:r>
          </a:p>
        </p:txBody>
      </p:sp>
    </p:spTree>
    <p:extLst>
      <p:ext uri="{BB962C8B-B14F-4D97-AF65-F5344CB8AC3E}">
        <p14:creationId xmlns:p14="http://schemas.microsoft.com/office/powerpoint/2010/main" val="376216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CP1. </a:t>
            </a:r>
            <a:r>
              <a:rPr lang="it-IT" sz="2400" dirty="0">
                <a:solidFill>
                  <a:srgbClr val="FF0000"/>
                </a:solidFill>
                <a:latin typeface="Times New Roman" charset="0"/>
                <a:cs typeface="Times New Roman" charset="0"/>
              </a:rPr>
              <a:t>Armonizzazione delle prassi di classificazione dei marchi di prodotti e servizi</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9" y="1235157"/>
            <a:ext cx="45719" cy="87424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2581711"/>
            <a:ext cx="5745608" cy="2954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Scopo del progetto: stabilire una prassi di classificazione comune, da conseguirsi tramite:</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Un elenco armonizzato di termini accettabili </a:t>
            </a:r>
            <a:r>
              <a:rPr lang="it-IT" sz="1500" dirty="0">
                <a:solidFill>
                  <a:schemeClr val="tx2">
                    <a:lumMod val="75000"/>
                  </a:schemeClr>
                </a:solidFill>
                <a:latin typeface="+mn-lt"/>
                <a:cs typeface="Times New Roman" panose="02020603050405020304" pitchFamily="18" charset="0"/>
              </a:rPr>
              <a:t>in tutte le lingue dell’Unione Europea, e una </a:t>
            </a:r>
            <a:r>
              <a:rPr lang="it-IT" sz="1800" b="1" dirty="0">
                <a:solidFill>
                  <a:schemeClr val="tx2">
                    <a:lumMod val="75000"/>
                  </a:schemeClr>
                </a:solidFill>
                <a:latin typeface="Times New Roman" panose="02020603050405020304" pitchFamily="18" charset="0"/>
                <a:cs typeface="Times New Roman" panose="02020603050405020304" pitchFamily="18" charset="0"/>
              </a:rPr>
              <a:t>banca data armonizzata </a:t>
            </a:r>
            <a:r>
              <a:rPr lang="it-IT" sz="1500" dirty="0">
                <a:solidFill>
                  <a:schemeClr val="tx2">
                    <a:lumMod val="75000"/>
                  </a:schemeClr>
                </a:solidFill>
                <a:latin typeface="+mn-lt"/>
                <a:cs typeface="Times New Roman" panose="02020603050405020304" pitchFamily="18" charset="0"/>
              </a:rPr>
              <a:t>(consultabile su </a:t>
            </a:r>
            <a:r>
              <a:rPr lang="it-IT" sz="1500" dirty="0">
                <a:solidFill>
                  <a:schemeClr val="tx2">
                    <a:lumMod val="75000"/>
                  </a:schemeClr>
                </a:solidFill>
                <a:latin typeface="+mn-lt"/>
                <a:cs typeface="Times New Roman" panose="02020603050405020304" pitchFamily="18" charset="0"/>
                <a:hlinkClick r:id="rId5"/>
              </a:rPr>
              <a:t>http://tmclass.tmdn.org</a:t>
            </a:r>
            <a:r>
              <a:rPr lang="it-IT" sz="1500" dirty="0">
                <a:solidFill>
                  <a:schemeClr val="tx2">
                    <a:lumMod val="75000"/>
                  </a:schemeClr>
                </a:solidFill>
                <a:latin typeface="+mn-lt"/>
                <a:cs typeface="Times New Roman" panose="02020603050405020304" pitchFamily="18" charset="0"/>
              </a:rPr>
              <a:t>) che contenga tutti i prodotti e servizi approvati da parte di tutti gli Uffici armonizzati, vale a dire gli Uffici marchi di: Unione Europea (EUIPO), Austria, Bulgaria, Benelux, Cipro, Rep. Ceca, Germania, Danimarca, Estonia, Spagna, Finlandia, Francia, Gran Bretagna, Grecia, Croazia, Ungheria, Irlanda, Italia (UIBM), Lituania, Lettonia, Malta, Polonia, Portogallo, Romania, Svezia, Slovenia, Rep. Slovacca, oltre a numerosi altri Uffici di Paesi extra-europei.</a:t>
            </a:r>
          </a:p>
        </p:txBody>
      </p:sp>
      <p:sp>
        <p:nvSpPr>
          <p:cNvPr id="13" name="Pentagono 2">
            <a:extLst>
              <a:ext uri="{FF2B5EF4-FFF2-40B4-BE49-F238E27FC236}">
                <a16:creationId xmlns:a16="http://schemas.microsoft.com/office/drawing/2014/main" id="{6779773C-168C-4BCC-A3A5-17798361BA0E}"/>
              </a:ext>
            </a:extLst>
          </p:cNvPr>
          <p:cNvSpPr/>
          <p:nvPr/>
        </p:nvSpPr>
        <p:spPr>
          <a:xfrm>
            <a:off x="698110" y="3342274"/>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62215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CP1. </a:t>
            </a:r>
            <a:r>
              <a:rPr lang="it-IT" sz="2400" dirty="0">
                <a:solidFill>
                  <a:srgbClr val="FF0000"/>
                </a:solidFill>
                <a:latin typeface="Times New Roman" charset="0"/>
                <a:cs typeface="Times New Roman" charset="0"/>
              </a:rPr>
              <a:t>Armonizzazione delle prassi di classificazione dei marchi di prodotti e servizi</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9" y="1235157"/>
            <a:ext cx="45719" cy="87424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2718186"/>
            <a:ext cx="5745608" cy="1523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Un elenco armonizzato dei termini oggetto di rifiuto </a:t>
            </a:r>
            <a:r>
              <a:rPr lang="it-IT" sz="1500" dirty="0">
                <a:solidFill>
                  <a:schemeClr val="tx2">
                    <a:lumMod val="75000"/>
                  </a:schemeClr>
                </a:solidFill>
                <a:latin typeface="+mn-lt"/>
                <a:cs typeface="Times New Roman" panose="02020603050405020304" pitchFamily="18" charset="0"/>
              </a:rPr>
              <a:t>in tutte le lingue della UE (ad esempio espressioni generiche quali: tutti i prodotti della classe; tutti i prodotti compresi nella classe; tutti gli altri prodotti relativi della classe; tutti gli altri prodotti relativi; prodotti simili; prodotti analoghi; prodotti dello stesso tipo; tutti gli altri prodotti associati; e prodotti associati)</a:t>
            </a:r>
          </a:p>
        </p:txBody>
      </p:sp>
      <p:sp>
        <p:nvSpPr>
          <p:cNvPr id="13" name="Pentagono 2">
            <a:extLst>
              <a:ext uri="{FF2B5EF4-FFF2-40B4-BE49-F238E27FC236}">
                <a16:creationId xmlns:a16="http://schemas.microsoft.com/office/drawing/2014/main" id="{6779773C-168C-4BCC-A3A5-17798361BA0E}"/>
              </a:ext>
            </a:extLst>
          </p:cNvPr>
          <p:cNvSpPr/>
          <p:nvPr/>
        </p:nvSpPr>
        <p:spPr>
          <a:xfrm>
            <a:off x="698110" y="2810006"/>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37122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603496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CP1. </a:t>
            </a:r>
            <a:r>
              <a:rPr lang="it-IT" sz="2400" dirty="0">
                <a:solidFill>
                  <a:srgbClr val="FF0000"/>
                </a:solidFill>
                <a:latin typeface="Times New Roman" charset="0"/>
                <a:cs typeface="Times New Roman" charset="0"/>
              </a:rPr>
              <a:t>Armonizzazione delle prassi di classificazione dei marchi di prodotti e servizi</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9" y="1235157"/>
            <a:ext cx="45719" cy="87424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5" y="3032086"/>
            <a:ext cx="3617576" cy="19851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Una struttura gerarchica delle voci </a:t>
            </a:r>
            <a:r>
              <a:rPr lang="it-IT" sz="1500" dirty="0">
                <a:solidFill>
                  <a:schemeClr val="tx2">
                    <a:lumMod val="75000"/>
                  </a:schemeClr>
                </a:solidFill>
                <a:latin typeface="+mn-lt"/>
                <a:cs typeface="Times New Roman" panose="02020603050405020304" pitchFamily="18" charset="0"/>
              </a:rPr>
              <a:t>corrispondenti ai prodotti e servizi (tassonomia), con gruppi più ampi di prodotti e servizi e sottogruppi più specifici, che consenta agli utenti di effettuare ricerche in modo intuitivo all’interno dell’«albero» di classificazione per trovare il termine giusto in ogni categoria Cfr.</a:t>
            </a:r>
          </a:p>
        </p:txBody>
      </p:sp>
      <p:sp>
        <p:nvSpPr>
          <p:cNvPr id="13" name="Pentagono 2">
            <a:extLst>
              <a:ext uri="{FF2B5EF4-FFF2-40B4-BE49-F238E27FC236}">
                <a16:creationId xmlns:a16="http://schemas.microsoft.com/office/drawing/2014/main" id="{6779773C-168C-4BCC-A3A5-17798361BA0E}"/>
              </a:ext>
            </a:extLst>
          </p:cNvPr>
          <p:cNvSpPr/>
          <p:nvPr/>
        </p:nvSpPr>
        <p:spPr>
          <a:xfrm>
            <a:off x="698110" y="3123906"/>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5" name="image31.png">
            <a:extLst>
              <a:ext uri="{FF2B5EF4-FFF2-40B4-BE49-F238E27FC236}">
                <a16:creationId xmlns:a16="http://schemas.microsoft.com/office/drawing/2014/main" id="{27AEB833-670E-4AD2-8644-77E371668AC5}"/>
              </a:ext>
            </a:extLst>
          </p:cNvPr>
          <p:cNvPicPr/>
          <p:nvPr/>
        </p:nvPicPr>
        <p:blipFill>
          <a:blip r:embed="rId5"/>
          <a:srcRect l="3535" t="29610" r="66829" b="39102"/>
          <a:stretch>
            <a:fillRect/>
          </a:stretch>
        </p:blipFill>
        <p:spPr>
          <a:xfrm>
            <a:off x="4835422" y="2518053"/>
            <a:ext cx="4072890" cy="2690495"/>
          </a:xfrm>
          <a:prstGeom prst="rect">
            <a:avLst/>
          </a:prstGeom>
          <a:ln/>
        </p:spPr>
      </p:pic>
    </p:spTree>
    <p:extLst>
      <p:ext uri="{BB962C8B-B14F-4D97-AF65-F5344CB8AC3E}">
        <p14:creationId xmlns:p14="http://schemas.microsoft.com/office/powerpoint/2010/main" val="3300914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362533"/>
            <a:ext cx="5745608"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Il 19/06/2012 la Corte di Giustizia Europea ha pronunciato la sentenza nella causa C-307/10 “IP Translator”. Questa sente</a:t>
            </a:r>
            <a:r>
              <a:rPr lang="it-IT" sz="1500" i="1" u="sng" dirty="0">
                <a:solidFill>
                  <a:schemeClr val="tx2">
                    <a:lumMod val="75000"/>
                  </a:schemeClr>
                </a:solidFill>
                <a:latin typeface="+mn-lt"/>
                <a:cs typeface="Times New Roman" panose="02020603050405020304" pitchFamily="18" charset="0"/>
              </a:rPr>
              <a:t>nza incide sulla prassi di tutti gli uffici dei marchi dell'Unione europea </a:t>
            </a:r>
            <a:r>
              <a:rPr lang="it-IT" sz="1500" dirty="0">
                <a:solidFill>
                  <a:schemeClr val="tx2">
                    <a:lumMod val="75000"/>
                  </a:schemeClr>
                </a:solidFill>
                <a:latin typeface="+mn-lt"/>
                <a:cs typeface="Times New Roman" panose="02020603050405020304" pitchFamily="18" charset="0"/>
              </a:rPr>
              <a:t>e raccomanda una convergenza sull'interpretazione delle indicazioni generali presenti nelle intestazioni delle classi della Classificazione di Nizza. </a:t>
            </a:r>
          </a:p>
          <a:p>
            <a:endParaRPr lang="it-IT" sz="1500" dirty="0">
              <a:solidFill>
                <a:schemeClr val="tx2">
                  <a:lumMod val="75000"/>
                </a:schemeClr>
              </a:solidFill>
              <a:latin typeface="+mn-lt"/>
              <a:cs typeface="Times New Roman" panose="02020603050405020304" pitchFamily="18" charset="0"/>
            </a:endParaRPr>
          </a:p>
        </p:txBody>
      </p:sp>
    </p:spTree>
    <p:extLst>
      <p:ext uri="{BB962C8B-B14F-4D97-AF65-F5344CB8AC3E}">
        <p14:creationId xmlns:p14="http://schemas.microsoft.com/office/powerpoint/2010/main" val="2066472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72170" y="3373589"/>
            <a:ext cx="5745608" cy="1246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A seguito di questa sentenza e degli approfondimenti effettuati dall’EUIPO in collaborazione con gli Uffici nazionali europei, si sono stabiliti dei </a:t>
            </a:r>
            <a:r>
              <a:rPr lang="it-IT" sz="1500" i="1" u="sng" dirty="0">
                <a:solidFill>
                  <a:schemeClr val="tx2">
                    <a:lumMod val="75000"/>
                  </a:schemeClr>
                </a:solidFill>
                <a:latin typeface="+mn-lt"/>
                <a:cs typeface="Times New Roman" panose="02020603050405020304" pitchFamily="18" charset="0"/>
              </a:rPr>
              <a:t>criteri di armonizzazione nell'uso e nell'interpretazione dei Titoli delle Classi della Classificazione di Nizza e nelle modalità di elencazione dei prodotti e servizi.</a:t>
            </a:r>
          </a:p>
        </p:txBody>
      </p:sp>
    </p:spTree>
    <p:extLst>
      <p:ext uri="{BB962C8B-B14F-4D97-AF65-F5344CB8AC3E}">
        <p14:creationId xmlns:p14="http://schemas.microsoft.com/office/powerpoint/2010/main" val="921712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145363"/>
            <a:ext cx="5745608" cy="2954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Sono state emesse tre comunicazioni comuni:</a:t>
            </a:r>
          </a:p>
          <a:p>
            <a:endParaRPr lang="it-IT" sz="1500" dirty="0">
              <a:solidFill>
                <a:schemeClr val="tx2">
                  <a:lumMod val="75000"/>
                </a:schemeClr>
              </a:solidFill>
              <a:latin typeface="+mn-lt"/>
              <a:cs typeface="Times New Roman" panose="02020603050405020304" pitchFamily="18" charset="0"/>
            </a:endParaRPr>
          </a:p>
          <a:p>
            <a:r>
              <a:rPr lang="it-IT" sz="1800" b="1" dirty="0">
                <a:solidFill>
                  <a:schemeClr val="tx2">
                    <a:lumMod val="75000"/>
                  </a:schemeClr>
                </a:solidFill>
                <a:latin typeface="Times New Roman" panose="02020603050405020304" pitchFamily="18" charset="0"/>
                <a:cs typeface="Times New Roman" panose="02020603050405020304" pitchFamily="18" charset="0"/>
              </a:rPr>
              <a:t>No. 1 “Comunicazione comune sull’esecuzione della sentenza “IP Translator”, </a:t>
            </a:r>
            <a:r>
              <a:rPr lang="it-IT" sz="1500" dirty="0">
                <a:solidFill>
                  <a:schemeClr val="tx2">
                    <a:lumMod val="75000"/>
                  </a:schemeClr>
                </a:solidFill>
                <a:latin typeface="+mn-lt"/>
                <a:cs typeface="Times New Roman" panose="02020603050405020304" pitchFamily="18" charset="0"/>
              </a:rPr>
              <a:t>pubblicata in data 3 maggio 2013 (ultimo aggiornamento il 24 Settembre 2016), si è stabilito che le indicazioni contenute nel titolo della classe non coprono automaticamente tutta la lista dei prodotti e dei servizi di quella classe, ma sono interpretate nel loro senso letterale. </a:t>
            </a:r>
          </a:p>
          <a:p>
            <a:endParaRPr lang="it-IT" sz="1500" dirty="0">
              <a:solidFill>
                <a:schemeClr val="tx2">
                  <a:lumMod val="75000"/>
                </a:schemeClr>
              </a:solidFill>
              <a:latin typeface="+mn-lt"/>
              <a:cs typeface="Times New Roman" panose="02020603050405020304" pitchFamily="18" charset="0"/>
            </a:endParaRPr>
          </a:p>
          <a:p>
            <a:r>
              <a:rPr lang="it-IT" sz="1500" i="1" u="sng" dirty="0">
                <a:solidFill>
                  <a:schemeClr val="tx2">
                    <a:lumMod val="75000"/>
                  </a:schemeClr>
                </a:solidFill>
                <a:latin typeface="+mn-lt"/>
                <a:cs typeface="Times New Roman" panose="02020603050405020304" pitchFamily="18" charset="0"/>
              </a:rPr>
              <a:t>L’Ufficio Italiano Brevetti e Marchi, a partire dal 20 Maggio 2014,  al deposito della domanda di marchio italiano accetta l’elencazione puntuale e dettagliata dei prodotti e servizi richiesti.</a:t>
            </a:r>
          </a:p>
        </p:txBody>
      </p:sp>
      <p:sp>
        <p:nvSpPr>
          <p:cNvPr id="13" name="Pentagono 2">
            <a:extLst>
              <a:ext uri="{FF2B5EF4-FFF2-40B4-BE49-F238E27FC236}">
                <a16:creationId xmlns:a16="http://schemas.microsoft.com/office/drawing/2014/main" id="{E930790E-6ECA-4854-9CB3-862960EDCC89}"/>
              </a:ext>
            </a:extLst>
          </p:cNvPr>
          <p:cNvSpPr/>
          <p:nvPr/>
        </p:nvSpPr>
        <p:spPr>
          <a:xfrm>
            <a:off x="698110" y="3683459"/>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23568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145363"/>
            <a:ext cx="5745608" cy="25391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No. 2 “Comunicazione comune sulla prassi comune relativa alle indicazioni generali delle intestazioni delle classi della classificazione di Nizza</a:t>
            </a:r>
            <a:r>
              <a:rPr lang="it-IT" sz="1500" dirty="0">
                <a:solidFill>
                  <a:schemeClr val="tx2">
                    <a:lumMod val="75000"/>
                  </a:schemeClr>
                </a:solidFill>
                <a:latin typeface="+mn-lt"/>
                <a:cs typeface="Times New Roman" panose="02020603050405020304" pitchFamily="18" charset="0"/>
              </a:rPr>
              <a:t>”, pubblicata in data 20 novembre 2013 (ultimo aggiornamento il 28 Ottobre 2015), </a:t>
            </a:r>
            <a:r>
              <a:rPr lang="it-IT" sz="1500" i="1" u="sng" dirty="0">
                <a:solidFill>
                  <a:schemeClr val="tx2">
                    <a:lumMod val="75000"/>
                  </a:schemeClr>
                </a:solidFill>
                <a:latin typeface="+mn-lt"/>
                <a:cs typeface="Times New Roman" panose="02020603050405020304" pitchFamily="18" charset="0"/>
              </a:rPr>
              <a:t>sono individuate 5 indicazioni dei prodotti o servizi utilizzate nei titoli delle classi che necessitano di essere meglio specificate in quanto sono giudicate troppo vaghe </a:t>
            </a:r>
            <a:r>
              <a:rPr lang="it-IT" sz="1500" dirty="0">
                <a:solidFill>
                  <a:schemeClr val="tx2">
                    <a:lumMod val="75000"/>
                  </a:schemeClr>
                </a:solidFill>
                <a:latin typeface="+mn-lt"/>
                <a:cs typeface="Times New Roman" panose="02020603050405020304" pitchFamily="18" charset="0"/>
              </a:rPr>
              <a:t>e non soddisfano i requisiti di chiarezza e precisione enunciati nella suddetta sentenza della Corte di Giustizia. Pertanto l’uso di tali termini, se non accompagnato da specifiche, sarà oggetto di rilievo da parte dell’Ufficio.</a:t>
            </a:r>
            <a:endParaRPr lang="it-IT" sz="1500" i="1" u="sng" dirty="0">
              <a:solidFill>
                <a:schemeClr val="tx2">
                  <a:lumMod val="75000"/>
                </a:schemeClr>
              </a:solidFill>
              <a:latin typeface="+mn-lt"/>
              <a:cs typeface="Times New Roman" panose="02020603050405020304" pitchFamily="18" charset="0"/>
            </a:endParaRPr>
          </a:p>
        </p:txBody>
      </p:sp>
      <p:sp>
        <p:nvSpPr>
          <p:cNvPr id="13" name="Pentagono 2">
            <a:extLst>
              <a:ext uri="{FF2B5EF4-FFF2-40B4-BE49-F238E27FC236}">
                <a16:creationId xmlns:a16="http://schemas.microsoft.com/office/drawing/2014/main" id="{E930790E-6ECA-4854-9CB3-862960EDCC89}"/>
              </a:ext>
            </a:extLst>
          </p:cNvPr>
          <p:cNvSpPr/>
          <p:nvPr/>
        </p:nvSpPr>
        <p:spPr>
          <a:xfrm>
            <a:off x="698110" y="3233082"/>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92862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090771"/>
            <a:ext cx="5745608"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La classificazione di Nizza:</a:t>
            </a:r>
          </a:p>
          <a:p>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si basa sull'accordo di Nizza relativo alla classificazione internazionale dei prodotti e dei servizi ai fini della registrazione dei marchi, che viene gestita dall'OMPI (Organizzazione Mondiale per la Proprietà Intellettuale). </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è costituita da un elenco di classi, da note esplicative e da un elenco alfabetico di prodotti e servizi.</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è un sistema per suddividere in "classi" i prodotti e i servizi che sono reperibili sul mercato globale.</a:t>
            </a:r>
          </a:p>
        </p:txBody>
      </p:sp>
    </p:spTree>
    <p:extLst>
      <p:ext uri="{BB962C8B-B14F-4D97-AF65-F5344CB8AC3E}">
        <p14:creationId xmlns:p14="http://schemas.microsoft.com/office/powerpoint/2010/main" val="33573933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090771"/>
            <a:ext cx="5745608"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Esistono 34 classi di prodotti e 11 classi di servizi. </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Le intestazioni delle classi sono indicazioni generali relative ai settori cui appartengono, in linea di principio, i prodotti e i servizi. </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Le indicazioni generali delle intestazioni delle classi della classificazione di Nizza sono le espressioni che compaiono nelle intestazioni delle classi separate da punto e virgola. </a:t>
            </a:r>
          </a:p>
        </p:txBody>
      </p:sp>
    </p:spTree>
    <p:extLst>
      <p:ext uri="{BB962C8B-B14F-4D97-AF65-F5344CB8AC3E}">
        <p14:creationId xmlns:p14="http://schemas.microsoft.com/office/powerpoint/2010/main" val="314989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2981587"/>
            <a:ext cx="5745608"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Gli uffici dei marchi dell'UE hanno esaminato le indicazioni generali delle intestazioni delle classi della classificazione di Nizza al fine di determinare quali di esse siano sufficientemente chiare e precise. Da tale revisione è emerso che </a:t>
            </a:r>
            <a:r>
              <a:rPr lang="it-IT" sz="1500" i="1" u="sng" dirty="0">
                <a:solidFill>
                  <a:schemeClr val="tx2">
                    <a:lumMod val="75000"/>
                  </a:schemeClr>
                </a:solidFill>
                <a:latin typeface="+mn-lt"/>
                <a:cs typeface="Times New Roman" panose="02020603050405020304" pitchFamily="18" charset="0"/>
              </a:rPr>
              <a:t>5 indicazioni generali non sono né chiare né precise e, di conseguenza, non possono essere accettate senza ulteriori specificazioni</a:t>
            </a:r>
            <a:r>
              <a:rPr lang="it-IT" sz="1500" dirty="0">
                <a:solidFill>
                  <a:schemeClr val="tx2">
                    <a:lumMod val="75000"/>
                  </a:schemeClr>
                </a:solidFill>
                <a:latin typeface="+mn-lt"/>
                <a:cs typeface="Times New Roman" panose="02020603050405020304" pitchFamily="18" charset="0"/>
              </a:rPr>
              <a:t>, ossia le seguenti:</a:t>
            </a:r>
          </a:p>
          <a:p>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Classe 7 – Macchine e macchine-utensili</a:t>
            </a:r>
            <a:r>
              <a:rPr lang="it-IT" sz="1500" dirty="0">
                <a:solidFill>
                  <a:schemeClr val="tx2">
                    <a:lumMod val="75000"/>
                  </a:schemeClr>
                </a:solidFill>
                <a:latin typeface="+mn-lt"/>
                <a:cs typeface="Times New Roman" panose="02020603050405020304" pitchFamily="18" charset="0"/>
              </a:rPr>
              <a:t>: questo termine non fornisce una indicazione chiara di quali macchine siano coperte.</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Classe 37 – Riparazione</a:t>
            </a:r>
            <a:r>
              <a:rPr lang="it-IT" sz="1500" dirty="0">
                <a:solidFill>
                  <a:schemeClr val="tx2">
                    <a:lumMod val="75000"/>
                  </a:schemeClr>
                </a:solidFill>
                <a:latin typeface="+mn-lt"/>
                <a:cs typeface="Times New Roman" panose="02020603050405020304" pitchFamily="18" charset="0"/>
              </a:rPr>
              <a:t>: questo termine non fornisce un'indicazione chiara dei servizi forniti, perché indica semplicemente che si tratta di servizi di riparazione e non che cosa venga riparato.</a:t>
            </a:r>
          </a:p>
        </p:txBody>
      </p:sp>
    </p:spTree>
    <p:extLst>
      <p:ext uri="{BB962C8B-B14F-4D97-AF65-F5344CB8AC3E}">
        <p14:creationId xmlns:p14="http://schemas.microsoft.com/office/powerpoint/2010/main" val="19691926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090771"/>
            <a:ext cx="5745608"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Classe 37 – Servizi d’installazione</a:t>
            </a:r>
            <a:r>
              <a:rPr lang="it-IT" sz="1500" dirty="0">
                <a:solidFill>
                  <a:schemeClr val="tx2">
                    <a:lumMod val="75000"/>
                  </a:schemeClr>
                </a:solidFill>
                <a:latin typeface="+mn-lt"/>
                <a:cs typeface="Times New Roman" panose="02020603050405020304" pitchFamily="18" charset="0"/>
              </a:rPr>
              <a:t>: questo termine indica semplicemente che si tratta di servizi di installazione e non specifica </a:t>
            </a: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che cosa venga installato.</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Classe 40 – Trattamento di materiali</a:t>
            </a:r>
            <a:r>
              <a:rPr lang="it-IT" sz="1500" dirty="0">
                <a:solidFill>
                  <a:schemeClr val="tx2">
                    <a:lumMod val="75000"/>
                  </a:schemeClr>
                </a:solidFill>
                <a:latin typeface="+mn-lt"/>
                <a:cs typeface="Times New Roman" panose="02020603050405020304" pitchFamily="18" charset="0"/>
              </a:rPr>
              <a:t>: la natura del trattamento non è chiara perché sono i materiali a essere trattati.</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Classe 45 – Servizi personali e sociali resi da terzi destinati a soddisfare necessità individuali</a:t>
            </a:r>
            <a:r>
              <a:rPr lang="it-IT" sz="1500" dirty="0">
                <a:solidFill>
                  <a:schemeClr val="tx2">
                    <a:lumMod val="75000"/>
                  </a:schemeClr>
                </a:solidFill>
                <a:latin typeface="+mn-lt"/>
                <a:cs typeface="Times New Roman" panose="02020603050405020304" pitchFamily="18" charset="0"/>
              </a:rPr>
              <a:t>: questa espressione non fornisce un'indicazione chiara dei servizi forniti.</a:t>
            </a:r>
          </a:p>
        </p:txBody>
      </p:sp>
    </p:spTree>
    <p:extLst>
      <p:ext uri="{BB962C8B-B14F-4D97-AF65-F5344CB8AC3E}">
        <p14:creationId xmlns:p14="http://schemas.microsoft.com/office/powerpoint/2010/main" val="1077794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145363"/>
            <a:ext cx="5745608" cy="2262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No. 3 “Comunicazione comune sulla prassi comune relativa all'accettabilità dei termini di classificazione”, </a:t>
            </a:r>
            <a:r>
              <a:rPr lang="it-IT" sz="1500" dirty="0">
                <a:solidFill>
                  <a:schemeClr val="tx2">
                    <a:lumMod val="75000"/>
                  </a:schemeClr>
                </a:solidFill>
                <a:latin typeface="+mn-lt"/>
                <a:cs typeface="Times New Roman" panose="02020603050405020304" pitchFamily="18" charset="0"/>
              </a:rPr>
              <a:t>pubblicata il 20 febbraio 2014, illustra </a:t>
            </a:r>
            <a:r>
              <a:rPr lang="it-IT" sz="1500" i="1" u="sng" dirty="0">
                <a:solidFill>
                  <a:schemeClr val="tx2">
                    <a:lumMod val="75000"/>
                  </a:schemeClr>
                </a:solidFill>
                <a:latin typeface="+mn-lt"/>
                <a:cs typeface="Times New Roman" panose="02020603050405020304" pitchFamily="18" charset="0"/>
              </a:rPr>
              <a:t>i criteri in base ai quali viene stabilito se le indicazioni utilizzate nei titoli delle classi dei prodotti/servizi sono sufficientemente chiare e precise.</a:t>
            </a:r>
          </a:p>
          <a:p>
            <a:endParaRPr lang="it-IT" sz="1500" dirty="0">
              <a:solidFill>
                <a:schemeClr val="tx2">
                  <a:lumMod val="75000"/>
                </a:schemeClr>
              </a:solidFill>
              <a:latin typeface="+mn-lt"/>
              <a:cs typeface="Times New Roman" panose="02020603050405020304" pitchFamily="18" charset="0"/>
            </a:endParaRPr>
          </a:p>
          <a:p>
            <a:r>
              <a:rPr lang="it-IT" sz="1500" dirty="0">
                <a:solidFill>
                  <a:schemeClr val="tx2">
                    <a:lumMod val="75000"/>
                  </a:schemeClr>
                </a:solidFill>
                <a:latin typeface="+mn-lt"/>
                <a:cs typeface="Times New Roman" panose="02020603050405020304" pitchFamily="18" charset="0"/>
              </a:rPr>
              <a:t>Si è deciso di elaborare delle direttive che contribuiscano a determinare quali indicazioni generali siano sufficientemente chiare e precise e quali non lo siano. </a:t>
            </a:r>
            <a:endParaRPr lang="it-IT" sz="1500" i="1" u="sng" dirty="0">
              <a:solidFill>
                <a:schemeClr val="tx2">
                  <a:lumMod val="75000"/>
                </a:schemeClr>
              </a:solidFill>
              <a:latin typeface="+mn-lt"/>
              <a:cs typeface="Times New Roman" panose="02020603050405020304" pitchFamily="18" charset="0"/>
            </a:endParaRPr>
          </a:p>
        </p:txBody>
      </p:sp>
      <p:sp>
        <p:nvSpPr>
          <p:cNvPr id="13" name="Pentagono 2">
            <a:extLst>
              <a:ext uri="{FF2B5EF4-FFF2-40B4-BE49-F238E27FC236}">
                <a16:creationId xmlns:a16="http://schemas.microsoft.com/office/drawing/2014/main" id="{E930790E-6ECA-4854-9CB3-862960EDCC89}"/>
              </a:ext>
            </a:extLst>
          </p:cNvPr>
          <p:cNvSpPr/>
          <p:nvPr/>
        </p:nvSpPr>
        <p:spPr>
          <a:xfrm>
            <a:off x="698110" y="3233082"/>
            <a:ext cx="205820" cy="226152"/>
          </a:xfrm>
          <a:prstGeom prst="homePlate">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31138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145363"/>
            <a:ext cx="5745608" cy="2631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Una descrizione di prodotti e servizi è sufficientemente chiara e precisa quando è possibile comprendere la portata della protezione dal suo </a:t>
            </a:r>
            <a:r>
              <a:rPr lang="it-IT" sz="1500" i="1" u="sng" dirty="0">
                <a:solidFill>
                  <a:schemeClr val="tx2">
                    <a:lumMod val="75000"/>
                  </a:schemeClr>
                </a:solidFill>
                <a:latin typeface="+mn-lt"/>
                <a:cs typeface="Times New Roman" panose="02020603050405020304" pitchFamily="18" charset="0"/>
              </a:rPr>
              <a:t>significato naturale e abituale</a:t>
            </a:r>
            <a:r>
              <a:rPr lang="it-IT" sz="1500" dirty="0">
                <a:solidFill>
                  <a:schemeClr val="tx2">
                    <a:lumMod val="75000"/>
                  </a:schemeClr>
                </a:solidFill>
                <a:latin typeface="+mn-lt"/>
                <a:cs typeface="Times New Roman" panose="02020603050405020304" pitchFamily="18" charset="0"/>
              </a:rPr>
              <a:t>.</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Se non si riesce a comprendere la portata della protezione</a:t>
            </a:r>
            <a:r>
              <a:rPr lang="it-IT" sz="1500" i="1" u="sng" dirty="0">
                <a:solidFill>
                  <a:schemeClr val="tx2">
                    <a:lumMod val="75000"/>
                  </a:schemeClr>
                </a:solidFill>
                <a:latin typeface="+mn-lt"/>
                <a:cs typeface="Times New Roman" panose="02020603050405020304" pitchFamily="18" charset="0"/>
              </a:rPr>
              <a:t>, è possibile raggiungere un grado sufficiente di chiarezza e precisione individuando fattori quali caratteristiche, destinazione e/o settore di mercato corrispondente.</a:t>
            </a:r>
            <a:r>
              <a:rPr lang="it-IT" sz="1500" dirty="0">
                <a:solidFill>
                  <a:schemeClr val="tx2">
                    <a:lumMod val="75000"/>
                  </a:schemeClr>
                </a:solidFill>
                <a:latin typeface="+mn-lt"/>
                <a:cs typeface="Times New Roman" panose="02020603050405020304" pitchFamily="18" charset="0"/>
              </a:rPr>
              <a:t> Tra gli elementi che potrebbero contribuire all'individuazione del settore di mercato vi sono: a) i consumatori e/o i canali di vendita; b) le conoscenze e le competenze impiegate/prodotte; c) le capacità tecniche impiegate/prodotte. </a:t>
            </a:r>
          </a:p>
        </p:txBody>
      </p:sp>
    </p:spTree>
    <p:extLst>
      <p:ext uri="{BB962C8B-B14F-4D97-AF65-F5344CB8AC3E}">
        <p14:creationId xmlns:p14="http://schemas.microsoft.com/office/powerpoint/2010/main" val="3856045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145363"/>
            <a:ext cx="5745608"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Esempi:</a:t>
            </a:r>
          </a:p>
        </p:txBody>
      </p:sp>
      <p:pic>
        <p:nvPicPr>
          <p:cNvPr id="13" name="image35.png">
            <a:extLst>
              <a:ext uri="{FF2B5EF4-FFF2-40B4-BE49-F238E27FC236}">
                <a16:creationId xmlns:a16="http://schemas.microsoft.com/office/drawing/2014/main" id="{3F256AA8-C796-4B7B-AC9B-E7CB3A4F8BF4}"/>
              </a:ext>
            </a:extLst>
          </p:cNvPr>
          <p:cNvPicPr/>
          <p:nvPr/>
        </p:nvPicPr>
        <p:blipFill rotWithShape="1">
          <a:blip r:embed="rId5"/>
          <a:srcRect l="13131" t="16179" r="31332" b="16006"/>
          <a:stretch/>
        </p:blipFill>
        <p:spPr>
          <a:xfrm>
            <a:off x="2251881" y="3217399"/>
            <a:ext cx="4448152" cy="3073188"/>
          </a:xfrm>
          <a:prstGeom prst="rect">
            <a:avLst/>
          </a:prstGeom>
          <a:ln/>
        </p:spPr>
      </p:pic>
    </p:spTree>
    <p:extLst>
      <p:ext uri="{BB962C8B-B14F-4D97-AF65-F5344CB8AC3E}">
        <p14:creationId xmlns:p14="http://schemas.microsoft.com/office/powerpoint/2010/main" val="40940732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CP2. </a:t>
            </a:r>
            <a:r>
              <a:rPr lang="it-IT" sz="2400" dirty="0">
                <a:solidFill>
                  <a:srgbClr val="FF0000"/>
                </a:solidFill>
                <a:latin typeface="Times New Roman" charset="0"/>
                <a:cs typeface="Times New Roman" charset="0"/>
              </a:rPr>
              <a:t>Comunicazioni comuni sull'interpretazione dei titoli delle classi e modifica delle modalità di elencazione dei prodotti e servizi </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54424" y="3145363"/>
            <a:ext cx="5745608" cy="3093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500" i="1" u="sng" dirty="0">
                <a:solidFill>
                  <a:schemeClr val="tx2">
                    <a:lumMod val="75000"/>
                  </a:schemeClr>
                </a:solidFill>
                <a:latin typeface="+mn-lt"/>
                <a:cs typeface="Times New Roman" panose="02020603050405020304" pitchFamily="18" charset="0"/>
              </a:rPr>
              <a:t>Un termine </a:t>
            </a:r>
            <a:r>
              <a:rPr lang="it-IT" sz="1500" dirty="0">
                <a:solidFill>
                  <a:schemeClr val="tx2">
                    <a:lumMod val="75000"/>
                  </a:schemeClr>
                </a:solidFill>
                <a:latin typeface="+mn-lt"/>
                <a:cs typeface="Times New Roman" panose="02020603050405020304" pitchFamily="18" charset="0"/>
              </a:rPr>
              <a:t>può far parte della descrizione di prodotti e servizi in una serie di classi; esso </a:t>
            </a:r>
            <a:r>
              <a:rPr lang="it-IT" sz="1500" i="1" u="sng" dirty="0">
                <a:solidFill>
                  <a:schemeClr val="tx2">
                    <a:lumMod val="75000"/>
                  </a:schemeClr>
                </a:solidFill>
                <a:latin typeface="+mn-lt"/>
                <a:cs typeface="Times New Roman" panose="02020603050405020304" pitchFamily="18" charset="0"/>
              </a:rPr>
              <a:t>può essere chiaro e preciso in una classe particolare senza ulteriori specificazioni</a:t>
            </a:r>
            <a:r>
              <a:rPr lang="it-IT" sz="1500" dirty="0">
                <a:solidFill>
                  <a:schemeClr val="tx2">
                    <a:lumMod val="75000"/>
                  </a:schemeClr>
                </a:solidFill>
                <a:latin typeface="+mn-lt"/>
                <a:cs typeface="Times New Roman" panose="02020603050405020304" pitchFamily="18" charset="0"/>
              </a:rPr>
              <a:t>. Ad esempio Mobilia (classe 20), Abbigliamento (classe 25). Se si richiede la tutela per una </a:t>
            </a:r>
            <a:r>
              <a:rPr lang="it-IT" sz="1500" i="1" u="sng" dirty="0">
                <a:solidFill>
                  <a:schemeClr val="tx2">
                    <a:lumMod val="75000"/>
                  </a:schemeClr>
                </a:solidFill>
                <a:latin typeface="+mn-lt"/>
                <a:cs typeface="Times New Roman" panose="02020603050405020304" pitchFamily="18" charset="0"/>
              </a:rPr>
              <a:t>categoria specializzata di prodotti e servizi </a:t>
            </a:r>
            <a:r>
              <a:rPr lang="it-IT" sz="1500" dirty="0">
                <a:solidFill>
                  <a:schemeClr val="tx2">
                    <a:lumMod val="75000"/>
                  </a:schemeClr>
                </a:solidFill>
                <a:latin typeface="+mn-lt"/>
                <a:cs typeface="Times New Roman" panose="02020603050405020304" pitchFamily="18" charset="0"/>
              </a:rPr>
              <a:t>o per un settore di mercato specializzato appartenenti a una classe diversa, potrebbe essere necessario specificare ulteriormente il termine. </a:t>
            </a:r>
            <a:r>
              <a:rPr lang="it-IT" sz="1500" i="1" u="sng" dirty="0">
                <a:solidFill>
                  <a:schemeClr val="tx2">
                    <a:lumMod val="75000"/>
                  </a:schemeClr>
                </a:solidFill>
                <a:latin typeface="+mn-lt"/>
                <a:cs typeface="Times New Roman" panose="02020603050405020304" pitchFamily="18" charset="0"/>
              </a:rPr>
              <a:t>Ad esempio Mobilia speciale per uso medico (classe 10), Mobilia speciale di laboratorio (classe 9), Indumenti protettivi (classe 9), Vestiti speciali per sale operatorie (classe 10), Abiti per animali (classe 18).</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Per determinare se la particolare categoria di prodotti e servizi richiede un'ulteriore specificazione sono disponibili strumenti quali TMclass.</a:t>
            </a:r>
          </a:p>
        </p:txBody>
      </p:sp>
    </p:spTree>
    <p:extLst>
      <p:ext uri="{BB962C8B-B14F-4D97-AF65-F5344CB8AC3E}">
        <p14:creationId xmlns:p14="http://schemas.microsoft.com/office/powerpoint/2010/main" val="1389085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362533"/>
            <a:ext cx="5745608"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L’Italia non ha aderito a questo progetto.</a:t>
            </a:r>
          </a:p>
          <a:p>
            <a:endParaRPr lang="it-IT" sz="1500" dirty="0">
              <a:solidFill>
                <a:schemeClr val="tx2">
                  <a:lumMod val="75000"/>
                </a:schemeClr>
              </a:solidFill>
              <a:latin typeface="+mn-lt"/>
              <a:cs typeface="Times New Roman" panose="02020603050405020304" pitchFamily="18" charset="0"/>
            </a:endParaRPr>
          </a:p>
        </p:txBody>
      </p:sp>
    </p:spTree>
    <p:extLst>
      <p:ext uri="{BB962C8B-B14F-4D97-AF65-F5344CB8AC3E}">
        <p14:creationId xmlns:p14="http://schemas.microsoft.com/office/powerpoint/2010/main" val="2317321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239701"/>
            <a:ext cx="4596116"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Un elemento figurativo è considerato descrittivo e/o privo di carattere distintivo quando:</a:t>
            </a:r>
          </a:p>
          <a:p>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è una rappresentazione verosimile dei prodotti e servizi; </a:t>
            </a:r>
          </a:p>
          <a:p>
            <a:pPr marL="285750" indent="-285750">
              <a:buClr>
                <a:srgbClr val="FF0000"/>
              </a:buClr>
              <a:buSzPct val="200000"/>
              <a:buFont typeface="Calibri" panose="020F0502020204030204" pitchFamily="34" charset="0"/>
              <a:buChar char="»"/>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è composto da una rappresentazione simbolica/stilizzata dei prodotti e servizi che non si discosta significativamente dalla rappresentazione comune dei suddetti prodotti e servizi. Esempio registrabile di marchio figurativo (per “sardine” in classe 29).</a:t>
            </a:r>
          </a:p>
        </p:txBody>
      </p:sp>
      <p:pic>
        <p:nvPicPr>
          <p:cNvPr id="13" name="image58.png">
            <a:extLst>
              <a:ext uri="{FF2B5EF4-FFF2-40B4-BE49-F238E27FC236}">
                <a16:creationId xmlns:a16="http://schemas.microsoft.com/office/drawing/2014/main" id="{C1920D60-C540-4970-80C6-57EA61179B8A}"/>
              </a:ext>
            </a:extLst>
          </p:cNvPr>
          <p:cNvPicPr/>
          <p:nvPr/>
        </p:nvPicPr>
        <p:blipFill>
          <a:blip r:embed="rId5"/>
          <a:srcRect/>
          <a:stretch>
            <a:fillRect/>
          </a:stretch>
        </p:blipFill>
        <p:spPr>
          <a:xfrm>
            <a:off x="5972892" y="3674795"/>
            <a:ext cx="2924175" cy="880745"/>
          </a:xfrm>
          <a:prstGeom prst="rect">
            <a:avLst/>
          </a:prstGeom>
          <a:ln/>
        </p:spPr>
      </p:pic>
    </p:spTree>
    <p:extLst>
      <p:ext uri="{BB962C8B-B14F-4D97-AF65-F5344CB8AC3E}">
        <p14:creationId xmlns:p14="http://schemas.microsoft.com/office/powerpoint/2010/main" val="720038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7" y="3239701"/>
            <a:ext cx="5749571"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Al fine di determinare se la soglia di distintività sia raggiunta grazie a elementi figurativi del marchio, si considerano i seguenti criteri:</a:t>
            </a:r>
          </a:p>
          <a:p>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Carattere tipografico e stile</a:t>
            </a:r>
            <a:r>
              <a:rPr lang="it-IT" sz="1500" dirty="0">
                <a:solidFill>
                  <a:schemeClr val="tx2">
                    <a:lumMod val="75000"/>
                  </a:schemeClr>
                </a:solidFill>
                <a:cs typeface="Times New Roman" panose="02020603050405020304" pitchFamily="18" charset="0"/>
              </a:rPr>
              <a:t>: in generale, gli elementi verbali descrittivi/non distintivi che compaiono in </a:t>
            </a:r>
            <a:r>
              <a:rPr lang="it-IT" sz="1500" i="1" u="sng" dirty="0">
                <a:solidFill>
                  <a:schemeClr val="tx2">
                    <a:lumMod val="75000"/>
                  </a:schemeClr>
                </a:solidFill>
                <a:cs typeface="Times New Roman" panose="02020603050405020304" pitchFamily="18" charset="0"/>
              </a:rPr>
              <a:t>caratteri tipografici di base/standard, in stile lettering o calligrafico - con o senza effetti di stile (grassetto, corsivo) - non sono registrabili.</a:t>
            </a:r>
            <a:endParaRPr lang="it-IT" sz="1500" i="1" u="sng" dirty="0">
              <a:solidFill>
                <a:schemeClr val="tx2">
                  <a:lumMod val="75000"/>
                </a:schemeClr>
              </a:solidFill>
              <a:latin typeface="+mn-lt"/>
              <a:cs typeface="Times New Roman" panose="02020603050405020304" pitchFamily="18" charset="0"/>
            </a:endParaRPr>
          </a:p>
        </p:txBody>
      </p:sp>
    </p:spTree>
    <p:extLst>
      <p:ext uri="{BB962C8B-B14F-4D97-AF65-F5344CB8AC3E}">
        <p14:creationId xmlns:p14="http://schemas.microsoft.com/office/powerpoint/2010/main" val="14636998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239701"/>
            <a:ext cx="4336810" cy="216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500" dirty="0">
                <a:solidFill>
                  <a:schemeClr val="tx2">
                    <a:lumMod val="75000"/>
                  </a:schemeClr>
                </a:solidFill>
                <a:latin typeface="+mn-lt"/>
                <a:cs typeface="Times New Roman" panose="02020603050405020304" pitchFamily="18" charset="0"/>
              </a:rPr>
              <a:t>Se i caratteri tipografici standard comprendono elementi di grafica nell'ambito della loro composizione, tali elementi devono avere </a:t>
            </a:r>
            <a:r>
              <a:rPr lang="it-IT" sz="1500" i="1" u="sng" dirty="0">
                <a:solidFill>
                  <a:schemeClr val="tx2">
                    <a:lumMod val="75000"/>
                  </a:schemeClr>
                </a:solidFill>
                <a:latin typeface="+mn-lt"/>
                <a:cs typeface="Times New Roman" panose="02020603050405020304" pitchFamily="18" charset="0"/>
              </a:rPr>
              <a:t>un impatto sufficiente sul marchio nel suo complesso </a:t>
            </a:r>
            <a:r>
              <a:rPr lang="it-IT" sz="1500" dirty="0">
                <a:solidFill>
                  <a:schemeClr val="tx2">
                    <a:lumMod val="75000"/>
                  </a:schemeClr>
                </a:solidFill>
                <a:latin typeface="+mn-lt"/>
                <a:cs typeface="Times New Roman" panose="02020603050405020304" pitchFamily="18" charset="0"/>
              </a:rPr>
              <a:t>per renderlo distintivo. </a:t>
            </a:r>
            <a:r>
              <a:rPr lang="it-IT" sz="1500" i="1" u="sng" dirty="0">
                <a:solidFill>
                  <a:schemeClr val="tx2">
                    <a:lumMod val="75000"/>
                  </a:schemeClr>
                </a:solidFill>
                <a:latin typeface="+mn-lt"/>
                <a:cs typeface="Times New Roman" panose="02020603050405020304" pitchFamily="18" charset="0"/>
              </a:rPr>
              <a:t>Nel caso in cui questi elementi bastino a distrarre l'attenzione del consumatore dal significato descrittivo dell'elemento verbale o possano creare un'impressione duratura del marchio, il marchio è registrabile. </a:t>
            </a:r>
          </a:p>
        </p:txBody>
      </p:sp>
      <p:pic>
        <p:nvPicPr>
          <p:cNvPr id="13" name="image18.png">
            <a:extLst>
              <a:ext uri="{FF2B5EF4-FFF2-40B4-BE49-F238E27FC236}">
                <a16:creationId xmlns:a16="http://schemas.microsoft.com/office/drawing/2014/main" id="{142BF40D-DF5D-495E-A1AA-4674DF2B6472}"/>
              </a:ext>
            </a:extLst>
          </p:cNvPr>
          <p:cNvPicPr/>
          <p:nvPr/>
        </p:nvPicPr>
        <p:blipFill>
          <a:blip r:embed="rId5"/>
          <a:srcRect/>
          <a:stretch>
            <a:fillRect/>
          </a:stretch>
        </p:blipFill>
        <p:spPr>
          <a:xfrm>
            <a:off x="5932918" y="3345560"/>
            <a:ext cx="3023870" cy="685800"/>
          </a:xfrm>
          <a:prstGeom prst="rect">
            <a:avLst/>
          </a:prstGeom>
          <a:ln/>
        </p:spPr>
      </p:pic>
      <p:pic>
        <p:nvPicPr>
          <p:cNvPr id="15" name="image61.png">
            <a:extLst>
              <a:ext uri="{FF2B5EF4-FFF2-40B4-BE49-F238E27FC236}">
                <a16:creationId xmlns:a16="http://schemas.microsoft.com/office/drawing/2014/main" id="{BD6E2836-B014-4325-9B4E-57532E972C2D}"/>
              </a:ext>
            </a:extLst>
          </p:cNvPr>
          <p:cNvPicPr/>
          <p:nvPr/>
        </p:nvPicPr>
        <p:blipFill>
          <a:blip r:embed="rId6"/>
          <a:srcRect/>
          <a:stretch>
            <a:fillRect/>
          </a:stretch>
        </p:blipFill>
        <p:spPr>
          <a:xfrm>
            <a:off x="5722267" y="4159521"/>
            <a:ext cx="3234521" cy="446039"/>
          </a:xfrm>
          <a:prstGeom prst="rect">
            <a:avLst/>
          </a:prstGeom>
          <a:ln/>
        </p:spPr>
      </p:pic>
    </p:spTree>
    <p:extLst>
      <p:ext uri="{BB962C8B-B14F-4D97-AF65-F5344CB8AC3E}">
        <p14:creationId xmlns:p14="http://schemas.microsoft.com/office/powerpoint/2010/main" val="18735182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239701"/>
            <a:ext cx="4350458"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Posizione degli elementi verbali</a:t>
            </a:r>
            <a:r>
              <a:rPr lang="it-IT" sz="1500" dirty="0">
                <a:solidFill>
                  <a:schemeClr val="tx2">
                    <a:lumMod val="75000"/>
                  </a:schemeClr>
                </a:solidFill>
                <a:latin typeface="+mn-lt"/>
                <a:cs typeface="Times New Roman" panose="02020603050405020304" pitchFamily="18" charset="0"/>
              </a:rPr>
              <a:t>: in generale, </a:t>
            </a:r>
            <a:r>
              <a:rPr lang="it-IT" sz="1500" i="1" u="sng" dirty="0">
                <a:solidFill>
                  <a:schemeClr val="tx2">
                    <a:lumMod val="75000"/>
                  </a:schemeClr>
                </a:solidFill>
                <a:latin typeface="+mn-lt"/>
                <a:cs typeface="Times New Roman" panose="02020603050405020304" pitchFamily="18" charset="0"/>
              </a:rPr>
              <a:t>il fatto che gli elementi verbali siano disposti in verticale, capovolti o su una, due o più linee non è sufficiente a dotare il segno del livello minimo di carattere distintivo necessario per la registrazione. </a:t>
            </a:r>
            <a:r>
              <a:rPr lang="it-IT" sz="1500" dirty="0">
                <a:solidFill>
                  <a:schemeClr val="tx2">
                    <a:lumMod val="75000"/>
                  </a:schemeClr>
                </a:solidFill>
                <a:latin typeface="+mn-lt"/>
                <a:cs typeface="Times New Roman" panose="02020603050405020304" pitchFamily="18" charset="0"/>
              </a:rPr>
              <a:t>Tuttavia il modo in cui gli elementi verbali sono posizionati può aggiungere carattere distintivo a un segno quando la disposizione è di natura tale che il consumatore medio si concentra su di essa anziché percepire immediatamente il messaggio descrittivo. </a:t>
            </a:r>
            <a:endParaRPr lang="it-IT" sz="1500" i="1" u="sng" dirty="0">
              <a:solidFill>
                <a:schemeClr val="tx2">
                  <a:lumMod val="75000"/>
                </a:schemeClr>
              </a:solidFill>
              <a:latin typeface="+mn-lt"/>
              <a:cs typeface="Times New Roman" panose="02020603050405020304" pitchFamily="18" charset="0"/>
            </a:endParaRPr>
          </a:p>
        </p:txBody>
      </p:sp>
      <p:pic>
        <p:nvPicPr>
          <p:cNvPr id="13" name="image39.png">
            <a:extLst>
              <a:ext uri="{FF2B5EF4-FFF2-40B4-BE49-F238E27FC236}">
                <a16:creationId xmlns:a16="http://schemas.microsoft.com/office/drawing/2014/main" id="{B21BD055-940E-4B76-B18F-6F4D591BE290}"/>
              </a:ext>
            </a:extLst>
          </p:cNvPr>
          <p:cNvPicPr/>
          <p:nvPr/>
        </p:nvPicPr>
        <p:blipFill>
          <a:blip r:embed="rId5"/>
          <a:srcRect/>
          <a:stretch>
            <a:fillRect/>
          </a:stretch>
        </p:blipFill>
        <p:spPr>
          <a:xfrm>
            <a:off x="5646338" y="3295813"/>
            <a:ext cx="1543248" cy="1769636"/>
          </a:xfrm>
          <a:prstGeom prst="rect">
            <a:avLst/>
          </a:prstGeom>
          <a:ln/>
        </p:spPr>
      </p:pic>
      <p:pic>
        <p:nvPicPr>
          <p:cNvPr id="15" name="image62.png">
            <a:extLst>
              <a:ext uri="{FF2B5EF4-FFF2-40B4-BE49-F238E27FC236}">
                <a16:creationId xmlns:a16="http://schemas.microsoft.com/office/drawing/2014/main" id="{CABB627C-0913-486C-95A0-28113BAF3992}"/>
              </a:ext>
            </a:extLst>
          </p:cNvPr>
          <p:cNvPicPr/>
          <p:nvPr/>
        </p:nvPicPr>
        <p:blipFill>
          <a:blip r:embed="rId6"/>
          <a:srcRect/>
          <a:stretch>
            <a:fillRect/>
          </a:stretch>
        </p:blipFill>
        <p:spPr>
          <a:xfrm>
            <a:off x="7451676" y="3253349"/>
            <a:ext cx="1433016" cy="1796319"/>
          </a:xfrm>
          <a:prstGeom prst="rect">
            <a:avLst/>
          </a:prstGeom>
          <a:ln/>
        </p:spPr>
      </p:pic>
    </p:spTree>
    <p:extLst>
      <p:ext uri="{BB962C8B-B14F-4D97-AF65-F5344CB8AC3E}">
        <p14:creationId xmlns:p14="http://schemas.microsoft.com/office/powerpoint/2010/main" val="34064414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239701"/>
            <a:ext cx="4350458" cy="2908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Utilizzo di forme geometriche semplici: </a:t>
            </a:r>
            <a:r>
              <a:rPr lang="it-IT" sz="1500" dirty="0">
                <a:solidFill>
                  <a:schemeClr val="tx2">
                    <a:lumMod val="75000"/>
                  </a:schemeClr>
                </a:solidFill>
                <a:latin typeface="+mn-lt"/>
                <a:cs typeface="Times New Roman" panose="02020603050405020304" pitchFamily="18" charset="0"/>
              </a:rPr>
              <a:t>È improbabile che la combinazione di elementi verbali descrittivi o privi di carattere distintivo con semplici figure geometriche sia accettabile, in particolare quando le suddette figure geometriche sono usate come cornice o margine. D'altra parte, le forme geometriche possono aggiungere carattere distintivo a un segno quando la loro presentazione, configurazione o combinazione con altri elementi crea un'impressione globale sufficientemente distintiva. </a:t>
            </a:r>
          </a:p>
        </p:txBody>
      </p:sp>
      <p:pic>
        <p:nvPicPr>
          <p:cNvPr id="16" name="image19.png">
            <a:extLst>
              <a:ext uri="{FF2B5EF4-FFF2-40B4-BE49-F238E27FC236}">
                <a16:creationId xmlns:a16="http://schemas.microsoft.com/office/drawing/2014/main" id="{DDCFD64B-4A80-49CA-89CA-F21BE125025A}"/>
              </a:ext>
            </a:extLst>
          </p:cNvPr>
          <p:cNvPicPr/>
          <p:nvPr/>
        </p:nvPicPr>
        <p:blipFill>
          <a:blip r:embed="rId5"/>
          <a:srcRect/>
          <a:stretch>
            <a:fillRect/>
          </a:stretch>
        </p:blipFill>
        <p:spPr>
          <a:xfrm>
            <a:off x="6170702" y="2795650"/>
            <a:ext cx="2266950" cy="1785620"/>
          </a:xfrm>
          <a:prstGeom prst="rect">
            <a:avLst/>
          </a:prstGeom>
          <a:ln/>
        </p:spPr>
      </p:pic>
      <p:pic>
        <p:nvPicPr>
          <p:cNvPr id="17" name="image29.png">
            <a:extLst>
              <a:ext uri="{FF2B5EF4-FFF2-40B4-BE49-F238E27FC236}">
                <a16:creationId xmlns:a16="http://schemas.microsoft.com/office/drawing/2014/main" id="{7E2B6D4E-6C8A-4673-A3D0-649A92E54C79}"/>
              </a:ext>
            </a:extLst>
          </p:cNvPr>
          <p:cNvPicPr/>
          <p:nvPr/>
        </p:nvPicPr>
        <p:blipFill>
          <a:blip r:embed="rId6"/>
          <a:srcRect/>
          <a:stretch>
            <a:fillRect/>
          </a:stretch>
        </p:blipFill>
        <p:spPr>
          <a:xfrm>
            <a:off x="5977014" y="4549748"/>
            <a:ext cx="3057525" cy="1548765"/>
          </a:xfrm>
          <a:prstGeom prst="rect">
            <a:avLst/>
          </a:prstGeom>
          <a:ln/>
        </p:spPr>
      </p:pic>
    </p:spTree>
    <p:extLst>
      <p:ext uri="{BB962C8B-B14F-4D97-AF65-F5344CB8AC3E}">
        <p14:creationId xmlns:p14="http://schemas.microsoft.com/office/powerpoint/2010/main" val="24034207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239701"/>
            <a:ext cx="4350458"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Posizione e proporzione (dimensione) dell'elemento figurativo rispetto all'elemento verbale</a:t>
            </a:r>
            <a:r>
              <a:rPr lang="it-IT" sz="1500" b="1" dirty="0">
                <a:solidFill>
                  <a:schemeClr val="tx2">
                    <a:lumMod val="75000"/>
                  </a:schemeClr>
                </a:solidFill>
                <a:latin typeface="+mn-lt"/>
                <a:cs typeface="Times New Roman" panose="02020603050405020304" pitchFamily="18" charset="0"/>
              </a:rPr>
              <a:t>.</a:t>
            </a:r>
            <a:r>
              <a:rPr lang="it-IT" sz="1500" dirty="0">
                <a:solidFill>
                  <a:schemeClr val="tx2">
                    <a:lumMod val="75000"/>
                  </a:schemeClr>
                </a:solidFill>
                <a:latin typeface="+mn-lt"/>
                <a:cs typeface="Times New Roman" panose="02020603050405020304" pitchFamily="18" charset="0"/>
              </a:rPr>
              <a:t> In generale, quando un elemento figurativo che è distintivo di per sé viene aggiunto a un elemento verbale descrittivo e/o non distintivo, il marchio è registrabile, ammesso che il suddetto elemento figurativo sia, per le sue dimensioni e la sua posizione, chiaramente riconoscibile nel segno. </a:t>
            </a:r>
          </a:p>
        </p:txBody>
      </p:sp>
      <p:pic>
        <p:nvPicPr>
          <p:cNvPr id="13" name="image40.png">
            <a:extLst>
              <a:ext uri="{FF2B5EF4-FFF2-40B4-BE49-F238E27FC236}">
                <a16:creationId xmlns:a16="http://schemas.microsoft.com/office/drawing/2014/main" id="{0F8C1840-5F63-41F0-BB03-5BBE9720BBDD}"/>
              </a:ext>
            </a:extLst>
          </p:cNvPr>
          <p:cNvPicPr/>
          <p:nvPr/>
        </p:nvPicPr>
        <p:blipFill>
          <a:blip r:embed="rId5"/>
          <a:srcRect/>
          <a:stretch>
            <a:fillRect/>
          </a:stretch>
        </p:blipFill>
        <p:spPr>
          <a:xfrm>
            <a:off x="5445456" y="3662386"/>
            <a:ext cx="3482738" cy="903099"/>
          </a:xfrm>
          <a:prstGeom prst="rect">
            <a:avLst/>
          </a:prstGeom>
          <a:ln/>
        </p:spPr>
      </p:pic>
    </p:spTree>
    <p:extLst>
      <p:ext uri="{BB962C8B-B14F-4D97-AF65-F5344CB8AC3E}">
        <p14:creationId xmlns:p14="http://schemas.microsoft.com/office/powerpoint/2010/main" val="2344413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7" y="3239701"/>
            <a:ext cx="5749571"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Nota bene: </a:t>
            </a:r>
            <a:r>
              <a:rPr lang="it-IT" sz="1500" i="1" u="sng" dirty="0">
                <a:solidFill>
                  <a:schemeClr val="tx2">
                    <a:lumMod val="75000"/>
                  </a:schemeClr>
                </a:solidFill>
                <a:latin typeface="+mn-lt"/>
                <a:cs typeface="Times New Roman" panose="02020603050405020304" pitchFamily="18" charset="0"/>
              </a:rPr>
              <a:t>un elemento figurativo </a:t>
            </a:r>
            <a:r>
              <a:rPr lang="it-IT" sz="1500" dirty="0">
                <a:solidFill>
                  <a:schemeClr val="tx2">
                    <a:lumMod val="75000"/>
                  </a:schemeClr>
                </a:solidFill>
                <a:latin typeface="+mn-lt"/>
                <a:cs typeface="Times New Roman" panose="02020603050405020304" pitchFamily="18" charset="0"/>
              </a:rPr>
              <a:t>che non rappresenta beni e servizi, ma che </a:t>
            </a:r>
            <a:r>
              <a:rPr lang="it-IT" sz="1500" i="1" u="sng" dirty="0">
                <a:solidFill>
                  <a:schemeClr val="tx2">
                    <a:lumMod val="75000"/>
                  </a:schemeClr>
                </a:solidFill>
                <a:latin typeface="+mn-lt"/>
                <a:cs typeface="Times New Roman" panose="02020603050405020304" pitchFamily="18" charset="0"/>
              </a:rPr>
              <a:t>ha un legame diretto con le caratteristiche dei prodotti e servizi non rende il segno distintivo, a meno che non sia sufficientemente stilizzato. </a:t>
            </a:r>
          </a:p>
        </p:txBody>
      </p:sp>
      <p:pic>
        <p:nvPicPr>
          <p:cNvPr id="15" name="image54.png">
            <a:extLst>
              <a:ext uri="{FF2B5EF4-FFF2-40B4-BE49-F238E27FC236}">
                <a16:creationId xmlns:a16="http://schemas.microsoft.com/office/drawing/2014/main" id="{03331E67-63AD-43B4-B73A-84B0987C7E95}"/>
              </a:ext>
            </a:extLst>
          </p:cNvPr>
          <p:cNvPicPr/>
          <p:nvPr/>
        </p:nvPicPr>
        <p:blipFill>
          <a:blip r:embed="rId5"/>
          <a:srcRect/>
          <a:stretch>
            <a:fillRect/>
          </a:stretch>
        </p:blipFill>
        <p:spPr>
          <a:xfrm>
            <a:off x="954424" y="4880205"/>
            <a:ext cx="3240000" cy="723900"/>
          </a:xfrm>
          <a:prstGeom prst="rect">
            <a:avLst/>
          </a:prstGeom>
          <a:ln/>
        </p:spPr>
      </p:pic>
      <p:pic>
        <p:nvPicPr>
          <p:cNvPr id="16" name="image57.png">
            <a:extLst>
              <a:ext uri="{FF2B5EF4-FFF2-40B4-BE49-F238E27FC236}">
                <a16:creationId xmlns:a16="http://schemas.microsoft.com/office/drawing/2014/main" id="{EE42BFF5-D777-4A4A-88DB-E17F27A25363}"/>
              </a:ext>
            </a:extLst>
          </p:cNvPr>
          <p:cNvPicPr/>
          <p:nvPr/>
        </p:nvPicPr>
        <p:blipFill>
          <a:blip r:embed="rId6"/>
          <a:srcRect/>
          <a:stretch>
            <a:fillRect/>
          </a:stretch>
        </p:blipFill>
        <p:spPr>
          <a:xfrm>
            <a:off x="5115388" y="4882763"/>
            <a:ext cx="3240000" cy="666750"/>
          </a:xfrm>
          <a:prstGeom prst="rect">
            <a:avLst/>
          </a:prstGeom>
          <a:ln/>
        </p:spPr>
      </p:pic>
      <p:sp>
        <p:nvSpPr>
          <p:cNvPr id="17" name="CasellaDiTesto 2">
            <a:hlinkClick r:id="rId4" action="ppaction://hlinksldjump"/>
            <a:extLst>
              <a:ext uri="{FF2B5EF4-FFF2-40B4-BE49-F238E27FC236}">
                <a16:creationId xmlns:a16="http://schemas.microsoft.com/office/drawing/2014/main" id="{E6D6B25F-6F88-4758-8C8D-D978F409995E}"/>
              </a:ext>
            </a:extLst>
          </p:cNvPr>
          <p:cNvSpPr txBox="1">
            <a:spLocks noChangeArrowheads="1"/>
          </p:cNvSpPr>
          <p:nvPr/>
        </p:nvSpPr>
        <p:spPr bwMode="auto">
          <a:xfrm>
            <a:off x="982636" y="5606889"/>
            <a:ext cx="32400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buClr>
                <a:srgbClr val="FF0000"/>
              </a:buClr>
              <a:buSzPct val="200000"/>
            </a:pPr>
            <a:r>
              <a:rPr lang="it-IT" sz="1500" dirty="0">
                <a:solidFill>
                  <a:schemeClr val="tx2">
                    <a:lumMod val="75000"/>
                  </a:schemeClr>
                </a:solidFill>
                <a:latin typeface="+mn-lt"/>
                <a:cs typeface="Times New Roman" panose="02020603050405020304" pitchFamily="18" charset="0"/>
              </a:rPr>
              <a:t>Esempio non-distintivo </a:t>
            </a:r>
          </a:p>
        </p:txBody>
      </p:sp>
      <p:sp>
        <p:nvSpPr>
          <p:cNvPr id="18" name="CasellaDiTesto 2">
            <a:hlinkClick r:id="rId4" action="ppaction://hlinksldjump"/>
            <a:extLst>
              <a:ext uri="{FF2B5EF4-FFF2-40B4-BE49-F238E27FC236}">
                <a16:creationId xmlns:a16="http://schemas.microsoft.com/office/drawing/2014/main" id="{A2960616-8A7C-4F18-A84F-819BB28BEFB9}"/>
              </a:ext>
            </a:extLst>
          </p:cNvPr>
          <p:cNvSpPr txBox="1">
            <a:spLocks noChangeArrowheads="1"/>
          </p:cNvSpPr>
          <p:nvPr/>
        </p:nvSpPr>
        <p:spPr bwMode="auto">
          <a:xfrm>
            <a:off x="5120194" y="5609164"/>
            <a:ext cx="32400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buClr>
                <a:srgbClr val="FF0000"/>
              </a:buClr>
              <a:buSzPct val="200000"/>
            </a:pPr>
            <a:r>
              <a:rPr lang="it-IT" sz="1500" dirty="0">
                <a:solidFill>
                  <a:schemeClr val="tx2">
                    <a:lumMod val="75000"/>
                  </a:schemeClr>
                </a:solidFill>
                <a:latin typeface="+mn-lt"/>
                <a:cs typeface="Times New Roman" panose="02020603050405020304" pitchFamily="18" charset="0"/>
              </a:rPr>
              <a:t>Esempio distintivo </a:t>
            </a:r>
          </a:p>
        </p:txBody>
      </p:sp>
    </p:spTree>
    <p:extLst>
      <p:ext uri="{BB962C8B-B14F-4D97-AF65-F5344CB8AC3E}">
        <p14:creationId xmlns:p14="http://schemas.microsoft.com/office/powerpoint/2010/main" val="38144813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8" y="3239701"/>
            <a:ext cx="4350458" cy="20774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marL="285750" indent="-285750">
              <a:buClr>
                <a:srgbClr val="FF0000"/>
              </a:buClr>
              <a:buSzPct val="200000"/>
              <a:buFont typeface="Calibri" panose="020F0502020204030204" pitchFamily="34" charset="0"/>
              <a:buChar char="»"/>
            </a:pPr>
            <a:r>
              <a:rPr lang="it-IT" sz="1800" b="1" dirty="0">
                <a:solidFill>
                  <a:schemeClr val="tx2">
                    <a:lumMod val="75000"/>
                  </a:schemeClr>
                </a:solidFill>
                <a:latin typeface="Times New Roman" panose="02020603050405020304" pitchFamily="18" charset="0"/>
                <a:cs typeface="Times New Roman" panose="02020603050405020304" pitchFamily="18" charset="0"/>
              </a:rPr>
              <a:t>Elemento figurativo comunemente usato in commercio in relazione ai prodotti e/o servizi richiesti</a:t>
            </a:r>
            <a:r>
              <a:rPr lang="it-IT" sz="1500" b="1" dirty="0">
                <a:solidFill>
                  <a:schemeClr val="tx2">
                    <a:lumMod val="75000"/>
                  </a:schemeClr>
                </a:solidFill>
                <a:latin typeface="+mn-lt"/>
                <a:cs typeface="Times New Roman" panose="02020603050405020304" pitchFamily="18" charset="0"/>
              </a:rPr>
              <a:t>.</a:t>
            </a:r>
            <a:r>
              <a:rPr lang="it-IT" sz="1500" dirty="0">
                <a:solidFill>
                  <a:schemeClr val="tx2">
                    <a:lumMod val="75000"/>
                  </a:schemeClr>
                </a:solidFill>
                <a:latin typeface="+mn-lt"/>
                <a:cs typeface="Times New Roman" panose="02020603050405020304" pitchFamily="18" charset="0"/>
              </a:rPr>
              <a:t> In generale, elementi figurativi che sono comunemente utilizzati o abituali in commercio in relazione ai prodotti e/o servizi oggetto della domanda non aggiungono carattere distintivo al marchio nel suo complesso.. </a:t>
            </a:r>
          </a:p>
        </p:txBody>
      </p:sp>
      <p:pic>
        <p:nvPicPr>
          <p:cNvPr id="15" name="image59.png">
            <a:extLst>
              <a:ext uri="{FF2B5EF4-FFF2-40B4-BE49-F238E27FC236}">
                <a16:creationId xmlns:a16="http://schemas.microsoft.com/office/drawing/2014/main" id="{BA6D520A-F6B2-4506-B722-8ADB5C38D836}"/>
              </a:ext>
            </a:extLst>
          </p:cNvPr>
          <p:cNvPicPr/>
          <p:nvPr/>
        </p:nvPicPr>
        <p:blipFill>
          <a:blip r:embed="rId5"/>
          <a:srcRect/>
          <a:stretch>
            <a:fillRect/>
          </a:stretch>
        </p:blipFill>
        <p:spPr>
          <a:xfrm>
            <a:off x="6353925" y="3181637"/>
            <a:ext cx="2166620" cy="1866900"/>
          </a:xfrm>
          <a:prstGeom prst="rect">
            <a:avLst/>
          </a:prstGeom>
          <a:ln/>
        </p:spPr>
      </p:pic>
    </p:spTree>
    <p:extLst>
      <p:ext uri="{BB962C8B-B14F-4D97-AF65-F5344CB8AC3E}">
        <p14:creationId xmlns:p14="http://schemas.microsoft.com/office/powerpoint/2010/main" val="31458031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7" y="3239701"/>
            <a:ext cx="5749571" cy="2400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Nota bene: in generale, una combinazione di elementi figurativi e verbali privi di carattere distintivo (se considerati singolarmente) non dà luogo a un marchio distintivo. </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Ciononostante, una combinazione di tali elementi, considerata nel suo complesso, potrebbe essere percepita come un'indicazione di origine per via della presentazione e della composizione del segno. Ciò avviene se la combinazione crea un'impressione complessiva sufficientemente diversa dal messaggio descrittivo/non distintivo trasmesso dall'elemento verbale.</a:t>
            </a:r>
          </a:p>
        </p:txBody>
      </p:sp>
    </p:spTree>
    <p:extLst>
      <p:ext uri="{BB962C8B-B14F-4D97-AF65-F5344CB8AC3E}">
        <p14:creationId xmlns:p14="http://schemas.microsoft.com/office/powerpoint/2010/main" val="19075842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3" name="image55.png">
            <a:extLst>
              <a:ext uri="{FF2B5EF4-FFF2-40B4-BE49-F238E27FC236}">
                <a16:creationId xmlns:a16="http://schemas.microsoft.com/office/drawing/2014/main" id="{0205D86E-F3B2-4A39-AD29-7551487DE764}"/>
              </a:ext>
            </a:extLst>
          </p:cNvPr>
          <p:cNvPicPr/>
          <p:nvPr/>
        </p:nvPicPr>
        <p:blipFill>
          <a:blip r:embed="rId5"/>
          <a:srcRect l="10455" t="19136" r="32376" b="29350"/>
          <a:stretch>
            <a:fillRect/>
          </a:stretch>
        </p:blipFill>
        <p:spPr>
          <a:xfrm>
            <a:off x="1871055" y="3210727"/>
            <a:ext cx="5401890" cy="2777516"/>
          </a:xfrm>
          <a:prstGeom prst="rect">
            <a:avLst/>
          </a:prstGeom>
          <a:ln/>
        </p:spPr>
      </p:pic>
    </p:spTree>
    <p:extLst>
      <p:ext uri="{BB962C8B-B14F-4D97-AF65-F5344CB8AC3E}">
        <p14:creationId xmlns:p14="http://schemas.microsoft.com/office/powerpoint/2010/main" val="19554129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CP3. </a:t>
            </a:r>
            <a:r>
              <a:rPr lang="it-IT" sz="2400" dirty="0">
                <a:solidFill>
                  <a:srgbClr val="FF0000"/>
                </a:solidFill>
                <a:latin typeface="Times New Roman" charset="0"/>
                <a:cs typeface="Times New Roman" charset="0"/>
              </a:rPr>
              <a:t>Comunicazione comune sulla prassi comune «Carattere distintivo – Marchi figurativi contenenti elementi verbali descrittivi/privi di carattere distintivo»</a:t>
            </a:r>
          </a:p>
          <a:p>
            <a:endParaRPr lang="en-US" sz="2400" dirty="0">
              <a:solidFill>
                <a:srgbClr val="FF0000"/>
              </a:solidFill>
              <a:latin typeface="Times New Roman" charset="0"/>
              <a:cs typeface="Times New Roman" charset="0"/>
            </a:endParaRPr>
          </a:p>
        </p:txBody>
      </p:sp>
      <p:sp>
        <p:nvSpPr>
          <p:cNvPr id="12" name="Rettangolo 11"/>
          <p:cNvSpPr/>
          <p:nvPr/>
        </p:nvSpPr>
        <p:spPr>
          <a:xfrm flipH="1">
            <a:off x="706348" y="1235156"/>
            <a:ext cx="45719" cy="165816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p:cNvPr>
          <p:cNvSpPr txBox="1">
            <a:spLocks noChangeArrowheads="1"/>
          </p:cNvSpPr>
          <p:nvPr/>
        </p:nvSpPr>
        <p:spPr bwMode="auto">
          <a:xfrm>
            <a:off x="985817" y="3239701"/>
            <a:ext cx="5749571"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Va notato che </a:t>
            </a:r>
            <a:r>
              <a:rPr lang="it-IT" sz="1500" i="1" u="sng" dirty="0">
                <a:solidFill>
                  <a:schemeClr val="tx2">
                    <a:lumMod val="75000"/>
                  </a:schemeClr>
                </a:solidFill>
                <a:latin typeface="+mn-lt"/>
                <a:cs typeface="Times New Roman" panose="02020603050405020304" pitchFamily="18" charset="0"/>
              </a:rPr>
              <a:t>un richiedente non ottiene diritti esclusivi sugli elementi verbali descrittivi/non distintivi, quando è l'elemento figurativo che rende il marchio distintivo nel suo complesso. L'ambito della tutela è limitato alla composizione complessiva del marchio.  </a:t>
            </a:r>
          </a:p>
        </p:txBody>
      </p:sp>
    </p:spTree>
    <p:extLst>
      <p:ext uri="{BB962C8B-B14F-4D97-AF65-F5344CB8AC3E}">
        <p14:creationId xmlns:p14="http://schemas.microsoft.com/office/powerpoint/2010/main" val="42688858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CP4. </a:t>
            </a:r>
            <a:r>
              <a:rPr lang="it-IT" sz="2400" dirty="0">
                <a:solidFill>
                  <a:srgbClr val="FF0000"/>
                </a:solidFill>
                <a:latin typeface="Times New Roman" charset="0"/>
                <a:cs typeface="Times New Roman" charset="0"/>
              </a:rPr>
              <a:t>Comunicazione comune sulla prassi comune relativa all'ambito di protezione dei marchi in bianco e nero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CasellaDiTesto 2">
            <a:hlinkClick r:id="rId4" action="ppaction://hlinksldjump"/>
            <a:extLst>
              <a:ext uri="{FF2B5EF4-FFF2-40B4-BE49-F238E27FC236}">
                <a16:creationId xmlns:a16="http://schemas.microsoft.com/office/drawing/2014/main" id="{677937A1-E615-466C-8E51-D1BFFBC5E57A}"/>
              </a:ext>
            </a:extLst>
          </p:cNvPr>
          <p:cNvSpPr txBox="1">
            <a:spLocks noChangeArrowheads="1"/>
          </p:cNvSpPr>
          <p:nvPr/>
        </p:nvSpPr>
        <p:spPr bwMode="auto">
          <a:xfrm>
            <a:off x="985818" y="3362533"/>
            <a:ext cx="5745608"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L’Italia non ha aderito a questo progetto.</a:t>
            </a:r>
          </a:p>
          <a:p>
            <a:endParaRPr lang="it-IT" sz="1500" dirty="0">
              <a:solidFill>
                <a:schemeClr val="tx2">
                  <a:lumMod val="75000"/>
                </a:schemeClr>
              </a:solidFill>
              <a:latin typeface="+mn-lt"/>
              <a:cs typeface="Times New Roman" panose="02020603050405020304" pitchFamily="18" charset="0"/>
            </a:endParaRPr>
          </a:p>
        </p:txBody>
      </p:sp>
    </p:spTree>
    <p:extLst>
      <p:ext uri="{BB962C8B-B14F-4D97-AF65-F5344CB8AC3E}">
        <p14:creationId xmlns:p14="http://schemas.microsoft.com/office/powerpoint/2010/main" val="15715606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CP4. </a:t>
            </a:r>
            <a:r>
              <a:rPr lang="it-IT" sz="2400" dirty="0">
                <a:solidFill>
                  <a:srgbClr val="FF0000"/>
                </a:solidFill>
                <a:latin typeface="Times New Roman" charset="0"/>
                <a:cs typeface="Times New Roman" charset="0"/>
              </a:rPr>
              <a:t>Comunicazione comune sulla prassi comune relativa all'ambito di protezione dei marchi in bianco e nero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4" name="image30.png">
            <a:extLst>
              <a:ext uri="{FF2B5EF4-FFF2-40B4-BE49-F238E27FC236}">
                <a16:creationId xmlns:a16="http://schemas.microsoft.com/office/drawing/2014/main" id="{276F881E-0939-4579-92FC-F9E9C3121BB4}"/>
              </a:ext>
            </a:extLst>
          </p:cNvPr>
          <p:cNvPicPr/>
          <p:nvPr/>
        </p:nvPicPr>
        <p:blipFill>
          <a:blip r:embed="rId5"/>
          <a:srcRect l="7898" t="22386" r="29818" b="19000"/>
          <a:stretch>
            <a:fillRect/>
          </a:stretch>
        </p:blipFill>
        <p:spPr>
          <a:xfrm>
            <a:off x="1733950" y="2731435"/>
            <a:ext cx="5650230" cy="3322955"/>
          </a:xfrm>
          <a:prstGeom prst="rect">
            <a:avLst/>
          </a:prstGeom>
          <a:ln/>
        </p:spPr>
      </p:pic>
    </p:spTree>
    <p:extLst>
      <p:ext uri="{BB962C8B-B14F-4D97-AF65-F5344CB8AC3E}">
        <p14:creationId xmlns:p14="http://schemas.microsoft.com/office/powerpoint/2010/main" val="19949802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CP4. </a:t>
            </a:r>
            <a:r>
              <a:rPr lang="it-IT" sz="2400" dirty="0">
                <a:solidFill>
                  <a:srgbClr val="FF0000"/>
                </a:solidFill>
                <a:latin typeface="Times New Roman" charset="0"/>
                <a:cs typeface="Times New Roman" charset="0"/>
              </a:rPr>
              <a:t>Comunicazione comune sulla prassi comune relativa all'ambito di protezione dei marchi in bianco e nero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CasellaDiTesto 2">
            <a:hlinkClick r:id="rId4" action="ppaction://hlinksldjump"/>
            <a:extLst>
              <a:ext uri="{FF2B5EF4-FFF2-40B4-BE49-F238E27FC236}">
                <a16:creationId xmlns:a16="http://schemas.microsoft.com/office/drawing/2014/main" id="{8CB434EC-0E21-47A1-95EF-DE6718F5260B}"/>
              </a:ext>
            </a:extLst>
          </p:cNvPr>
          <p:cNvSpPr txBox="1">
            <a:spLocks noChangeArrowheads="1"/>
          </p:cNvSpPr>
          <p:nvPr/>
        </p:nvSpPr>
        <p:spPr bwMode="auto">
          <a:xfrm>
            <a:off x="985817" y="3116869"/>
            <a:ext cx="5749571" cy="2400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La Corte di giustizia ha stabilito nella sua sentenza C-291/00 “LTJ Diffusion” che “un segno è identico a un marchio quando riproduce, senza modifiche né aggiunte, tutti gli elementi che costituiscono il marchio, o quando, considerato complessivamente, contiene differenze talmente insignificanti da poter passare inosservate agli occhi di un consumatore medio.” (punto 54).</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Una differenza insignificante tra due marchi è una differenza che un consumatore ragionevolmente attento percepirà solo a seguito di un raffronto diretto degli stessi.</a:t>
            </a:r>
          </a:p>
        </p:txBody>
      </p:sp>
    </p:spTree>
    <p:extLst>
      <p:ext uri="{BB962C8B-B14F-4D97-AF65-F5344CB8AC3E}">
        <p14:creationId xmlns:p14="http://schemas.microsoft.com/office/powerpoint/2010/main" val="9100131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CP4. </a:t>
            </a:r>
            <a:r>
              <a:rPr lang="it-IT" sz="2400" dirty="0">
                <a:solidFill>
                  <a:srgbClr val="FF0000"/>
                </a:solidFill>
                <a:latin typeface="Times New Roman" charset="0"/>
                <a:cs typeface="Times New Roman" charset="0"/>
              </a:rPr>
              <a:t>Comunicazione comune sulla prassi comune relativa all'ambito di protezione dei marchi in bianco e nero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CasellaDiTesto 2">
            <a:hlinkClick r:id="rId4" action="ppaction://hlinksldjump"/>
            <a:extLst>
              <a:ext uri="{FF2B5EF4-FFF2-40B4-BE49-F238E27FC236}">
                <a16:creationId xmlns:a16="http://schemas.microsoft.com/office/drawing/2014/main" id="{8CB434EC-0E21-47A1-95EF-DE6718F5260B}"/>
              </a:ext>
            </a:extLst>
          </p:cNvPr>
          <p:cNvSpPr txBox="1">
            <a:spLocks noChangeArrowheads="1"/>
          </p:cNvSpPr>
          <p:nvPr/>
        </p:nvSpPr>
        <p:spPr bwMode="auto">
          <a:xfrm>
            <a:off x="985817" y="3116869"/>
            <a:ext cx="4295867"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I seguenti esempi sarebbero interpretati come </a:t>
            </a:r>
            <a:r>
              <a:rPr lang="it-IT" sz="1800" b="1" dirty="0">
                <a:solidFill>
                  <a:schemeClr val="tx2">
                    <a:lumMod val="75000"/>
                  </a:schemeClr>
                </a:solidFill>
                <a:latin typeface="Times New Roman" panose="02020603050405020304" pitchFamily="18" charset="0"/>
                <a:cs typeface="Times New Roman" panose="02020603050405020304" pitchFamily="18" charset="0"/>
              </a:rPr>
              <a:t>differenze insignificanti </a:t>
            </a:r>
            <a:r>
              <a:rPr lang="it-IT" sz="1500" dirty="0">
                <a:solidFill>
                  <a:schemeClr val="tx2">
                    <a:lumMod val="75000"/>
                  </a:schemeClr>
                </a:solidFill>
                <a:latin typeface="+mn-lt"/>
                <a:cs typeface="Times New Roman" panose="02020603050405020304" pitchFamily="18" charset="0"/>
              </a:rPr>
              <a:t>e pertanto il cambiamento di colori non sarebbe percepito dal consumatore.</a:t>
            </a:r>
          </a:p>
        </p:txBody>
      </p:sp>
      <p:pic>
        <p:nvPicPr>
          <p:cNvPr id="14" name="image46.png">
            <a:extLst>
              <a:ext uri="{FF2B5EF4-FFF2-40B4-BE49-F238E27FC236}">
                <a16:creationId xmlns:a16="http://schemas.microsoft.com/office/drawing/2014/main" id="{8AB16410-660A-4CEE-B4BC-5F45945C21A2}"/>
              </a:ext>
            </a:extLst>
          </p:cNvPr>
          <p:cNvPicPr/>
          <p:nvPr/>
        </p:nvPicPr>
        <p:blipFill>
          <a:blip r:embed="rId5"/>
          <a:srcRect l="11358" t="36587" r="44683" b="45719"/>
          <a:stretch>
            <a:fillRect/>
          </a:stretch>
        </p:blipFill>
        <p:spPr>
          <a:xfrm>
            <a:off x="5614748" y="2959480"/>
            <a:ext cx="2909570" cy="728980"/>
          </a:xfrm>
          <a:prstGeom prst="rect">
            <a:avLst/>
          </a:prstGeom>
          <a:ln/>
        </p:spPr>
      </p:pic>
      <p:pic>
        <p:nvPicPr>
          <p:cNvPr id="15" name="image21.png">
            <a:extLst>
              <a:ext uri="{FF2B5EF4-FFF2-40B4-BE49-F238E27FC236}">
                <a16:creationId xmlns:a16="http://schemas.microsoft.com/office/drawing/2014/main" id="{E524F85B-3674-4EFE-8A44-A52713F40885}"/>
              </a:ext>
            </a:extLst>
          </p:cNvPr>
          <p:cNvPicPr/>
          <p:nvPr/>
        </p:nvPicPr>
        <p:blipFill>
          <a:blip r:embed="rId6"/>
          <a:srcRect l="12636" t="20220" r="43278" b="30193"/>
          <a:stretch>
            <a:fillRect/>
          </a:stretch>
        </p:blipFill>
        <p:spPr>
          <a:xfrm>
            <a:off x="5445520" y="3825963"/>
            <a:ext cx="3248025" cy="2280920"/>
          </a:xfrm>
          <a:prstGeom prst="rect">
            <a:avLst/>
          </a:prstGeom>
          <a:ln/>
        </p:spPr>
      </p:pic>
    </p:spTree>
    <p:extLst>
      <p:ext uri="{BB962C8B-B14F-4D97-AF65-F5344CB8AC3E}">
        <p14:creationId xmlns:p14="http://schemas.microsoft.com/office/powerpoint/2010/main" val="22249957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CP4. </a:t>
            </a:r>
            <a:r>
              <a:rPr lang="it-IT" sz="2400" dirty="0">
                <a:solidFill>
                  <a:srgbClr val="FF0000"/>
                </a:solidFill>
                <a:latin typeface="Times New Roman" charset="0"/>
                <a:cs typeface="Times New Roman" charset="0"/>
              </a:rPr>
              <a:t>Comunicazione comune sulla prassi comune relativa all'ambito di protezione dei marchi in bianco e nero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CasellaDiTesto 2">
            <a:hlinkClick r:id="rId4" action="ppaction://hlinksldjump"/>
            <a:extLst>
              <a:ext uri="{FF2B5EF4-FFF2-40B4-BE49-F238E27FC236}">
                <a16:creationId xmlns:a16="http://schemas.microsoft.com/office/drawing/2014/main" id="{8CB434EC-0E21-47A1-95EF-DE6718F5260B}"/>
              </a:ext>
            </a:extLst>
          </p:cNvPr>
          <p:cNvSpPr txBox="1">
            <a:spLocks noChangeArrowheads="1"/>
          </p:cNvSpPr>
          <p:nvPr/>
        </p:nvSpPr>
        <p:spPr bwMode="auto">
          <a:xfrm>
            <a:off x="985817" y="3116869"/>
            <a:ext cx="4295867"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Al contrario, gli esempi che seguono sarebbero trattati come </a:t>
            </a:r>
            <a:r>
              <a:rPr lang="it-IT" sz="1800" b="1" dirty="0">
                <a:solidFill>
                  <a:schemeClr val="tx2">
                    <a:lumMod val="75000"/>
                  </a:schemeClr>
                </a:solidFill>
                <a:latin typeface="Times New Roman" panose="02020603050405020304" pitchFamily="18" charset="0"/>
                <a:cs typeface="Times New Roman" panose="02020603050405020304" pitchFamily="18" charset="0"/>
              </a:rPr>
              <a:t>differenze significative </a:t>
            </a:r>
            <a:r>
              <a:rPr lang="it-IT" sz="1500" dirty="0">
                <a:solidFill>
                  <a:schemeClr val="tx2">
                    <a:lumMod val="75000"/>
                  </a:schemeClr>
                </a:solidFill>
                <a:latin typeface="+mn-lt"/>
                <a:cs typeface="Times New Roman" panose="02020603050405020304" pitchFamily="18" charset="0"/>
              </a:rPr>
              <a:t>e il cambiamento di colori sarebbe di conseguenza percepito dal consumatore.</a:t>
            </a:r>
          </a:p>
        </p:txBody>
      </p:sp>
      <p:pic>
        <p:nvPicPr>
          <p:cNvPr id="16" name="image28.png">
            <a:extLst>
              <a:ext uri="{FF2B5EF4-FFF2-40B4-BE49-F238E27FC236}">
                <a16:creationId xmlns:a16="http://schemas.microsoft.com/office/drawing/2014/main" id="{9A9CAC34-AB7A-4E08-B6E5-CB8962F86BE7}"/>
              </a:ext>
            </a:extLst>
          </p:cNvPr>
          <p:cNvPicPr/>
          <p:nvPr/>
        </p:nvPicPr>
        <p:blipFill>
          <a:blip r:embed="rId5"/>
          <a:srcRect l="13313" t="33699" r="41177" b="23091"/>
          <a:stretch>
            <a:fillRect/>
          </a:stretch>
        </p:blipFill>
        <p:spPr>
          <a:xfrm>
            <a:off x="5532031" y="2422292"/>
            <a:ext cx="3358262" cy="1815179"/>
          </a:xfrm>
          <a:prstGeom prst="rect">
            <a:avLst/>
          </a:prstGeom>
          <a:ln/>
        </p:spPr>
      </p:pic>
      <p:pic>
        <p:nvPicPr>
          <p:cNvPr id="18" name="image23.png">
            <a:extLst>
              <a:ext uri="{FF2B5EF4-FFF2-40B4-BE49-F238E27FC236}">
                <a16:creationId xmlns:a16="http://schemas.microsoft.com/office/drawing/2014/main" id="{F527596C-6AA0-44C5-81A2-1C0ED819620D}"/>
              </a:ext>
            </a:extLst>
          </p:cNvPr>
          <p:cNvPicPr/>
          <p:nvPr/>
        </p:nvPicPr>
        <p:blipFill>
          <a:blip r:embed="rId6"/>
          <a:srcRect l="14445" t="30329" r="39587" b="14300"/>
          <a:stretch>
            <a:fillRect/>
          </a:stretch>
        </p:blipFill>
        <p:spPr>
          <a:xfrm>
            <a:off x="5707031" y="4075623"/>
            <a:ext cx="3263890" cy="2302998"/>
          </a:xfrm>
          <a:prstGeom prst="rect">
            <a:avLst/>
          </a:prstGeom>
          <a:ln/>
        </p:spPr>
      </p:pic>
    </p:spTree>
    <p:extLst>
      <p:ext uri="{BB962C8B-B14F-4D97-AF65-F5344CB8AC3E}">
        <p14:creationId xmlns:p14="http://schemas.microsoft.com/office/powerpoint/2010/main" val="8552243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CP4. </a:t>
            </a:r>
            <a:r>
              <a:rPr lang="it-IT" sz="2400" dirty="0">
                <a:solidFill>
                  <a:srgbClr val="FF0000"/>
                </a:solidFill>
                <a:latin typeface="Times New Roman" charset="0"/>
                <a:cs typeface="Times New Roman" charset="0"/>
              </a:rPr>
              <a:t>Comunicazione comune sulla prassi comune relativa all'ambito di protezione dei marchi in bianco e nero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CasellaDiTesto 2">
            <a:hlinkClick r:id="rId4" action="ppaction://hlinksldjump"/>
            <a:extLst>
              <a:ext uri="{FF2B5EF4-FFF2-40B4-BE49-F238E27FC236}">
                <a16:creationId xmlns:a16="http://schemas.microsoft.com/office/drawing/2014/main" id="{8CB434EC-0E21-47A1-95EF-DE6718F5260B}"/>
              </a:ext>
            </a:extLst>
          </p:cNvPr>
          <p:cNvSpPr txBox="1">
            <a:spLocks noChangeArrowheads="1"/>
          </p:cNvSpPr>
          <p:nvPr/>
        </p:nvSpPr>
        <p:spPr bwMode="auto">
          <a:xfrm>
            <a:off x="985817" y="2721082"/>
            <a:ext cx="5749572" cy="3185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500" dirty="0">
                <a:solidFill>
                  <a:schemeClr val="tx2">
                    <a:lumMod val="75000"/>
                  </a:schemeClr>
                </a:solidFill>
                <a:latin typeface="+mn-lt"/>
                <a:cs typeface="Times New Roman" panose="02020603050405020304" pitchFamily="18" charset="0"/>
              </a:rPr>
              <a:t>Ci sono delle implicazioni pratiche in merito: alle </a:t>
            </a:r>
            <a:r>
              <a:rPr lang="it-IT" sz="1800" b="1" dirty="0">
                <a:solidFill>
                  <a:schemeClr val="tx2">
                    <a:lumMod val="75000"/>
                  </a:schemeClr>
                </a:solidFill>
                <a:latin typeface="Times New Roman" panose="02020603050405020304" pitchFamily="18" charset="0"/>
                <a:cs typeface="Times New Roman" panose="02020603050405020304" pitchFamily="18" charset="0"/>
              </a:rPr>
              <a:t>priorità</a:t>
            </a:r>
            <a:r>
              <a:rPr lang="it-IT" sz="1500" dirty="0">
                <a:solidFill>
                  <a:schemeClr val="tx2">
                    <a:lumMod val="75000"/>
                  </a:schemeClr>
                </a:solidFill>
                <a:latin typeface="+mn-lt"/>
                <a:cs typeface="Times New Roman" panose="02020603050405020304" pitchFamily="18" charset="0"/>
              </a:rPr>
              <a:t>, agli </a:t>
            </a:r>
            <a:r>
              <a:rPr lang="it-IT" sz="1800" b="1" dirty="0">
                <a:solidFill>
                  <a:schemeClr val="tx2">
                    <a:lumMod val="75000"/>
                  </a:schemeClr>
                </a:solidFill>
                <a:latin typeface="Times New Roman" panose="02020603050405020304" pitchFamily="18" charset="0"/>
                <a:cs typeface="Times New Roman" panose="02020603050405020304" pitchFamily="18" charset="0"/>
              </a:rPr>
              <a:t>impedimenti relativi </a:t>
            </a:r>
            <a:r>
              <a:rPr lang="it-IT" sz="1500" dirty="0">
                <a:solidFill>
                  <a:schemeClr val="tx2">
                    <a:lumMod val="75000"/>
                  </a:schemeClr>
                </a:solidFill>
                <a:latin typeface="+mn-lt"/>
                <a:cs typeface="Times New Roman" panose="02020603050405020304" pitchFamily="18" charset="0"/>
              </a:rPr>
              <a:t>e all’</a:t>
            </a:r>
            <a:r>
              <a:rPr lang="it-IT" sz="1800" b="1" dirty="0">
                <a:solidFill>
                  <a:schemeClr val="tx2">
                    <a:lumMod val="75000"/>
                  </a:schemeClr>
                </a:solidFill>
                <a:latin typeface="Times New Roman" panose="02020603050405020304" pitchFamily="18" charset="0"/>
                <a:cs typeface="Times New Roman" panose="02020603050405020304" pitchFamily="18" charset="0"/>
              </a:rPr>
              <a:t>uso</a:t>
            </a:r>
            <a:r>
              <a:rPr lang="it-IT" sz="1500" dirty="0">
                <a:solidFill>
                  <a:schemeClr val="tx2">
                    <a:lumMod val="75000"/>
                  </a:schemeClr>
                </a:solidFill>
                <a:latin typeface="+mn-lt"/>
                <a:cs typeface="Times New Roman" panose="02020603050405020304" pitchFamily="18" charset="0"/>
              </a:rPr>
              <a:t>.</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a:buClr>
                <a:srgbClr val="FF0000"/>
              </a:buClr>
              <a:buSzPct val="200000"/>
            </a:pPr>
            <a:r>
              <a:rPr lang="it-IT" sz="1500" dirty="0">
                <a:solidFill>
                  <a:schemeClr val="tx2">
                    <a:lumMod val="75000"/>
                  </a:schemeClr>
                </a:solidFill>
                <a:latin typeface="+mn-lt"/>
                <a:cs typeface="Times New Roman" panose="02020603050405020304" pitchFamily="18" charset="0"/>
              </a:rPr>
              <a:t>Ai fini dell’uso, una modifica che interessi esclusivamente il colore non altera il carattere distintivo del marchio purché: </a:t>
            </a:r>
          </a:p>
          <a:p>
            <a:pPr>
              <a:buClr>
                <a:srgbClr val="FF0000"/>
              </a:buClr>
              <a:buSzPct val="200000"/>
            </a:pPr>
            <a:endParaRPr lang="it-IT" sz="1500" dirty="0">
              <a:solidFill>
                <a:schemeClr val="tx2">
                  <a:lumMod val="75000"/>
                </a:schemeClr>
              </a:solidFill>
              <a:latin typeface="+mn-lt"/>
              <a:cs typeface="Times New Roman" panose="02020603050405020304" pitchFamily="18" charset="0"/>
            </a:endParaRP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gli elementi figurativi/denominativi coincidano con e costituiscano i principali elementi distintivi; </a:t>
            </a: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il contrasto delle tonalità sia rispettato; </a:t>
            </a: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il colore o la combinazione di colori non abbia di per sé carattere distintivo; </a:t>
            </a:r>
          </a:p>
          <a:p>
            <a:pPr marL="285750" indent="-285750">
              <a:buClr>
                <a:srgbClr val="FF0000"/>
              </a:buClr>
              <a:buSzPct val="200000"/>
              <a:buFont typeface="Calibri" panose="020F0502020204030204" pitchFamily="34" charset="0"/>
              <a:buChar char="»"/>
            </a:pPr>
            <a:r>
              <a:rPr lang="it-IT" sz="1500" dirty="0">
                <a:solidFill>
                  <a:schemeClr val="tx2">
                    <a:lumMod val="75000"/>
                  </a:schemeClr>
                </a:solidFill>
                <a:latin typeface="+mn-lt"/>
                <a:cs typeface="Times New Roman" panose="02020603050405020304" pitchFamily="18" charset="0"/>
              </a:rPr>
              <a:t>il colore non sia uno dei principali elementi che contribuiscono a determinare il carattere distintivo generale del marchio. </a:t>
            </a:r>
          </a:p>
        </p:txBody>
      </p:sp>
    </p:spTree>
    <p:extLst>
      <p:ext uri="{BB962C8B-B14F-4D97-AF65-F5344CB8AC3E}">
        <p14:creationId xmlns:p14="http://schemas.microsoft.com/office/powerpoint/2010/main" val="3551685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CP4. </a:t>
            </a:r>
            <a:r>
              <a:rPr lang="it-IT" sz="2400" dirty="0">
                <a:solidFill>
                  <a:srgbClr val="FF0000"/>
                </a:solidFill>
                <a:latin typeface="Times New Roman" charset="0"/>
                <a:cs typeface="Times New Roman" charset="0"/>
              </a:rPr>
              <a:t>Comunicazione comune sulla prassi comune relativa all'ambito di protezione dei marchi in bianco e nero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CasellaDiTesto 2">
            <a:hlinkClick r:id="rId4" action="ppaction://hlinksldjump"/>
            <a:extLst>
              <a:ext uri="{FF2B5EF4-FFF2-40B4-BE49-F238E27FC236}">
                <a16:creationId xmlns:a16="http://schemas.microsoft.com/office/drawing/2014/main" id="{8CB434EC-0E21-47A1-95EF-DE6718F5260B}"/>
              </a:ext>
            </a:extLst>
          </p:cNvPr>
          <p:cNvSpPr txBox="1">
            <a:spLocks noChangeArrowheads="1"/>
          </p:cNvSpPr>
          <p:nvPr/>
        </p:nvSpPr>
        <p:spPr bwMode="auto">
          <a:xfrm>
            <a:off x="985817" y="3007689"/>
            <a:ext cx="5749572" cy="22159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buClr>
                <a:srgbClr val="FF0000"/>
              </a:buClr>
              <a:buSzPct val="200000"/>
            </a:pPr>
            <a:r>
              <a:rPr lang="it-IT" sz="1800" b="1" dirty="0">
                <a:solidFill>
                  <a:schemeClr val="tx2">
                    <a:lumMod val="75000"/>
                  </a:schemeClr>
                </a:solidFill>
                <a:latin typeface="Times New Roman" panose="02020603050405020304" pitchFamily="18" charset="0"/>
                <a:cs typeface="Times New Roman" panose="02020603050405020304" pitchFamily="18" charset="0"/>
              </a:rPr>
              <a:t>Raccomandazioni</a:t>
            </a:r>
            <a:r>
              <a:rPr lang="it-IT" sz="1500" dirty="0">
                <a:solidFill>
                  <a:schemeClr val="tx2">
                    <a:lumMod val="75000"/>
                  </a:schemeClr>
                </a:solidFill>
                <a:latin typeface="+mn-lt"/>
                <a:cs typeface="Times New Roman" panose="02020603050405020304" pitchFamily="18" charset="0"/>
              </a:rPr>
              <a:t>.</a:t>
            </a:r>
          </a:p>
          <a:p>
            <a:pPr>
              <a:buClr>
                <a:srgbClr val="FF0000"/>
              </a:buClr>
              <a:buSzPct val="200000"/>
            </a:pPr>
            <a:r>
              <a:rPr lang="it-IT" sz="1500" dirty="0">
                <a:solidFill>
                  <a:schemeClr val="tx2">
                    <a:lumMod val="75000"/>
                  </a:schemeClr>
                </a:solidFill>
                <a:latin typeface="+mn-lt"/>
                <a:cs typeface="Times New Roman" panose="02020603050405020304" pitchFamily="18" charset="0"/>
              </a:rPr>
              <a:t>Si raccomanda di procedere al </a:t>
            </a:r>
            <a:r>
              <a:rPr lang="it-IT" sz="1500" i="1" u="sng" dirty="0">
                <a:solidFill>
                  <a:schemeClr val="tx2">
                    <a:lumMod val="75000"/>
                  </a:schemeClr>
                </a:solidFill>
                <a:latin typeface="+mn-lt"/>
                <a:cs typeface="Times New Roman" panose="02020603050405020304" pitchFamily="18" charset="0"/>
              </a:rPr>
              <a:t>deposito del marchio così come verrà utilizzato comunemente</a:t>
            </a:r>
            <a:r>
              <a:rPr lang="it-IT" sz="1500" dirty="0">
                <a:solidFill>
                  <a:schemeClr val="tx2">
                    <a:lumMod val="75000"/>
                  </a:schemeClr>
                </a:solidFill>
                <a:latin typeface="+mn-lt"/>
                <a:cs typeface="Times New Roman" panose="02020603050405020304" pitchFamily="18" charset="0"/>
              </a:rPr>
              <a:t>, tenendo presente che, se si deposita il marchio in b/n, ma si utilizza a colori, la prova dell’uso è comunque ritenuta accettabile; non così invece, se si registra a colori (strategia utile in caso di marchio debole o evocativo) e si usano colori differenti rispetto a quelli rivendicati, nel qual caso la variazione di colore altera il carattere distintivo del marchio (soprattutto in caso di marchio debole o evocativo).</a:t>
            </a:r>
          </a:p>
        </p:txBody>
      </p:sp>
    </p:spTree>
    <p:extLst>
      <p:ext uri="{BB962C8B-B14F-4D97-AF65-F5344CB8AC3E}">
        <p14:creationId xmlns:p14="http://schemas.microsoft.com/office/powerpoint/2010/main" val="3449669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CP5. </a:t>
            </a:r>
            <a:r>
              <a:rPr lang="it-IT" sz="2400" dirty="0">
                <a:solidFill>
                  <a:srgbClr val="FF0000"/>
                </a:solidFill>
                <a:latin typeface="Times New Roman" charset="0"/>
                <a:cs typeface="Times New Roman" charset="0"/>
              </a:rPr>
              <a:t>Comunicazione comune sulla prassi comune riguardante gli impedimenti relativi alla registrazione – rischio di confusione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2">
            <a:hlinkClick r:id="rId4" action="ppaction://hlinksldjump"/>
            <a:extLst>
              <a:ext uri="{FF2B5EF4-FFF2-40B4-BE49-F238E27FC236}">
                <a16:creationId xmlns:a16="http://schemas.microsoft.com/office/drawing/2014/main" id="{6FBFB45F-1F29-407F-A5BC-0E80084569DE}"/>
              </a:ext>
            </a:extLst>
          </p:cNvPr>
          <p:cNvSpPr txBox="1">
            <a:spLocks noChangeArrowheads="1"/>
          </p:cNvSpPr>
          <p:nvPr/>
        </p:nvSpPr>
        <p:spPr bwMode="auto">
          <a:xfrm>
            <a:off x="985818" y="3362533"/>
            <a:ext cx="5745608"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1800" b="1" dirty="0">
                <a:solidFill>
                  <a:schemeClr val="tx2">
                    <a:lumMod val="75000"/>
                  </a:schemeClr>
                </a:solidFill>
                <a:latin typeface="Times New Roman" panose="02020603050405020304" pitchFamily="18" charset="0"/>
                <a:cs typeface="Times New Roman" panose="02020603050405020304" pitchFamily="18" charset="0"/>
              </a:rPr>
              <a:t>L’Italia non ha aderito a questo progetto.</a:t>
            </a:r>
          </a:p>
          <a:p>
            <a:endParaRPr lang="it-IT" sz="1500" dirty="0">
              <a:solidFill>
                <a:schemeClr val="tx2">
                  <a:lumMod val="75000"/>
                </a:schemeClr>
              </a:solidFill>
              <a:latin typeface="+mn-lt"/>
              <a:cs typeface="Times New Roman" panose="02020603050405020304" pitchFamily="18" charset="0"/>
            </a:endParaRPr>
          </a:p>
        </p:txBody>
      </p:sp>
    </p:spTree>
    <p:extLst>
      <p:ext uri="{BB962C8B-B14F-4D97-AF65-F5344CB8AC3E}">
        <p14:creationId xmlns:p14="http://schemas.microsoft.com/office/powerpoint/2010/main" val="25639202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CP5. </a:t>
            </a:r>
            <a:r>
              <a:rPr lang="it-IT" sz="2400" dirty="0">
                <a:solidFill>
                  <a:srgbClr val="FF0000"/>
                </a:solidFill>
                <a:latin typeface="Times New Roman" charset="0"/>
                <a:cs typeface="Times New Roman" charset="0"/>
              </a:rPr>
              <a:t>Comunicazione comune sulla prassi comune riguardante gli impedimenti relativi alla registrazione – rischio di confusione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3" name="image26.png">
            <a:extLst>
              <a:ext uri="{FF2B5EF4-FFF2-40B4-BE49-F238E27FC236}">
                <a16:creationId xmlns:a16="http://schemas.microsoft.com/office/drawing/2014/main" id="{14C69120-4AA5-4C78-8FDD-69B28A9DAD85}"/>
              </a:ext>
            </a:extLst>
          </p:cNvPr>
          <p:cNvPicPr/>
          <p:nvPr/>
        </p:nvPicPr>
        <p:blipFill rotWithShape="1">
          <a:blip r:embed="rId5"/>
          <a:srcRect l="9326" t="13719" r="30811" b="5153"/>
          <a:stretch/>
        </p:blipFill>
        <p:spPr>
          <a:xfrm>
            <a:off x="1681517" y="2688609"/>
            <a:ext cx="5780966" cy="3774199"/>
          </a:xfrm>
          <a:prstGeom prst="rect">
            <a:avLst/>
          </a:prstGeom>
          <a:ln/>
        </p:spPr>
      </p:pic>
    </p:spTree>
    <p:extLst>
      <p:ext uri="{BB962C8B-B14F-4D97-AF65-F5344CB8AC3E}">
        <p14:creationId xmlns:p14="http://schemas.microsoft.com/office/powerpoint/2010/main" val="3078608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CP5. </a:t>
            </a:r>
            <a:r>
              <a:rPr lang="it-IT" sz="2400" dirty="0">
                <a:solidFill>
                  <a:srgbClr val="FF0000"/>
                </a:solidFill>
                <a:latin typeface="Times New Roman" charset="0"/>
                <a:cs typeface="Times New Roman" charset="0"/>
              </a:rPr>
              <a:t>Comunicazione comune sulla prassi comune riguardante gli impedimenti relativi alla registrazione – rischio di confusione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4" name="image53.png">
            <a:extLst>
              <a:ext uri="{FF2B5EF4-FFF2-40B4-BE49-F238E27FC236}">
                <a16:creationId xmlns:a16="http://schemas.microsoft.com/office/drawing/2014/main" id="{6753C3CA-0402-4698-B3BB-643B39584847}"/>
              </a:ext>
            </a:extLst>
          </p:cNvPr>
          <p:cNvPicPr/>
          <p:nvPr/>
        </p:nvPicPr>
        <p:blipFill>
          <a:blip r:embed="rId5"/>
          <a:srcRect l="8726" t="18174" r="23338" b="20916"/>
          <a:stretch>
            <a:fillRect/>
          </a:stretch>
        </p:blipFill>
        <p:spPr>
          <a:xfrm>
            <a:off x="900094" y="2860089"/>
            <a:ext cx="7193029" cy="3358780"/>
          </a:xfrm>
          <a:prstGeom prst="rect">
            <a:avLst/>
          </a:prstGeom>
          <a:ln/>
        </p:spPr>
      </p:pic>
    </p:spTree>
    <p:extLst>
      <p:ext uri="{BB962C8B-B14F-4D97-AF65-F5344CB8AC3E}">
        <p14:creationId xmlns:p14="http://schemas.microsoft.com/office/powerpoint/2010/main" val="7209110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regory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60" y="282243"/>
            <a:ext cx="1991591" cy="543162"/>
          </a:xfrm>
          <a:prstGeom prst="rect">
            <a:avLst/>
          </a:prstGeom>
        </p:spPr>
      </p:pic>
      <p:pic>
        <p:nvPicPr>
          <p:cNvPr id="2" name="Immagine 1"/>
          <p:cNvPicPr>
            <a:picLocks noChangeAspect="1"/>
          </p:cNvPicPr>
          <p:nvPr/>
        </p:nvPicPr>
        <p:blipFill>
          <a:blip r:embed="rId3"/>
          <a:stretch>
            <a:fillRect/>
          </a:stretch>
        </p:blipFill>
        <p:spPr>
          <a:xfrm>
            <a:off x="6735389" y="379366"/>
            <a:ext cx="2408611" cy="446039"/>
          </a:xfrm>
          <a:prstGeom prst="rect">
            <a:avLst/>
          </a:prstGeom>
        </p:spPr>
      </p:pic>
      <p:cxnSp>
        <p:nvCxnSpPr>
          <p:cNvPr id="9" name="Connettore 1 8"/>
          <p:cNvCxnSpPr/>
          <p:nvPr/>
        </p:nvCxnSpPr>
        <p:spPr>
          <a:xfrm>
            <a:off x="515697" y="869757"/>
            <a:ext cx="8004848" cy="0"/>
          </a:xfrm>
          <a:prstGeom prst="line">
            <a:avLst/>
          </a:prstGeom>
          <a:ln w="1270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0" y="6507162"/>
            <a:ext cx="9144000" cy="35853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2">
            <a:hlinkClick r:id="rId4" action="ppaction://hlinksldjump"/>
          </p:cNvPr>
          <p:cNvSpPr txBox="1">
            <a:spLocks noChangeArrowheads="1"/>
          </p:cNvSpPr>
          <p:nvPr/>
        </p:nvSpPr>
        <p:spPr bwMode="auto">
          <a:xfrm>
            <a:off x="954424" y="1278407"/>
            <a:ext cx="578096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it-IT" sz="2400" b="1" dirty="0">
                <a:solidFill>
                  <a:srgbClr val="FF0000"/>
                </a:solidFill>
                <a:latin typeface="Times New Roman" charset="0"/>
                <a:cs typeface="Times New Roman" charset="0"/>
              </a:rPr>
              <a:t>CP5. </a:t>
            </a:r>
            <a:r>
              <a:rPr lang="it-IT" sz="2400" dirty="0">
                <a:solidFill>
                  <a:srgbClr val="FF0000"/>
                </a:solidFill>
                <a:latin typeface="Times New Roman" charset="0"/>
                <a:cs typeface="Times New Roman" charset="0"/>
              </a:rPr>
              <a:t>Comunicazione comune sulla prassi comune riguardante gli impedimenti relativi alla registrazione – rischio di confusione </a:t>
            </a:r>
            <a:endParaRPr lang="en-US" sz="2400" dirty="0">
              <a:solidFill>
                <a:srgbClr val="FF0000"/>
              </a:solidFill>
              <a:latin typeface="Times New Roman" charset="0"/>
              <a:cs typeface="Times New Roman" charset="0"/>
            </a:endParaRPr>
          </a:p>
        </p:txBody>
      </p:sp>
      <p:sp>
        <p:nvSpPr>
          <p:cNvPr id="12" name="Rettangolo 11"/>
          <p:cNvSpPr/>
          <p:nvPr/>
        </p:nvSpPr>
        <p:spPr>
          <a:xfrm flipH="1">
            <a:off x="706347" y="1235157"/>
            <a:ext cx="45719" cy="12435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3" name="image41.png">
            <a:extLst>
              <a:ext uri="{FF2B5EF4-FFF2-40B4-BE49-F238E27FC236}">
                <a16:creationId xmlns:a16="http://schemas.microsoft.com/office/drawing/2014/main" id="{8C5DE8E8-C5B6-46E2-9548-FE72BF75BBD5}"/>
              </a:ext>
            </a:extLst>
          </p:cNvPr>
          <p:cNvPicPr/>
          <p:nvPr/>
        </p:nvPicPr>
        <p:blipFill>
          <a:blip r:embed="rId5"/>
          <a:srcRect l="8048" t="16728" r="23276" b="19481"/>
          <a:stretch>
            <a:fillRect/>
          </a:stretch>
        </p:blipFill>
        <p:spPr>
          <a:xfrm>
            <a:off x="872536" y="2887385"/>
            <a:ext cx="7188919" cy="3575424"/>
          </a:xfrm>
          <a:prstGeom prst="rect">
            <a:avLst/>
          </a:prstGeom>
          <a:ln/>
        </p:spPr>
      </p:pic>
    </p:spTree>
    <p:extLst>
      <p:ext uri="{BB962C8B-B14F-4D97-AF65-F5344CB8AC3E}">
        <p14:creationId xmlns:p14="http://schemas.microsoft.com/office/powerpoint/2010/main" val="22035142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 cope Gregor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97"/>
            <a:ext cx="9144000" cy="6858000"/>
          </a:xfrm>
          <a:prstGeom prst="rect">
            <a:avLst/>
          </a:prstGeom>
        </p:spPr>
      </p:pic>
      <p:pic>
        <p:nvPicPr>
          <p:cNvPr id="5" name="Immagine 4" descr="Gregory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985" y="5924122"/>
            <a:ext cx="2438015" cy="664914"/>
          </a:xfrm>
          <a:prstGeom prst="rect">
            <a:avLst/>
          </a:prstGeom>
        </p:spPr>
      </p:pic>
      <p:sp>
        <p:nvSpPr>
          <p:cNvPr id="6" name="CasellaDiTesto 2">
            <a:hlinkClick r:id="rId4" action="ppaction://hlinksldjump"/>
          </p:cNvPr>
          <p:cNvSpPr txBox="1">
            <a:spLocks noChangeArrowheads="1"/>
          </p:cNvSpPr>
          <p:nvPr/>
        </p:nvSpPr>
        <p:spPr bwMode="auto">
          <a:xfrm>
            <a:off x="1029805" y="2527325"/>
            <a:ext cx="7780366"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US" sz="2200" b="1" dirty="0">
                <a:solidFill>
                  <a:schemeClr val="bg1"/>
                </a:solidFill>
                <a:latin typeface="Times New Roman" charset="0"/>
                <a:cs typeface="Times New Roman" charset="0"/>
              </a:rPr>
              <a:t>GRAZIE DELL’ATTENZIONE</a:t>
            </a:r>
            <a:endParaRPr lang="it-IT" sz="2200" dirty="0">
              <a:latin typeface="Times New Roman" charset="0"/>
              <a:cs typeface="Times New Roman" charset="0"/>
            </a:endParaRPr>
          </a:p>
        </p:txBody>
      </p:sp>
    </p:spTree>
    <p:extLst>
      <p:ext uri="{BB962C8B-B14F-4D97-AF65-F5344CB8AC3E}">
        <p14:creationId xmlns:p14="http://schemas.microsoft.com/office/powerpoint/2010/main" val="205723181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TotalTime>
  <Words>6364</Words>
  <Application>Microsoft Office PowerPoint</Application>
  <PresentationFormat>Presentazione su schermo (4:3)</PresentationFormat>
  <Paragraphs>270</Paragraphs>
  <Slides>76</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76</vt:i4>
      </vt:variant>
    </vt:vector>
  </HeadingPairs>
  <TitlesOfParts>
    <vt:vector size="81" baseType="lpstr">
      <vt:lpstr>MS PGothic</vt:lpstr>
      <vt:lpstr>Arial</vt:lpstr>
      <vt:lpstr>Calibri</vt:lpstr>
      <vt:lpstr>Times New Roman</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 della copia di valutazione di Office 2004</dc:creator>
  <cp:lastModifiedBy>Noemi Ruda</cp:lastModifiedBy>
  <cp:revision>102</cp:revision>
  <dcterms:created xsi:type="dcterms:W3CDTF">2018-03-07T19:34:18Z</dcterms:created>
  <dcterms:modified xsi:type="dcterms:W3CDTF">2018-05-07T16:16:31Z</dcterms:modified>
</cp:coreProperties>
</file>