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74" r:id="rId3"/>
    <p:sldId id="273" r:id="rId4"/>
    <p:sldId id="275" r:id="rId5"/>
    <p:sldId id="303" r:id="rId6"/>
    <p:sldId id="276" r:id="rId7"/>
    <p:sldId id="304" r:id="rId8"/>
    <p:sldId id="286" r:id="rId9"/>
    <p:sldId id="278" r:id="rId10"/>
    <p:sldId id="279" r:id="rId11"/>
    <p:sldId id="305" r:id="rId12"/>
    <p:sldId id="306" r:id="rId13"/>
    <p:sldId id="281" r:id="rId14"/>
    <p:sldId id="282" r:id="rId15"/>
    <p:sldId id="284" r:id="rId16"/>
    <p:sldId id="285" r:id="rId17"/>
    <p:sldId id="288" r:id="rId18"/>
    <p:sldId id="310" r:id="rId19"/>
    <p:sldId id="313" r:id="rId20"/>
    <p:sldId id="314" r:id="rId21"/>
    <p:sldId id="289" r:id="rId22"/>
    <p:sldId id="290" r:id="rId23"/>
    <p:sldId id="291" r:id="rId24"/>
    <p:sldId id="292" r:id="rId25"/>
    <p:sldId id="293" r:id="rId26"/>
    <p:sldId id="307" r:id="rId27"/>
    <p:sldId id="294" r:id="rId28"/>
    <p:sldId id="295" r:id="rId29"/>
    <p:sldId id="296" r:id="rId30"/>
    <p:sldId id="308" r:id="rId31"/>
    <p:sldId id="297" r:id="rId32"/>
    <p:sldId id="311" r:id="rId33"/>
    <p:sldId id="312" r:id="rId34"/>
    <p:sldId id="298" r:id="rId35"/>
    <p:sldId id="300" r:id="rId36"/>
    <p:sldId id="299" r:id="rId37"/>
    <p:sldId id="315" r:id="rId38"/>
    <p:sldId id="316" r:id="rId39"/>
    <p:sldId id="317" r:id="rId40"/>
    <p:sldId id="318" r:id="rId41"/>
  </p:sldIdLst>
  <p:sldSz cx="9144000" cy="6858000" type="screen4x3"/>
  <p:notesSz cx="7010400" cy="92964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EE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65" autoAdjust="0"/>
  </p:normalViewPr>
  <p:slideViewPr>
    <p:cSldViewPr>
      <p:cViewPr>
        <p:scale>
          <a:sx n="90" d="100"/>
          <a:sy n="90" d="100"/>
        </p:scale>
        <p:origin x="168" y="6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0" u="sng" dirty="0" smtClean="0">
              <a:solidFill>
                <a:srgbClr val="00B050"/>
              </a:solidFill>
            </a:rPr>
            <a:t>OBIETTIVO 1 -  SOSTENERE LA COMPETITIVITA’ DEL SISTEMA IMPRENDITORIALE </a:t>
          </a:r>
          <a:r>
            <a:rPr lang="it-IT" sz="1000" b="0" u="sng" dirty="0" smtClean="0">
              <a:solidFill>
                <a:srgbClr val="00B050"/>
              </a:solidFill>
            </a:rPr>
            <a:t>(1/6)</a:t>
          </a:r>
          <a:endParaRPr lang="it-IT" sz="1000" b="0"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Sviluppo economico e territoriale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6151046E-8AE5-4C4E-BD3A-F8662C5F8367}" type="presOf" srcId="{4AC66F47-FC7F-41F8-A920-3FDC5BA8B3B9}" destId="{8BE8880F-3FBB-487E-8C90-96229143433F}" srcOrd="0" destOrd="0" presId="urn:microsoft.com/office/officeart/2005/8/layout/vList2"/>
    <dgm:cxn modelId="{E1171216-53B4-4ABB-825C-C1D2F54B367C}" type="presOf" srcId="{C9B74B53-8E51-4C3C-9EF4-96CAB68EBC4A}" destId="{D7126B19-7668-41C7-83E8-D97D9586CF89}" srcOrd="0" destOrd="0" presId="urn:microsoft.com/office/officeart/2005/8/layout/vList2"/>
    <dgm:cxn modelId="{A1233930-0E9B-4A63-AAB6-CD44F8C1F158}"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6DA938B5-6F77-423C-825C-ED928F482CCF}" type="presOf" srcId="{DE493239-4DAB-47E7-B9C0-6CEA8365470D}" destId="{F697BC44-E282-42D3-9F4D-BFB0651BD981}"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90569B94-B6DA-4076-A8F1-D32E374F1FD0}" type="presParOf" srcId="{F697BC44-E282-42D3-9F4D-BFB0651BD981}" destId="{D7126B19-7668-41C7-83E8-D97D9586CF89}" srcOrd="0" destOrd="0" presId="urn:microsoft.com/office/officeart/2005/8/layout/vList2"/>
    <dgm:cxn modelId="{CBA932B2-9844-4668-8C95-3C54B548174B}" type="presParOf" srcId="{F697BC44-E282-42D3-9F4D-BFB0651BD981}" destId="{46AA9149-9E24-45B7-AF92-5C5510438DE2}" srcOrd="1" destOrd="0" presId="urn:microsoft.com/office/officeart/2005/8/layout/vList2"/>
    <dgm:cxn modelId="{F1507C65-A65D-4136-B72D-BB52ABD733EA}" type="presParOf" srcId="{F697BC44-E282-42D3-9F4D-BFB0651BD981}" destId="{F66B3C40-862D-4EA0-BDFC-AD5E3F1A73EE}" srcOrd="2" destOrd="0" presId="urn:microsoft.com/office/officeart/2005/8/layout/vList2"/>
    <dgm:cxn modelId="{48260405-8286-4C1B-857A-DAF75ED26238}" type="presParOf" srcId="{F697BC44-E282-42D3-9F4D-BFB0651BD981}" destId="{8F966E26-C4F6-4136-AA0A-571B5A225A02}" srcOrd="3" destOrd="0" presId="urn:microsoft.com/office/officeart/2005/8/layout/vList2"/>
    <dgm:cxn modelId="{4A59E44C-7D8F-4D43-8A5C-395017520145}"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0" u="sng" dirty="0" smtClean="0">
              <a:solidFill>
                <a:srgbClr val="00B050"/>
              </a:solidFill>
            </a:rPr>
            <a:t>OBIETTIVO 1 -  SOSTENERE LA COMPETITIVITA’ DEL SISTEMA IMPRENDITORIALE </a:t>
          </a:r>
          <a:r>
            <a:rPr lang="it-IT" sz="1000" b="0" u="sng" dirty="0" smtClean="0">
              <a:solidFill>
                <a:srgbClr val="00B050"/>
              </a:solidFill>
            </a:rPr>
            <a:t>(2/6)</a:t>
          </a:r>
          <a:endParaRPr lang="it-IT" sz="1000" b="0"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C9B74B53-8E51-4C3C-9EF4-96CAB68EBC4A}">
      <dgm:prSet custT="1"/>
      <dgm:spPr>
        <a:solidFill>
          <a:srgbClr val="00B050"/>
        </a:solidFill>
      </dgm:spPr>
      <dgm:t>
        <a:bodyPr/>
        <a:lstStyle/>
        <a:p>
          <a:r>
            <a:rPr lang="it-IT" sz="1800" dirty="0" smtClean="0"/>
            <a:t>Sviluppo economico e territoriale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8A3C4071-BE60-4B1E-B062-A9ED830BF208}" type="sibTrans" cxnId="{ED742FE7-C0F9-42D3-869C-97D387F5EC7D}">
      <dgm:prSet/>
      <dgm:spPr/>
      <dgm:t>
        <a:bodyPr/>
        <a:lstStyle/>
        <a:p>
          <a:endParaRPr lang="it-IT"/>
        </a:p>
      </dgm:t>
    </dgm:pt>
    <dgm:pt modelId="{559ABA78-A27C-4E09-B78C-2064A34F04DC}" type="parTrans" cxnId="{ED742FE7-C0F9-42D3-869C-97D387F5EC7D}">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15A72214-2354-421B-8AE5-3CCE629C445A}" type="presOf" srcId="{DE493239-4DAB-47E7-B9C0-6CEA8365470D}" destId="{F697BC44-E282-42D3-9F4D-BFB0651BD981}"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9CACA88B-6D61-4B3B-80A0-629D69547F18}" type="presOf" srcId="{4AC66F47-FC7F-41F8-A920-3FDC5BA8B3B9}" destId="{8BE8880F-3FBB-487E-8C90-96229143433F}" srcOrd="0" destOrd="0" presId="urn:microsoft.com/office/officeart/2005/8/layout/vList2"/>
    <dgm:cxn modelId="{774C915A-D8A9-4101-8CB2-4F1CB7D6EC47}"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696EB280-B402-4D49-B347-C8BD7C8F8FC6}" type="presOf" srcId="{D83A2284-6BCE-49A0-A1A1-5796BF3D68BF}" destId="{F66B3C40-862D-4EA0-BDFC-AD5E3F1A73EE}" srcOrd="0" destOrd="0" presId="urn:microsoft.com/office/officeart/2005/8/layout/vList2"/>
    <dgm:cxn modelId="{A9C464AE-1BDF-4B23-816E-3E1FB315CFD0}" type="presParOf" srcId="{F697BC44-E282-42D3-9F4D-BFB0651BD981}" destId="{D7126B19-7668-41C7-83E8-D97D9586CF89}" srcOrd="0" destOrd="0" presId="urn:microsoft.com/office/officeart/2005/8/layout/vList2"/>
    <dgm:cxn modelId="{D3105090-29A1-4B13-AFE8-4F4DD3420D54}" type="presParOf" srcId="{F697BC44-E282-42D3-9F4D-BFB0651BD981}" destId="{46AA9149-9E24-45B7-AF92-5C5510438DE2}" srcOrd="1" destOrd="0" presId="urn:microsoft.com/office/officeart/2005/8/layout/vList2"/>
    <dgm:cxn modelId="{E282A3B3-4FA6-4D53-AC04-06E45DFAB281}" type="presParOf" srcId="{F697BC44-E282-42D3-9F4D-BFB0651BD981}" destId="{F66B3C40-862D-4EA0-BDFC-AD5E3F1A73EE}" srcOrd="2" destOrd="0" presId="urn:microsoft.com/office/officeart/2005/8/layout/vList2"/>
    <dgm:cxn modelId="{468F9A40-6078-4BBF-86E9-FD8717DB4C9A}" type="presParOf" srcId="{F697BC44-E282-42D3-9F4D-BFB0651BD981}" destId="{8F966E26-C4F6-4136-AA0A-571B5A225A02}" srcOrd="3" destOrd="0" presId="urn:microsoft.com/office/officeart/2005/8/layout/vList2"/>
    <dgm:cxn modelId="{90D0774E-24C5-4043-9654-AB5C82364D8A}"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0" u="sng" dirty="0" smtClean="0">
              <a:solidFill>
                <a:srgbClr val="00B050"/>
              </a:solidFill>
            </a:rPr>
            <a:t>OBIETTIVO 1 -  SOSTENERE LA COMPETITIVITA’ DEL SISTEMA IMPRENDITORIALE </a:t>
          </a:r>
          <a:r>
            <a:rPr lang="it-IT" sz="1000" b="0" u="sng" dirty="0" smtClean="0">
              <a:solidFill>
                <a:srgbClr val="00B050"/>
              </a:solidFill>
            </a:rPr>
            <a:t>(3/6)</a:t>
          </a:r>
          <a:endParaRPr lang="it-IT" sz="1000" b="0"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C9B74B53-8E51-4C3C-9EF4-96CAB68EBC4A}">
      <dgm:prSet custT="1"/>
      <dgm:spPr>
        <a:solidFill>
          <a:srgbClr val="00B050"/>
        </a:solidFill>
      </dgm:spPr>
      <dgm:t>
        <a:bodyPr/>
        <a:lstStyle/>
        <a:p>
          <a:r>
            <a:rPr lang="it-IT" sz="1800" dirty="0" smtClean="0"/>
            <a:t>Sviluppo economico e territoriale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8A3C4071-BE60-4B1E-B062-A9ED830BF208}" type="sibTrans" cxnId="{ED742FE7-C0F9-42D3-869C-97D387F5EC7D}">
      <dgm:prSet/>
      <dgm:spPr/>
      <dgm:t>
        <a:bodyPr/>
        <a:lstStyle/>
        <a:p>
          <a:endParaRPr lang="it-IT"/>
        </a:p>
      </dgm:t>
    </dgm:pt>
    <dgm:pt modelId="{559ABA78-A27C-4E09-B78C-2064A34F04DC}" type="parTrans" cxnId="{ED742FE7-C0F9-42D3-869C-97D387F5EC7D}">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2784FCEF-2177-4A24-BD17-FD81C6C8A6D6}" type="presOf" srcId="{4AC66F47-FC7F-41F8-A920-3FDC5BA8B3B9}" destId="{8BE8880F-3FBB-487E-8C90-96229143433F}" srcOrd="0" destOrd="0" presId="urn:microsoft.com/office/officeart/2005/8/layout/vList2"/>
    <dgm:cxn modelId="{9EA82025-FBA2-4193-8C81-4A905BC60158}" type="presOf" srcId="{DE493239-4DAB-47E7-B9C0-6CEA8365470D}" destId="{F697BC44-E282-42D3-9F4D-BFB0651BD981}" srcOrd="0" destOrd="0" presId="urn:microsoft.com/office/officeart/2005/8/layout/vList2"/>
    <dgm:cxn modelId="{BBE38A52-6C2C-423B-B438-0CF878284E22}" type="presOf" srcId="{C9B74B53-8E51-4C3C-9EF4-96CAB68EBC4A}" destId="{D7126B19-7668-41C7-83E8-D97D9586CF89}" srcOrd="0" destOrd="0" presId="urn:microsoft.com/office/officeart/2005/8/layout/vList2"/>
    <dgm:cxn modelId="{A0B8B453-EB53-4617-8109-4F85DB22B634}"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970BF761-3738-465A-A9DF-0F4A611642C9}" type="presParOf" srcId="{F697BC44-E282-42D3-9F4D-BFB0651BD981}" destId="{D7126B19-7668-41C7-83E8-D97D9586CF89}" srcOrd="0" destOrd="0" presId="urn:microsoft.com/office/officeart/2005/8/layout/vList2"/>
    <dgm:cxn modelId="{51863E0E-DBC5-4619-A907-C4DE4EB08C1E}" type="presParOf" srcId="{F697BC44-E282-42D3-9F4D-BFB0651BD981}" destId="{46AA9149-9E24-45B7-AF92-5C5510438DE2}" srcOrd="1" destOrd="0" presId="urn:microsoft.com/office/officeart/2005/8/layout/vList2"/>
    <dgm:cxn modelId="{B0E6402B-3F27-44A6-AA77-161AC4358FE1}" type="presParOf" srcId="{F697BC44-E282-42D3-9F4D-BFB0651BD981}" destId="{F66B3C40-862D-4EA0-BDFC-AD5E3F1A73EE}" srcOrd="2" destOrd="0" presId="urn:microsoft.com/office/officeart/2005/8/layout/vList2"/>
    <dgm:cxn modelId="{2A4302E1-4980-4B26-9B36-4E98E4C08FED}" type="presParOf" srcId="{F697BC44-E282-42D3-9F4D-BFB0651BD981}" destId="{8F966E26-C4F6-4136-AA0A-571B5A225A02}" srcOrd="3" destOrd="0" presId="urn:microsoft.com/office/officeart/2005/8/layout/vList2"/>
    <dgm:cxn modelId="{3517F0D2-D2FE-4FF7-B02A-8ACF8680FCBF}"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0" u="sng" dirty="0" smtClean="0">
              <a:solidFill>
                <a:srgbClr val="00B050"/>
              </a:solidFill>
            </a:rPr>
            <a:t>OBIETTIVO 1 -  SOSTENERE LA COMPETITIVITA’ DEL SISTEMA IMPRENDITORIALE </a:t>
          </a:r>
          <a:r>
            <a:rPr lang="it-IT" sz="1000" b="0" u="sng" dirty="0" smtClean="0">
              <a:solidFill>
                <a:srgbClr val="00B050"/>
              </a:solidFill>
            </a:rPr>
            <a:t>(5/6)</a:t>
          </a:r>
          <a:endParaRPr lang="it-IT" sz="1000" b="0"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C9B74B53-8E51-4C3C-9EF4-96CAB68EBC4A}">
      <dgm:prSet custT="1"/>
      <dgm:spPr>
        <a:solidFill>
          <a:srgbClr val="00B050"/>
        </a:solidFill>
      </dgm:spPr>
      <dgm:t>
        <a:bodyPr/>
        <a:lstStyle/>
        <a:p>
          <a:r>
            <a:rPr lang="it-IT" sz="1800" dirty="0" smtClean="0"/>
            <a:t>Sviluppo economico e territoriale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4AC66F47-FC7F-41F8-A920-3FDC5BA8B3B9}">
      <dgm:prSet custT="1"/>
      <dgm:spPr>
        <a:noFill/>
      </dgm:spPr>
      <dgm:t>
        <a:bodyPr/>
        <a:lstStyle/>
        <a:p>
          <a:pPr rtl="0"/>
          <a:endParaRPr lang="it-IT" sz="1000" b="1" dirty="0" smtClean="0">
            <a:solidFill>
              <a:srgbClr val="00B050"/>
            </a:solidFill>
          </a:endParaRPr>
        </a:p>
      </dgm:t>
    </dgm:pt>
    <dgm:pt modelId="{8A3C4071-BE60-4B1E-B062-A9ED830BF208}" type="sibTrans" cxnId="{ED742FE7-C0F9-42D3-869C-97D387F5EC7D}">
      <dgm:prSet/>
      <dgm:spPr/>
      <dgm:t>
        <a:bodyPr/>
        <a:lstStyle/>
        <a:p>
          <a:endParaRPr lang="it-IT"/>
        </a:p>
      </dgm:t>
    </dgm:pt>
    <dgm:pt modelId="{559ABA78-A27C-4E09-B78C-2064A34F04DC}" type="parTrans" cxnId="{ED742FE7-C0F9-42D3-869C-97D387F5EC7D}">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DBF88E31-F3DE-406D-9017-09A7E9BE47CA}"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B6709591-5165-4B4C-9F0D-846074FA0259}" type="presOf" srcId="{C9B74B53-8E51-4C3C-9EF4-96CAB68EBC4A}" destId="{D7126B19-7668-41C7-83E8-D97D9586CF89}" srcOrd="0" destOrd="0" presId="urn:microsoft.com/office/officeart/2005/8/layout/vList2"/>
    <dgm:cxn modelId="{9413C3E2-ACA5-4859-9382-9A931084B603}" type="presOf" srcId="{4AC66F47-FC7F-41F8-A920-3FDC5BA8B3B9}" destId="{8BE8880F-3FBB-487E-8C90-96229143433F}" srcOrd="0" destOrd="0" presId="urn:microsoft.com/office/officeart/2005/8/layout/vList2"/>
    <dgm:cxn modelId="{4B198956-5361-491A-8F97-5C5D6B7969B5}"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F7C92DC1-4B8B-489E-BF20-27E3A330215B}" type="presParOf" srcId="{F697BC44-E282-42D3-9F4D-BFB0651BD981}" destId="{D7126B19-7668-41C7-83E8-D97D9586CF89}" srcOrd="0" destOrd="0" presId="urn:microsoft.com/office/officeart/2005/8/layout/vList2"/>
    <dgm:cxn modelId="{391D1579-1F05-4083-869F-AA734E86393B}" type="presParOf" srcId="{F697BC44-E282-42D3-9F4D-BFB0651BD981}" destId="{46AA9149-9E24-45B7-AF92-5C5510438DE2}" srcOrd="1" destOrd="0" presId="urn:microsoft.com/office/officeart/2005/8/layout/vList2"/>
    <dgm:cxn modelId="{A13F3CA2-79FF-4710-8AD3-D3540B4DB47B}" type="presParOf" srcId="{F697BC44-E282-42D3-9F4D-BFB0651BD981}" destId="{F66B3C40-862D-4EA0-BDFC-AD5E3F1A73EE}" srcOrd="2" destOrd="0" presId="urn:microsoft.com/office/officeart/2005/8/layout/vList2"/>
    <dgm:cxn modelId="{E3284057-0A2E-41A8-8A60-7F01D2C197B3}" type="presParOf" srcId="{F697BC44-E282-42D3-9F4D-BFB0651BD981}" destId="{8F966E26-C4F6-4136-AA0A-571B5A225A02}" srcOrd="3" destOrd="0" presId="urn:microsoft.com/office/officeart/2005/8/layout/vList2"/>
    <dgm:cxn modelId="{FBBF692F-980C-4FBA-81B6-9291F719AED0}"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0" u="sng" dirty="0" smtClean="0">
              <a:solidFill>
                <a:srgbClr val="00B050"/>
              </a:solidFill>
            </a:rPr>
            <a:t>OBIETTIVO 2 -  INCREMENTARE L'ATTRATTIVITA' TERRITORIALE VALORIZZANDO LE ECCELLENZE </a:t>
          </a:r>
          <a:r>
            <a:rPr lang="it-IT" sz="1000" b="0" u="sng" dirty="0" smtClean="0">
              <a:solidFill>
                <a:srgbClr val="00B050"/>
              </a:solidFill>
            </a:rPr>
            <a:t>(1/2)</a:t>
          </a:r>
          <a:endParaRPr lang="it-IT" sz="1000" b="0"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C9B74B53-8E51-4C3C-9EF4-96CAB68EBC4A}">
      <dgm:prSet custT="1"/>
      <dgm:spPr>
        <a:solidFill>
          <a:srgbClr val="00B050"/>
        </a:solidFill>
      </dgm:spPr>
      <dgm:t>
        <a:bodyPr/>
        <a:lstStyle/>
        <a:p>
          <a:r>
            <a:rPr lang="it-IT" sz="1800" dirty="0" smtClean="0"/>
            <a:t>Sviluppo economico e territoriale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4AC66F47-FC7F-41F8-A920-3FDC5BA8B3B9}">
      <dgm:prSet custT="1"/>
      <dgm:spPr>
        <a:noFill/>
      </dgm:spPr>
      <dgm:t>
        <a:bodyPr/>
        <a:lstStyle/>
        <a:p>
          <a:pPr rtl="0"/>
          <a:endParaRPr lang="it-IT" sz="1000" b="1" dirty="0" smtClean="0">
            <a:solidFill>
              <a:srgbClr val="00B050"/>
            </a:solidFill>
          </a:endParaRPr>
        </a:p>
      </dgm:t>
    </dgm:pt>
    <dgm:pt modelId="{8A3C4071-BE60-4B1E-B062-A9ED830BF208}" type="sibTrans" cxnId="{ED742FE7-C0F9-42D3-869C-97D387F5EC7D}">
      <dgm:prSet/>
      <dgm:spPr/>
      <dgm:t>
        <a:bodyPr/>
        <a:lstStyle/>
        <a:p>
          <a:endParaRPr lang="it-IT"/>
        </a:p>
      </dgm:t>
    </dgm:pt>
    <dgm:pt modelId="{559ABA78-A27C-4E09-B78C-2064A34F04DC}" type="parTrans" cxnId="{ED742FE7-C0F9-42D3-869C-97D387F5EC7D}">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407C94A8-C33B-4F30-AE86-A779B80588E1}" type="presOf" srcId="{DE493239-4DAB-47E7-B9C0-6CEA8365470D}" destId="{F697BC44-E282-42D3-9F4D-BFB0651BD981}"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99F5A9A7-2232-4D0B-BA9C-A5DDCEFAC5DD}" type="presOf" srcId="{4AC66F47-FC7F-41F8-A920-3FDC5BA8B3B9}" destId="{8BE8880F-3FBB-487E-8C90-96229143433F}" srcOrd="0" destOrd="0" presId="urn:microsoft.com/office/officeart/2005/8/layout/vList2"/>
    <dgm:cxn modelId="{4DB0358B-2058-42FD-B8AC-A75F819AFDFD}" type="presOf" srcId="{D83A2284-6BCE-49A0-A1A1-5796BF3D68BF}" destId="{F66B3C40-862D-4EA0-BDFC-AD5E3F1A73EE}" srcOrd="0" destOrd="0" presId="urn:microsoft.com/office/officeart/2005/8/layout/vList2"/>
    <dgm:cxn modelId="{DC359E68-4905-4D76-996E-A5832FD50014}"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59B91302-7DD8-4F54-BFC6-3B9BC55D6D54}" type="presParOf" srcId="{F697BC44-E282-42D3-9F4D-BFB0651BD981}" destId="{D7126B19-7668-41C7-83E8-D97D9586CF89}" srcOrd="0" destOrd="0" presId="urn:microsoft.com/office/officeart/2005/8/layout/vList2"/>
    <dgm:cxn modelId="{E7294297-AEED-423B-B049-0375097D2DC1}" type="presParOf" srcId="{F697BC44-E282-42D3-9F4D-BFB0651BD981}" destId="{46AA9149-9E24-45B7-AF92-5C5510438DE2}" srcOrd="1" destOrd="0" presId="urn:microsoft.com/office/officeart/2005/8/layout/vList2"/>
    <dgm:cxn modelId="{6E525C7E-9476-47DE-80F7-FAEA8ED1F4D0}" type="presParOf" srcId="{F697BC44-E282-42D3-9F4D-BFB0651BD981}" destId="{F66B3C40-862D-4EA0-BDFC-AD5E3F1A73EE}" srcOrd="2" destOrd="0" presId="urn:microsoft.com/office/officeart/2005/8/layout/vList2"/>
    <dgm:cxn modelId="{1C9E17AC-62AD-4BED-9444-FD7CB8D8A76F}" type="presParOf" srcId="{F697BC44-E282-42D3-9F4D-BFB0651BD981}" destId="{8F966E26-C4F6-4136-AA0A-571B5A225A02}" srcOrd="3" destOrd="0" presId="urn:microsoft.com/office/officeart/2005/8/layout/vList2"/>
    <dgm:cxn modelId="{A49194AC-265C-4196-83A5-FC3E710E275E}"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0" u="sng" dirty="0" smtClean="0">
              <a:solidFill>
                <a:srgbClr val="00B050"/>
              </a:solidFill>
            </a:rPr>
            <a:t>OBIETTIVO 2 -  INCREMENTARE L'ATTRATTIVITA' TERRITORIALE VALORIZZANDO LE ECCELLENZE </a:t>
          </a:r>
          <a:r>
            <a:rPr lang="it-IT" sz="1000" b="0" u="sng" dirty="0" smtClean="0">
              <a:solidFill>
                <a:srgbClr val="00B050"/>
              </a:solidFill>
            </a:rPr>
            <a:t>(2/2)</a:t>
          </a:r>
          <a:endParaRPr lang="it-IT" sz="1000" b="0"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C9B74B53-8E51-4C3C-9EF4-96CAB68EBC4A}">
      <dgm:prSet custT="1"/>
      <dgm:spPr>
        <a:solidFill>
          <a:srgbClr val="00B050"/>
        </a:solidFill>
      </dgm:spPr>
      <dgm:t>
        <a:bodyPr/>
        <a:lstStyle/>
        <a:p>
          <a:r>
            <a:rPr lang="it-IT" sz="1800" dirty="0" smtClean="0"/>
            <a:t>Sviluppo economico e territoriale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4AC66F47-FC7F-41F8-A920-3FDC5BA8B3B9}">
      <dgm:prSet custT="1"/>
      <dgm:spPr>
        <a:noFill/>
      </dgm:spPr>
      <dgm:t>
        <a:bodyPr/>
        <a:lstStyle/>
        <a:p>
          <a:pPr rtl="0"/>
          <a:endParaRPr lang="it-IT" sz="1000" b="1" dirty="0" smtClean="0">
            <a:solidFill>
              <a:srgbClr val="00B050"/>
            </a:solidFill>
          </a:endParaRPr>
        </a:p>
      </dgm:t>
    </dgm:pt>
    <dgm:pt modelId="{8A3C4071-BE60-4B1E-B062-A9ED830BF208}" type="sibTrans" cxnId="{ED742FE7-C0F9-42D3-869C-97D387F5EC7D}">
      <dgm:prSet/>
      <dgm:spPr/>
      <dgm:t>
        <a:bodyPr/>
        <a:lstStyle/>
        <a:p>
          <a:endParaRPr lang="it-IT"/>
        </a:p>
      </dgm:t>
    </dgm:pt>
    <dgm:pt modelId="{559ABA78-A27C-4E09-B78C-2064A34F04DC}" type="parTrans" cxnId="{ED742FE7-C0F9-42D3-869C-97D387F5EC7D}">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CA92829B-675F-4231-80A5-2DC10DF0F396}" type="presOf" srcId="{DE493239-4DAB-47E7-B9C0-6CEA8365470D}" destId="{F697BC44-E282-42D3-9F4D-BFB0651BD981}" srcOrd="0" destOrd="0" presId="urn:microsoft.com/office/officeart/2005/8/layout/vList2"/>
    <dgm:cxn modelId="{2552DBC6-484B-4FC2-8FE4-C8B9D2566B50}" type="presOf" srcId="{D83A2284-6BCE-49A0-A1A1-5796BF3D68BF}" destId="{F66B3C40-862D-4EA0-BDFC-AD5E3F1A73EE}" srcOrd="0" destOrd="0" presId="urn:microsoft.com/office/officeart/2005/8/layout/vList2"/>
    <dgm:cxn modelId="{03A102B4-8D46-4622-BA33-A49BBB2B53CC}" type="presOf" srcId="{4AC66F47-FC7F-41F8-A920-3FDC5BA8B3B9}" destId="{8BE8880F-3FBB-487E-8C90-96229143433F}" srcOrd="0" destOrd="0" presId="urn:microsoft.com/office/officeart/2005/8/layout/vList2"/>
    <dgm:cxn modelId="{90470F8C-3B3F-4805-89A8-06242A2934BF}"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0A27B6CE-B486-4034-BF7D-27B101211CCE}" type="presParOf" srcId="{F697BC44-E282-42D3-9F4D-BFB0651BD981}" destId="{D7126B19-7668-41C7-83E8-D97D9586CF89}" srcOrd="0" destOrd="0" presId="urn:microsoft.com/office/officeart/2005/8/layout/vList2"/>
    <dgm:cxn modelId="{A76A8AEA-AA63-43D6-BC77-26C5FAFCA257}" type="presParOf" srcId="{F697BC44-E282-42D3-9F4D-BFB0651BD981}" destId="{46AA9149-9E24-45B7-AF92-5C5510438DE2}" srcOrd="1" destOrd="0" presId="urn:microsoft.com/office/officeart/2005/8/layout/vList2"/>
    <dgm:cxn modelId="{AA3C4BDA-91F2-4107-AC04-557B2D8B689B}" type="presParOf" srcId="{F697BC44-E282-42D3-9F4D-BFB0651BD981}" destId="{F66B3C40-862D-4EA0-BDFC-AD5E3F1A73EE}" srcOrd="2" destOrd="0" presId="urn:microsoft.com/office/officeart/2005/8/layout/vList2"/>
    <dgm:cxn modelId="{0F38248A-377A-4913-9498-5C80AE177C62}" type="presParOf" srcId="{F697BC44-E282-42D3-9F4D-BFB0651BD981}" destId="{8F966E26-C4F6-4136-AA0A-571B5A225A02}" srcOrd="3" destOrd="0" presId="urn:microsoft.com/office/officeart/2005/8/layout/vList2"/>
    <dgm:cxn modelId="{824A7C0E-D9C0-42EA-9633-D1E65B5D3DE2}"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0" u="sng" dirty="0" smtClean="0">
              <a:solidFill>
                <a:srgbClr val="00B050"/>
              </a:solidFill>
            </a:rPr>
            <a:t>OBIETTIVO 3 -  AIUTARE LE IMPRESE A DISINTERMEDIARE E SEMPLIFICARE IL RAPPORTO CON LA PA </a:t>
          </a:r>
          <a:r>
            <a:rPr lang="it-IT" sz="1000" b="0" u="sng" dirty="0" smtClean="0">
              <a:solidFill>
                <a:srgbClr val="00B050"/>
              </a:solidFill>
            </a:rPr>
            <a:t>(1/2)</a:t>
          </a:r>
          <a:endParaRPr lang="it-IT" sz="1000" b="0"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C9B74B53-8E51-4C3C-9EF4-96CAB68EBC4A}">
      <dgm:prSet custT="1"/>
      <dgm:spPr>
        <a:solidFill>
          <a:srgbClr val="00B050"/>
        </a:solidFill>
      </dgm:spPr>
      <dgm:t>
        <a:bodyPr/>
        <a:lstStyle/>
        <a:p>
          <a:r>
            <a:rPr lang="it-IT" sz="1800" dirty="0" smtClean="0"/>
            <a:t>Sviluppo economico e territoriale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4AC66F47-FC7F-41F8-A920-3FDC5BA8B3B9}">
      <dgm:prSet custT="1"/>
      <dgm:spPr>
        <a:noFill/>
      </dgm:spPr>
      <dgm:t>
        <a:bodyPr/>
        <a:lstStyle/>
        <a:p>
          <a:pPr rtl="0"/>
          <a:endParaRPr lang="it-IT" sz="1000" b="1" dirty="0" smtClean="0">
            <a:solidFill>
              <a:srgbClr val="00B050"/>
            </a:solidFill>
          </a:endParaRPr>
        </a:p>
      </dgm:t>
    </dgm:pt>
    <dgm:pt modelId="{8A3C4071-BE60-4B1E-B062-A9ED830BF208}" type="sibTrans" cxnId="{ED742FE7-C0F9-42D3-869C-97D387F5EC7D}">
      <dgm:prSet/>
      <dgm:spPr/>
      <dgm:t>
        <a:bodyPr/>
        <a:lstStyle/>
        <a:p>
          <a:endParaRPr lang="it-IT"/>
        </a:p>
      </dgm:t>
    </dgm:pt>
    <dgm:pt modelId="{559ABA78-A27C-4E09-B78C-2064A34F04DC}" type="parTrans" cxnId="{ED742FE7-C0F9-42D3-869C-97D387F5EC7D}">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21E8B587-2E3E-4126-8287-A4950C4A5700}" type="presOf" srcId="{C9B74B53-8E51-4C3C-9EF4-96CAB68EBC4A}" destId="{D7126B19-7668-41C7-83E8-D97D9586CF89}" srcOrd="0" destOrd="0" presId="urn:microsoft.com/office/officeart/2005/8/layout/vList2"/>
    <dgm:cxn modelId="{7E5D9C78-9134-43A7-A1AB-89A12C76639C}"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7060C808-D28E-40D4-AD49-6C29ABCD3F36}" type="presOf" srcId="{D83A2284-6BCE-49A0-A1A1-5796BF3D68BF}" destId="{F66B3C40-862D-4EA0-BDFC-AD5E3F1A73EE}" srcOrd="0" destOrd="0" presId="urn:microsoft.com/office/officeart/2005/8/layout/vList2"/>
    <dgm:cxn modelId="{A67C8497-C865-48CA-8D59-43AF7A7A4F08}"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92978EA9-0F1F-4ADE-A9C3-1409C840A6B3}" type="presParOf" srcId="{F697BC44-E282-42D3-9F4D-BFB0651BD981}" destId="{D7126B19-7668-41C7-83E8-D97D9586CF89}" srcOrd="0" destOrd="0" presId="urn:microsoft.com/office/officeart/2005/8/layout/vList2"/>
    <dgm:cxn modelId="{07AF603B-6CA2-40C8-9271-4D280E281DF6}" type="presParOf" srcId="{F697BC44-E282-42D3-9F4D-BFB0651BD981}" destId="{46AA9149-9E24-45B7-AF92-5C5510438DE2}" srcOrd="1" destOrd="0" presId="urn:microsoft.com/office/officeart/2005/8/layout/vList2"/>
    <dgm:cxn modelId="{04332FB3-0377-41BB-A2AB-275CF02A7A0F}" type="presParOf" srcId="{F697BC44-E282-42D3-9F4D-BFB0651BD981}" destId="{F66B3C40-862D-4EA0-BDFC-AD5E3F1A73EE}" srcOrd="2" destOrd="0" presId="urn:microsoft.com/office/officeart/2005/8/layout/vList2"/>
    <dgm:cxn modelId="{59594428-61BB-4EF8-9F20-471428F8D77F}" type="presParOf" srcId="{F697BC44-E282-42D3-9F4D-BFB0651BD981}" destId="{8F966E26-C4F6-4136-AA0A-571B5A225A02}" srcOrd="3" destOrd="0" presId="urn:microsoft.com/office/officeart/2005/8/layout/vList2"/>
    <dgm:cxn modelId="{17C46142-C850-43AD-859C-142BFC6AE835}"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0" u="sng" dirty="0" smtClean="0">
              <a:solidFill>
                <a:srgbClr val="00B050"/>
              </a:solidFill>
            </a:rPr>
            <a:t>OBIETTIVO 3 -  AIUTARE LE IMPRESE A DISINTERMEDIARE E SEMPLIFICARE IL RAPPORTO CON LA PA </a:t>
          </a:r>
          <a:r>
            <a:rPr lang="it-IT" sz="1000" b="0" u="sng" dirty="0" smtClean="0">
              <a:solidFill>
                <a:srgbClr val="00B050"/>
              </a:solidFill>
            </a:rPr>
            <a:t>(2/2</a:t>
          </a:r>
          <a:r>
            <a:rPr lang="it-IT" sz="1400" b="0" u="sng" dirty="0" smtClean="0">
              <a:solidFill>
                <a:srgbClr val="00B050"/>
              </a:solidFill>
            </a:rPr>
            <a:t>)</a:t>
          </a:r>
          <a:endParaRPr lang="it-IT" sz="1400" b="0"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C9B74B53-8E51-4C3C-9EF4-96CAB68EBC4A}">
      <dgm:prSet custT="1"/>
      <dgm:spPr>
        <a:solidFill>
          <a:srgbClr val="00B050"/>
        </a:solidFill>
      </dgm:spPr>
      <dgm:t>
        <a:bodyPr/>
        <a:lstStyle/>
        <a:p>
          <a:r>
            <a:rPr lang="it-IT" sz="1800" dirty="0" smtClean="0"/>
            <a:t>Sviluppo economico e territoriale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4AC66F47-FC7F-41F8-A920-3FDC5BA8B3B9}">
      <dgm:prSet custT="1"/>
      <dgm:spPr>
        <a:noFill/>
      </dgm:spPr>
      <dgm:t>
        <a:bodyPr/>
        <a:lstStyle/>
        <a:p>
          <a:pPr rtl="0"/>
          <a:endParaRPr lang="it-IT" sz="1000" b="1" dirty="0" smtClean="0">
            <a:solidFill>
              <a:srgbClr val="00B050"/>
            </a:solidFill>
          </a:endParaRPr>
        </a:p>
      </dgm:t>
    </dgm:pt>
    <dgm:pt modelId="{8A3C4071-BE60-4B1E-B062-A9ED830BF208}" type="sibTrans" cxnId="{ED742FE7-C0F9-42D3-869C-97D387F5EC7D}">
      <dgm:prSet/>
      <dgm:spPr/>
      <dgm:t>
        <a:bodyPr/>
        <a:lstStyle/>
        <a:p>
          <a:endParaRPr lang="it-IT"/>
        </a:p>
      </dgm:t>
    </dgm:pt>
    <dgm:pt modelId="{559ABA78-A27C-4E09-B78C-2064A34F04DC}" type="parTrans" cxnId="{ED742FE7-C0F9-42D3-869C-97D387F5EC7D}">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C76C5D53-9D7D-423A-8A8E-9F980BC6A124}" type="presOf" srcId="{C9B74B53-8E51-4C3C-9EF4-96CAB68EBC4A}" destId="{D7126B19-7668-41C7-83E8-D97D9586CF89}" srcOrd="0" destOrd="0" presId="urn:microsoft.com/office/officeart/2005/8/layout/vList2"/>
    <dgm:cxn modelId="{643E329C-6F12-4349-991B-CCC25C688891}" type="presOf" srcId="{4AC66F47-FC7F-41F8-A920-3FDC5BA8B3B9}" destId="{8BE8880F-3FBB-487E-8C90-96229143433F}" srcOrd="0" destOrd="0" presId="urn:microsoft.com/office/officeart/2005/8/layout/vList2"/>
    <dgm:cxn modelId="{59CC786B-2E14-45B1-B261-B8F982A433C8}"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FE1A2925-175B-4559-B57E-CB16C7F794F0}"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489B7BEE-BCCE-44BE-9086-9C6324EDC7E3}" type="presParOf" srcId="{F697BC44-E282-42D3-9F4D-BFB0651BD981}" destId="{D7126B19-7668-41C7-83E8-D97D9586CF89}" srcOrd="0" destOrd="0" presId="urn:microsoft.com/office/officeart/2005/8/layout/vList2"/>
    <dgm:cxn modelId="{8129EA91-DA4F-4C40-8536-6CBA0D9BCA02}" type="presParOf" srcId="{F697BC44-E282-42D3-9F4D-BFB0651BD981}" destId="{46AA9149-9E24-45B7-AF92-5C5510438DE2}" srcOrd="1" destOrd="0" presId="urn:microsoft.com/office/officeart/2005/8/layout/vList2"/>
    <dgm:cxn modelId="{D7513750-BA42-42BD-915D-CC92E795405E}" type="presParOf" srcId="{F697BC44-E282-42D3-9F4D-BFB0651BD981}" destId="{F66B3C40-862D-4EA0-BDFC-AD5E3F1A73EE}" srcOrd="2" destOrd="0" presId="urn:microsoft.com/office/officeart/2005/8/layout/vList2"/>
    <dgm:cxn modelId="{D4B1FC64-4582-453E-A42A-E8C82A846165}" type="presParOf" srcId="{F697BC44-E282-42D3-9F4D-BFB0651BD981}" destId="{8F966E26-C4F6-4136-AA0A-571B5A225A02}" srcOrd="3" destOrd="0" presId="urn:microsoft.com/office/officeart/2005/8/layout/vList2"/>
    <dgm:cxn modelId="{B10AB93C-2C15-4503-AD3E-13C289FD981E}"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0" u="sng" dirty="0" smtClean="0">
              <a:solidFill>
                <a:srgbClr val="00B050"/>
              </a:solidFill>
            </a:rPr>
            <a:t>OBIETTIVO 4 -  AGEVOLARE LA QUALITA' DELLE RELAZIONI SUL MERCATO </a:t>
          </a:r>
          <a:r>
            <a:rPr lang="it-IT" sz="1000" b="0" u="sng" dirty="0" smtClean="0">
              <a:solidFill>
                <a:srgbClr val="00B050"/>
              </a:solidFill>
            </a:rPr>
            <a:t>(1/2)</a:t>
          </a:r>
          <a:endParaRPr lang="it-IT" sz="1000" b="0"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C9B74B53-8E51-4C3C-9EF4-96CAB68EBC4A}">
      <dgm:prSet custT="1"/>
      <dgm:spPr>
        <a:solidFill>
          <a:srgbClr val="00B050"/>
        </a:solidFill>
      </dgm:spPr>
      <dgm:t>
        <a:bodyPr/>
        <a:lstStyle/>
        <a:p>
          <a:r>
            <a:rPr lang="it-IT" sz="1800" dirty="0" smtClean="0"/>
            <a:t>Sviluppo economico e territoriale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4AC66F47-FC7F-41F8-A920-3FDC5BA8B3B9}">
      <dgm:prSet custT="1"/>
      <dgm:spPr>
        <a:noFill/>
      </dgm:spPr>
      <dgm:t>
        <a:bodyPr/>
        <a:lstStyle/>
        <a:p>
          <a:pPr rtl="0"/>
          <a:endParaRPr lang="it-IT" sz="1000" b="1" dirty="0" smtClean="0">
            <a:solidFill>
              <a:srgbClr val="00B050"/>
            </a:solidFill>
          </a:endParaRPr>
        </a:p>
      </dgm:t>
    </dgm:pt>
    <dgm:pt modelId="{8A3C4071-BE60-4B1E-B062-A9ED830BF208}" type="sibTrans" cxnId="{ED742FE7-C0F9-42D3-869C-97D387F5EC7D}">
      <dgm:prSet/>
      <dgm:spPr/>
      <dgm:t>
        <a:bodyPr/>
        <a:lstStyle/>
        <a:p>
          <a:endParaRPr lang="it-IT"/>
        </a:p>
      </dgm:t>
    </dgm:pt>
    <dgm:pt modelId="{559ABA78-A27C-4E09-B78C-2064A34F04DC}" type="parTrans" cxnId="{ED742FE7-C0F9-42D3-869C-97D387F5EC7D}">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1C19C41D-785D-4922-8A0C-31F7CE9A4100}"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09393882-DFFE-4FBF-8291-C21A8E69204A}" type="presOf" srcId="{4AC66F47-FC7F-41F8-A920-3FDC5BA8B3B9}" destId="{8BE8880F-3FBB-487E-8C90-96229143433F}" srcOrd="0" destOrd="0" presId="urn:microsoft.com/office/officeart/2005/8/layout/vList2"/>
    <dgm:cxn modelId="{BAD065CF-94B8-42EF-9333-EB49D9B9F611}" type="presOf" srcId="{DE493239-4DAB-47E7-B9C0-6CEA8365470D}" destId="{F697BC44-E282-42D3-9F4D-BFB0651BD981}"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C26D07CC-4A23-4957-B18B-C41DCADFA5B6}"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24105079-79DB-4421-AFCE-322370CD7CD5}" type="presParOf" srcId="{F697BC44-E282-42D3-9F4D-BFB0651BD981}" destId="{D7126B19-7668-41C7-83E8-D97D9586CF89}" srcOrd="0" destOrd="0" presId="urn:microsoft.com/office/officeart/2005/8/layout/vList2"/>
    <dgm:cxn modelId="{0ECD30DC-C862-42BC-99FE-ABEBDB1A585B}" type="presParOf" srcId="{F697BC44-E282-42D3-9F4D-BFB0651BD981}" destId="{46AA9149-9E24-45B7-AF92-5C5510438DE2}" srcOrd="1" destOrd="0" presId="urn:microsoft.com/office/officeart/2005/8/layout/vList2"/>
    <dgm:cxn modelId="{A2E5453D-F12F-43F4-A3E1-42C1380F2764}" type="presParOf" srcId="{F697BC44-E282-42D3-9F4D-BFB0651BD981}" destId="{F66B3C40-862D-4EA0-BDFC-AD5E3F1A73EE}" srcOrd="2" destOrd="0" presId="urn:microsoft.com/office/officeart/2005/8/layout/vList2"/>
    <dgm:cxn modelId="{08F59FD0-B284-4A1A-8A8F-1B2F6361DDDE}" type="presParOf" srcId="{F697BC44-E282-42D3-9F4D-BFB0651BD981}" destId="{8F966E26-C4F6-4136-AA0A-571B5A225A02}" srcOrd="3" destOrd="0" presId="urn:microsoft.com/office/officeart/2005/8/layout/vList2"/>
    <dgm:cxn modelId="{12D28949-279C-4347-BE2E-2E4F90B0687E}"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0" u="sng" dirty="0" smtClean="0">
              <a:solidFill>
                <a:srgbClr val="00B050"/>
              </a:solidFill>
            </a:rPr>
            <a:t>OBIETTIVO 4 -  AGEVOLARE LA QUALITA' DELLE RELAZIONI SUL MERCATO </a:t>
          </a:r>
          <a:r>
            <a:rPr lang="it-IT" sz="1000" b="0" u="sng" dirty="0" smtClean="0">
              <a:solidFill>
                <a:srgbClr val="00B050"/>
              </a:solidFill>
            </a:rPr>
            <a:t>(2/2)</a:t>
          </a:r>
          <a:endParaRPr lang="it-IT" sz="1000" b="0"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C9B74B53-8E51-4C3C-9EF4-96CAB68EBC4A}">
      <dgm:prSet custT="1"/>
      <dgm:spPr>
        <a:solidFill>
          <a:srgbClr val="00B050"/>
        </a:solidFill>
      </dgm:spPr>
      <dgm:t>
        <a:bodyPr/>
        <a:lstStyle/>
        <a:p>
          <a:r>
            <a:rPr lang="it-IT" sz="1800" dirty="0" smtClean="0"/>
            <a:t>Sviluppo economico e territoriale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4AC66F47-FC7F-41F8-A920-3FDC5BA8B3B9}">
      <dgm:prSet custT="1"/>
      <dgm:spPr>
        <a:noFill/>
      </dgm:spPr>
      <dgm:t>
        <a:bodyPr/>
        <a:lstStyle/>
        <a:p>
          <a:pPr rtl="0"/>
          <a:endParaRPr lang="it-IT" sz="1000" b="1" dirty="0" smtClean="0">
            <a:solidFill>
              <a:srgbClr val="00B050"/>
            </a:solidFill>
          </a:endParaRPr>
        </a:p>
      </dgm:t>
    </dgm:pt>
    <dgm:pt modelId="{8A3C4071-BE60-4B1E-B062-A9ED830BF208}" type="sibTrans" cxnId="{ED742FE7-C0F9-42D3-869C-97D387F5EC7D}">
      <dgm:prSet/>
      <dgm:spPr/>
      <dgm:t>
        <a:bodyPr/>
        <a:lstStyle/>
        <a:p>
          <a:endParaRPr lang="it-IT"/>
        </a:p>
      </dgm:t>
    </dgm:pt>
    <dgm:pt modelId="{559ABA78-A27C-4E09-B78C-2064A34F04DC}" type="parTrans" cxnId="{ED742FE7-C0F9-42D3-869C-97D387F5EC7D}">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0080976C-550E-4928-962B-D7A4F580B025}" type="presOf" srcId="{4AC66F47-FC7F-41F8-A920-3FDC5BA8B3B9}" destId="{8BE8880F-3FBB-487E-8C90-96229143433F}" srcOrd="0" destOrd="0" presId="urn:microsoft.com/office/officeart/2005/8/layout/vList2"/>
    <dgm:cxn modelId="{7CB7B347-606B-48A8-8685-0D0FBE6B1EA6}"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140E8C6F-9F53-4CE0-B9AB-3560D4AE1961}" type="presOf" srcId="{C9B74B53-8E51-4C3C-9EF4-96CAB68EBC4A}" destId="{D7126B19-7668-41C7-83E8-D97D9586CF89}"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6EB0B32E-C161-4AA3-8E17-0CD10ED9D5E6}" type="presOf" srcId="{DE493239-4DAB-47E7-B9C0-6CEA8365470D}" destId="{F697BC44-E282-42D3-9F4D-BFB0651BD981}" srcOrd="0" destOrd="0" presId="urn:microsoft.com/office/officeart/2005/8/layout/vList2"/>
    <dgm:cxn modelId="{9AE9A13B-1377-4D58-A7D9-E85576F2776C}" type="presParOf" srcId="{F697BC44-E282-42D3-9F4D-BFB0651BD981}" destId="{D7126B19-7668-41C7-83E8-D97D9586CF89}" srcOrd="0" destOrd="0" presId="urn:microsoft.com/office/officeart/2005/8/layout/vList2"/>
    <dgm:cxn modelId="{4BA17B45-4D23-4D10-B949-319335F91A31}" type="presParOf" srcId="{F697BC44-E282-42D3-9F4D-BFB0651BD981}" destId="{46AA9149-9E24-45B7-AF92-5C5510438DE2}" srcOrd="1" destOrd="0" presId="urn:microsoft.com/office/officeart/2005/8/layout/vList2"/>
    <dgm:cxn modelId="{F0A55746-CB1D-4C0F-96E2-89DDFF79E1D9}" type="presParOf" srcId="{F697BC44-E282-42D3-9F4D-BFB0651BD981}" destId="{F66B3C40-862D-4EA0-BDFC-AD5E3F1A73EE}" srcOrd="2" destOrd="0" presId="urn:microsoft.com/office/officeart/2005/8/layout/vList2"/>
    <dgm:cxn modelId="{B9E770F2-66C2-4A83-B509-4D9433F473B6}" type="presParOf" srcId="{F697BC44-E282-42D3-9F4D-BFB0651BD981}" destId="{8F966E26-C4F6-4136-AA0A-571B5A225A02}" srcOrd="3" destOrd="0" presId="urn:microsoft.com/office/officeart/2005/8/layout/vList2"/>
    <dgm:cxn modelId="{C8F17C02-EFB1-4E80-BD3F-A0416FEDDA06}"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0" u="sng" dirty="0" smtClean="0">
              <a:solidFill>
                <a:schemeClr val="tx2">
                  <a:lumMod val="60000"/>
                  <a:lumOff val="40000"/>
                </a:schemeClr>
              </a:solidFill>
            </a:rPr>
            <a:t>OBIETTIVO 5 -  SVILUPPARE NUOVE FUNZIONI DI SERVIZIO MIGLIORANDO L'EFFICIENZA DELLA STRUTTURA</a:t>
          </a:r>
          <a:endParaRPr lang="it-IT" sz="1400" b="0" u="sng" dirty="0">
            <a:solidFill>
              <a:schemeClr val="tx2">
                <a:lumMod val="60000"/>
                <a:lumOff val="40000"/>
              </a:schemeClr>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C9B74B53-8E51-4C3C-9EF4-96CAB68EBC4A}">
      <dgm:prSet custT="1"/>
      <dgm:spPr>
        <a:solidFill>
          <a:srgbClr val="0070C0"/>
        </a:solidFill>
      </dgm:spPr>
      <dgm:t>
        <a:bodyPr/>
        <a:lstStyle/>
        <a:p>
          <a:r>
            <a:rPr lang="it-IT" sz="1800" dirty="0" smtClean="0"/>
            <a:t>Processi Interni</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4AC66F47-FC7F-41F8-A920-3FDC5BA8B3B9}">
      <dgm:prSet custT="1"/>
      <dgm:spPr>
        <a:noFill/>
      </dgm:spPr>
      <dgm:t>
        <a:bodyPr/>
        <a:lstStyle/>
        <a:p>
          <a:pPr rtl="0"/>
          <a:endParaRPr lang="it-IT" sz="1000" b="1" dirty="0" smtClean="0">
            <a:solidFill>
              <a:srgbClr val="00B050"/>
            </a:solidFill>
          </a:endParaRPr>
        </a:p>
      </dgm:t>
    </dgm:pt>
    <dgm:pt modelId="{8A3C4071-BE60-4B1E-B062-A9ED830BF208}" type="sibTrans" cxnId="{ED742FE7-C0F9-42D3-869C-97D387F5EC7D}">
      <dgm:prSet/>
      <dgm:spPr/>
      <dgm:t>
        <a:bodyPr/>
        <a:lstStyle/>
        <a:p>
          <a:endParaRPr lang="it-IT"/>
        </a:p>
      </dgm:t>
    </dgm:pt>
    <dgm:pt modelId="{559ABA78-A27C-4E09-B78C-2064A34F04DC}" type="parTrans" cxnId="{ED742FE7-C0F9-42D3-869C-97D387F5EC7D}">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3C67CF7C-79EC-47C3-854E-76EB67F67636}" type="presOf" srcId="{4AC66F47-FC7F-41F8-A920-3FDC5BA8B3B9}" destId="{8BE8880F-3FBB-487E-8C90-96229143433F}" srcOrd="0" destOrd="0" presId="urn:microsoft.com/office/officeart/2005/8/layout/vList2"/>
    <dgm:cxn modelId="{1669D897-5233-4145-8A16-26A2A7956546}" type="presOf" srcId="{C9B74B53-8E51-4C3C-9EF4-96CAB68EBC4A}" destId="{D7126B19-7668-41C7-83E8-D97D9586CF89}" srcOrd="0" destOrd="0" presId="urn:microsoft.com/office/officeart/2005/8/layout/vList2"/>
    <dgm:cxn modelId="{B37B8EE3-830E-4619-8146-CAD2AEDE145E}" type="presOf" srcId="{DE493239-4DAB-47E7-B9C0-6CEA8365470D}" destId="{F697BC44-E282-42D3-9F4D-BFB0651BD981}" srcOrd="0" destOrd="0" presId="urn:microsoft.com/office/officeart/2005/8/layout/vList2"/>
    <dgm:cxn modelId="{F432A21B-5E5E-467E-A649-6FFF833B2611}"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1D5CEFEC-3EEB-4C48-B6E4-BF7CE0FF47CE}" type="presParOf" srcId="{F697BC44-E282-42D3-9F4D-BFB0651BD981}" destId="{D7126B19-7668-41C7-83E8-D97D9586CF89}" srcOrd="0" destOrd="0" presId="urn:microsoft.com/office/officeart/2005/8/layout/vList2"/>
    <dgm:cxn modelId="{F5189AEB-9A92-4937-A454-BE4FB1AE8B64}" type="presParOf" srcId="{F697BC44-E282-42D3-9F4D-BFB0651BD981}" destId="{46AA9149-9E24-45B7-AF92-5C5510438DE2}" srcOrd="1" destOrd="0" presId="urn:microsoft.com/office/officeart/2005/8/layout/vList2"/>
    <dgm:cxn modelId="{50D7D09B-C6D8-437F-8518-295608BCA038}" type="presParOf" srcId="{F697BC44-E282-42D3-9F4D-BFB0651BD981}" destId="{F66B3C40-862D-4EA0-BDFC-AD5E3F1A73EE}" srcOrd="2" destOrd="0" presId="urn:microsoft.com/office/officeart/2005/8/layout/vList2"/>
    <dgm:cxn modelId="{292766EF-92E9-4036-9AF7-BC5A056A5E95}" type="presParOf" srcId="{F697BC44-E282-42D3-9F4D-BFB0651BD981}" destId="{8F966E26-C4F6-4136-AA0A-571B5A225A02}" srcOrd="3" destOrd="0" presId="urn:microsoft.com/office/officeart/2005/8/layout/vList2"/>
    <dgm:cxn modelId="{13256FEA-C000-417B-808B-7A4B6FB9D91A}"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0" u="sng" dirty="0" smtClean="0">
              <a:solidFill>
                <a:schemeClr val="tx2">
                  <a:lumMod val="60000"/>
                  <a:lumOff val="40000"/>
                </a:schemeClr>
              </a:solidFill>
            </a:rPr>
            <a:t>OBIETTIVO 5 -  SVILUPPARE NUOVE FUNZIONI DI SERVIZIO MIGLIORANDO L'EFFICIENZA DELLA STRUTTURA</a:t>
          </a:r>
          <a:endParaRPr lang="it-IT" sz="1400" b="0" u="sng" dirty="0">
            <a:solidFill>
              <a:schemeClr val="tx2">
                <a:lumMod val="60000"/>
                <a:lumOff val="40000"/>
              </a:schemeClr>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C9B74B53-8E51-4C3C-9EF4-96CAB68EBC4A}">
      <dgm:prSet custT="1"/>
      <dgm:spPr>
        <a:solidFill>
          <a:srgbClr val="0070C0"/>
        </a:solidFill>
      </dgm:spPr>
      <dgm:t>
        <a:bodyPr/>
        <a:lstStyle/>
        <a:p>
          <a:r>
            <a:rPr lang="it-IT" sz="1800" dirty="0" smtClean="0"/>
            <a:t>Processi Interni</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4AC66F47-FC7F-41F8-A920-3FDC5BA8B3B9}">
      <dgm:prSet custT="1"/>
      <dgm:spPr>
        <a:noFill/>
      </dgm:spPr>
      <dgm:t>
        <a:bodyPr/>
        <a:lstStyle/>
        <a:p>
          <a:pPr rtl="0"/>
          <a:endParaRPr lang="it-IT" sz="1000" b="1" dirty="0" smtClean="0">
            <a:solidFill>
              <a:srgbClr val="00B050"/>
            </a:solidFill>
          </a:endParaRPr>
        </a:p>
      </dgm:t>
    </dgm:pt>
    <dgm:pt modelId="{8A3C4071-BE60-4B1E-B062-A9ED830BF208}" type="sibTrans" cxnId="{ED742FE7-C0F9-42D3-869C-97D387F5EC7D}">
      <dgm:prSet/>
      <dgm:spPr/>
      <dgm:t>
        <a:bodyPr/>
        <a:lstStyle/>
        <a:p>
          <a:endParaRPr lang="it-IT"/>
        </a:p>
      </dgm:t>
    </dgm:pt>
    <dgm:pt modelId="{559ABA78-A27C-4E09-B78C-2064A34F04DC}" type="parTrans" cxnId="{ED742FE7-C0F9-42D3-869C-97D387F5EC7D}">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6F3E37DC-A5F7-41C0-9DFB-E83D00F92B93}"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29B81B5C-445F-4677-9768-1CE61046B575}" type="presOf" srcId="{D83A2284-6BCE-49A0-A1A1-5796BF3D68BF}" destId="{F66B3C40-862D-4EA0-BDFC-AD5E3F1A73EE}" srcOrd="0" destOrd="0" presId="urn:microsoft.com/office/officeart/2005/8/layout/vList2"/>
    <dgm:cxn modelId="{0B856511-E499-444B-8CAE-35B8E3A2B6A5}" type="presOf" srcId="{C9B74B53-8E51-4C3C-9EF4-96CAB68EBC4A}" destId="{D7126B19-7668-41C7-83E8-D97D9586CF89}" srcOrd="0" destOrd="0" presId="urn:microsoft.com/office/officeart/2005/8/layout/vList2"/>
    <dgm:cxn modelId="{C50180FF-0B3E-43D9-A6BC-52C9FC7A22DB}"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1F4C879E-4D41-4B05-8635-408BF0A0C7DE}" type="presParOf" srcId="{F697BC44-E282-42D3-9F4D-BFB0651BD981}" destId="{D7126B19-7668-41C7-83E8-D97D9586CF89}" srcOrd="0" destOrd="0" presId="urn:microsoft.com/office/officeart/2005/8/layout/vList2"/>
    <dgm:cxn modelId="{532A900C-7C43-48F6-8BF1-C8819A527B6A}" type="presParOf" srcId="{F697BC44-E282-42D3-9F4D-BFB0651BD981}" destId="{46AA9149-9E24-45B7-AF92-5C5510438DE2}" srcOrd="1" destOrd="0" presId="urn:microsoft.com/office/officeart/2005/8/layout/vList2"/>
    <dgm:cxn modelId="{9D2CC5A6-6975-4E96-880A-8D3D97DF5483}" type="presParOf" srcId="{F697BC44-E282-42D3-9F4D-BFB0651BD981}" destId="{F66B3C40-862D-4EA0-BDFC-AD5E3F1A73EE}" srcOrd="2" destOrd="0" presId="urn:microsoft.com/office/officeart/2005/8/layout/vList2"/>
    <dgm:cxn modelId="{968CADC8-7495-4B9A-8E4A-5D51F3D01492}" type="presParOf" srcId="{F697BC44-E282-42D3-9F4D-BFB0651BD981}" destId="{8F966E26-C4F6-4136-AA0A-571B5A225A02}" srcOrd="3" destOrd="0" presId="urn:microsoft.com/office/officeart/2005/8/layout/vList2"/>
    <dgm:cxn modelId="{961CB799-0801-48A8-ADB7-DFE8080519E8}"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0" u="sng" dirty="0" smtClean="0">
              <a:solidFill>
                <a:schemeClr val="accent6"/>
              </a:solidFill>
            </a:rPr>
            <a:t>OBIETTIVO 6 – RIORIENTARE LE RISORSE E ADEGUARE L’ORGANIZZAZIONE AL CAMBIAMENTO  (1/2)  </a:t>
          </a:r>
          <a:endParaRPr lang="it-IT" sz="1400" b="0" u="sng" dirty="0">
            <a:solidFill>
              <a:schemeClr val="accent6"/>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C9B74B53-8E51-4C3C-9EF4-96CAB68EBC4A}">
      <dgm:prSet custT="1"/>
      <dgm:spPr>
        <a:solidFill>
          <a:schemeClr val="accent6"/>
        </a:solidFill>
      </dgm:spPr>
      <dgm:t>
        <a:bodyPr/>
        <a:lstStyle/>
        <a:p>
          <a:r>
            <a:rPr lang="it-IT" sz="1800" smtClean="0"/>
            <a:t>Crescita </a:t>
          </a:r>
          <a:r>
            <a:rPr lang="it-IT" sz="1800" dirty="0" smtClean="0"/>
            <a:t>e Apprendimento</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4AC66F47-FC7F-41F8-A920-3FDC5BA8B3B9}">
      <dgm:prSet custT="1"/>
      <dgm:spPr>
        <a:noFill/>
      </dgm:spPr>
      <dgm:t>
        <a:bodyPr/>
        <a:lstStyle/>
        <a:p>
          <a:pPr rtl="0"/>
          <a:endParaRPr lang="it-IT" sz="1000" b="1" dirty="0" smtClean="0">
            <a:solidFill>
              <a:srgbClr val="00B050"/>
            </a:solidFill>
          </a:endParaRPr>
        </a:p>
      </dgm:t>
    </dgm:pt>
    <dgm:pt modelId="{8A3C4071-BE60-4B1E-B062-A9ED830BF208}" type="sibTrans" cxnId="{ED742FE7-C0F9-42D3-869C-97D387F5EC7D}">
      <dgm:prSet/>
      <dgm:spPr/>
      <dgm:t>
        <a:bodyPr/>
        <a:lstStyle/>
        <a:p>
          <a:endParaRPr lang="it-IT"/>
        </a:p>
      </dgm:t>
    </dgm:pt>
    <dgm:pt modelId="{559ABA78-A27C-4E09-B78C-2064A34F04DC}" type="parTrans" cxnId="{ED742FE7-C0F9-42D3-869C-97D387F5EC7D}">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1041597C-AC7A-4116-A666-ACD64BF758F7}"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77D0CEDA-D54C-4C08-8598-F318422B7ED0}" type="presOf" srcId="{D83A2284-6BCE-49A0-A1A1-5796BF3D68BF}" destId="{F66B3C40-862D-4EA0-BDFC-AD5E3F1A73EE}" srcOrd="0" destOrd="0" presId="urn:microsoft.com/office/officeart/2005/8/layout/vList2"/>
    <dgm:cxn modelId="{BCBEBD84-FA0A-4F7B-BB31-2CBAE8937C0B}" type="presOf" srcId="{4AC66F47-FC7F-41F8-A920-3FDC5BA8B3B9}" destId="{8BE8880F-3FBB-487E-8C90-96229143433F}" srcOrd="0" destOrd="0" presId="urn:microsoft.com/office/officeart/2005/8/layout/vList2"/>
    <dgm:cxn modelId="{F995B806-8314-4C76-B5AB-124D10A32BA8}"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2299237B-0FCF-445C-A9C0-DEFAC03E787D}" type="presParOf" srcId="{F697BC44-E282-42D3-9F4D-BFB0651BD981}" destId="{D7126B19-7668-41C7-83E8-D97D9586CF89}" srcOrd="0" destOrd="0" presId="urn:microsoft.com/office/officeart/2005/8/layout/vList2"/>
    <dgm:cxn modelId="{FFF32F79-83D0-41C4-9DF9-11990D6C9CE1}" type="presParOf" srcId="{F697BC44-E282-42D3-9F4D-BFB0651BD981}" destId="{46AA9149-9E24-45B7-AF92-5C5510438DE2}" srcOrd="1" destOrd="0" presId="urn:microsoft.com/office/officeart/2005/8/layout/vList2"/>
    <dgm:cxn modelId="{9AE4F737-6EB9-4B99-9D70-CB8BD8F820C7}" type="presParOf" srcId="{F697BC44-E282-42D3-9F4D-BFB0651BD981}" destId="{F66B3C40-862D-4EA0-BDFC-AD5E3F1A73EE}" srcOrd="2" destOrd="0" presId="urn:microsoft.com/office/officeart/2005/8/layout/vList2"/>
    <dgm:cxn modelId="{2B732CE2-D2DD-47AF-B388-DA440F24A506}" type="presParOf" srcId="{F697BC44-E282-42D3-9F4D-BFB0651BD981}" destId="{8F966E26-C4F6-4136-AA0A-571B5A225A02}" srcOrd="3" destOrd="0" presId="urn:microsoft.com/office/officeart/2005/8/layout/vList2"/>
    <dgm:cxn modelId="{2A0B9748-108E-4EDB-BDED-06597FDA411D}"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0" u="sng" dirty="0" smtClean="0">
              <a:solidFill>
                <a:schemeClr val="accent6"/>
              </a:solidFill>
            </a:rPr>
            <a:t>OBIETTIVO 7 – INCREMENTARE LE CONOSCENZE SUL SISTEMA ECONOMICO LOCALE </a:t>
          </a:r>
          <a:r>
            <a:rPr lang="it-IT" sz="1000" b="0" u="sng" dirty="0" smtClean="0">
              <a:solidFill>
                <a:schemeClr val="accent6"/>
              </a:solidFill>
            </a:rPr>
            <a:t>(1/2)   </a:t>
          </a:r>
          <a:endParaRPr lang="it-IT" sz="1000" b="0" u="sng" dirty="0">
            <a:solidFill>
              <a:schemeClr val="accent6"/>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C9B74B53-8E51-4C3C-9EF4-96CAB68EBC4A}">
      <dgm:prSet custT="1"/>
      <dgm:spPr>
        <a:solidFill>
          <a:schemeClr val="accent6"/>
        </a:solidFill>
      </dgm:spPr>
      <dgm:t>
        <a:bodyPr/>
        <a:lstStyle/>
        <a:p>
          <a:r>
            <a:rPr lang="it-IT" sz="1800" smtClean="0"/>
            <a:t>Crescita </a:t>
          </a:r>
          <a:r>
            <a:rPr lang="it-IT" sz="1800" dirty="0" smtClean="0"/>
            <a:t>e Apprendimento</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4AC66F47-FC7F-41F8-A920-3FDC5BA8B3B9}">
      <dgm:prSet custT="1"/>
      <dgm:spPr>
        <a:noFill/>
      </dgm:spPr>
      <dgm:t>
        <a:bodyPr/>
        <a:lstStyle/>
        <a:p>
          <a:pPr rtl="0"/>
          <a:endParaRPr lang="it-IT" sz="1000" b="1" dirty="0" smtClean="0">
            <a:solidFill>
              <a:srgbClr val="00B050"/>
            </a:solidFill>
          </a:endParaRPr>
        </a:p>
      </dgm:t>
    </dgm:pt>
    <dgm:pt modelId="{8A3C4071-BE60-4B1E-B062-A9ED830BF208}" type="sibTrans" cxnId="{ED742FE7-C0F9-42D3-869C-97D387F5EC7D}">
      <dgm:prSet/>
      <dgm:spPr/>
      <dgm:t>
        <a:bodyPr/>
        <a:lstStyle/>
        <a:p>
          <a:endParaRPr lang="it-IT"/>
        </a:p>
      </dgm:t>
    </dgm:pt>
    <dgm:pt modelId="{559ABA78-A27C-4E09-B78C-2064A34F04DC}" type="parTrans" cxnId="{ED742FE7-C0F9-42D3-869C-97D387F5EC7D}">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D3DCECF1-5850-4740-9319-9E3E810BEAE9}" type="presOf" srcId="{DE493239-4DAB-47E7-B9C0-6CEA8365470D}" destId="{F697BC44-E282-42D3-9F4D-BFB0651BD981}" srcOrd="0" destOrd="0" presId="urn:microsoft.com/office/officeart/2005/8/layout/vList2"/>
    <dgm:cxn modelId="{B13AE6B8-404A-4CB8-B393-B8A7A7138914}" type="presOf" srcId="{C9B74B53-8E51-4C3C-9EF4-96CAB68EBC4A}" destId="{D7126B19-7668-41C7-83E8-D97D9586CF89}" srcOrd="0" destOrd="0" presId="urn:microsoft.com/office/officeart/2005/8/layout/vList2"/>
    <dgm:cxn modelId="{C9423E12-FCBB-4B69-B4BA-074627F0A007}" type="presOf" srcId="{D83A2284-6BCE-49A0-A1A1-5796BF3D68BF}" destId="{F66B3C40-862D-4EA0-BDFC-AD5E3F1A73EE}" srcOrd="0" destOrd="0" presId="urn:microsoft.com/office/officeart/2005/8/layout/vList2"/>
    <dgm:cxn modelId="{86295ED2-FD53-4195-9AFF-370D743F5E84}"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D7D75A76-AD81-4FBF-A05A-58B073920401}" type="presParOf" srcId="{F697BC44-E282-42D3-9F4D-BFB0651BD981}" destId="{D7126B19-7668-41C7-83E8-D97D9586CF89}" srcOrd="0" destOrd="0" presId="urn:microsoft.com/office/officeart/2005/8/layout/vList2"/>
    <dgm:cxn modelId="{973510EC-7263-450C-AE24-51B050E769DF}" type="presParOf" srcId="{F697BC44-E282-42D3-9F4D-BFB0651BD981}" destId="{46AA9149-9E24-45B7-AF92-5C5510438DE2}" srcOrd="1" destOrd="0" presId="urn:microsoft.com/office/officeart/2005/8/layout/vList2"/>
    <dgm:cxn modelId="{AF672964-523B-472B-9766-C3B907A12718}" type="presParOf" srcId="{F697BC44-E282-42D3-9F4D-BFB0651BD981}" destId="{F66B3C40-862D-4EA0-BDFC-AD5E3F1A73EE}" srcOrd="2" destOrd="0" presId="urn:microsoft.com/office/officeart/2005/8/layout/vList2"/>
    <dgm:cxn modelId="{BA610B26-C5BB-4E8F-B3C1-43BBFD9E6163}" type="presParOf" srcId="{F697BC44-E282-42D3-9F4D-BFB0651BD981}" destId="{8F966E26-C4F6-4136-AA0A-571B5A225A02}" srcOrd="3" destOrd="0" presId="urn:microsoft.com/office/officeart/2005/8/layout/vList2"/>
    <dgm:cxn modelId="{439472E1-FFAE-4B5F-95D8-90D3EC3AC14B}"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0" u="sng" dirty="0" smtClean="0">
              <a:solidFill>
                <a:schemeClr val="accent6"/>
              </a:solidFill>
            </a:rPr>
            <a:t>OBIETTIVO 7 – INCREMENTARE LE CONOSCENZE SUL SISTEMA ECONOMICO LOCALE  </a:t>
          </a:r>
          <a:r>
            <a:rPr lang="it-IT" sz="1000" b="0" u="sng" dirty="0" smtClean="0">
              <a:solidFill>
                <a:schemeClr val="accent6"/>
              </a:solidFill>
            </a:rPr>
            <a:t>(2/2) </a:t>
          </a:r>
          <a:endParaRPr lang="it-IT" sz="1000" b="0" u="sng" dirty="0">
            <a:solidFill>
              <a:schemeClr val="accent6"/>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C9B74B53-8E51-4C3C-9EF4-96CAB68EBC4A}">
      <dgm:prSet custT="1"/>
      <dgm:spPr>
        <a:solidFill>
          <a:schemeClr val="accent6"/>
        </a:solidFill>
      </dgm:spPr>
      <dgm:t>
        <a:bodyPr/>
        <a:lstStyle/>
        <a:p>
          <a:r>
            <a:rPr lang="it-IT" sz="1800" smtClean="0"/>
            <a:t>Crescita </a:t>
          </a:r>
          <a:r>
            <a:rPr lang="it-IT" sz="1800" dirty="0" smtClean="0"/>
            <a:t>e Apprendimento</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4AC66F47-FC7F-41F8-A920-3FDC5BA8B3B9}">
      <dgm:prSet custT="1"/>
      <dgm:spPr>
        <a:noFill/>
      </dgm:spPr>
      <dgm:t>
        <a:bodyPr/>
        <a:lstStyle/>
        <a:p>
          <a:pPr rtl="0"/>
          <a:endParaRPr lang="it-IT" sz="1000" b="1" dirty="0" smtClean="0">
            <a:solidFill>
              <a:srgbClr val="00B050"/>
            </a:solidFill>
          </a:endParaRPr>
        </a:p>
      </dgm:t>
    </dgm:pt>
    <dgm:pt modelId="{8A3C4071-BE60-4B1E-B062-A9ED830BF208}" type="sibTrans" cxnId="{ED742FE7-C0F9-42D3-869C-97D387F5EC7D}">
      <dgm:prSet/>
      <dgm:spPr/>
      <dgm:t>
        <a:bodyPr/>
        <a:lstStyle/>
        <a:p>
          <a:endParaRPr lang="it-IT"/>
        </a:p>
      </dgm:t>
    </dgm:pt>
    <dgm:pt modelId="{559ABA78-A27C-4E09-B78C-2064A34F04DC}" type="parTrans" cxnId="{ED742FE7-C0F9-42D3-869C-97D387F5EC7D}">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1E575558-5802-4E60-BDB6-D8995DF059A1}"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3CACABCD-318C-4015-A557-3A6A9CB4B4E1}"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85851FB8-3F2C-4C46-911D-B9764D010B92}" type="presOf" srcId="{D83A2284-6BCE-49A0-A1A1-5796BF3D68BF}" destId="{F66B3C40-862D-4EA0-BDFC-AD5E3F1A73EE}" srcOrd="0" destOrd="0" presId="urn:microsoft.com/office/officeart/2005/8/layout/vList2"/>
    <dgm:cxn modelId="{D35C46FE-A9D4-48A7-961C-AD588CDD9CF0}"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88309D67-7EDC-462E-A8A4-21744651AECA}" type="presParOf" srcId="{F697BC44-E282-42D3-9F4D-BFB0651BD981}" destId="{D7126B19-7668-41C7-83E8-D97D9586CF89}" srcOrd="0" destOrd="0" presId="urn:microsoft.com/office/officeart/2005/8/layout/vList2"/>
    <dgm:cxn modelId="{57B80A62-F9B3-4B7D-8E54-4EAC452D7F34}" type="presParOf" srcId="{F697BC44-E282-42D3-9F4D-BFB0651BD981}" destId="{46AA9149-9E24-45B7-AF92-5C5510438DE2}" srcOrd="1" destOrd="0" presId="urn:microsoft.com/office/officeart/2005/8/layout/vList2"/>
    <dgm:cxn modelId="{DE2EE037-CB07-47CC-BEA0-EB83AA7633D9}" type="presParOf" srcId="{F697BC44-E282-42D3-9F4D-BFB0651BD981}" destId="{F66B3C40-862D-4EA0-BDFC-AD5E3F1A73EE}" srcOrd="2" destOrd="0" presId="urn:microsoft.com/office/officeart/2005/8/layout/vList2"/>
    <dgm:cxn modelId="{A071B9A0-BBF4-46FE-A46D-D6238E69C6F1}" type="presParOf" srcId="{F697BC44-E282-42D3-9F4D-BFB0651BD981}" destId="{8F966E26-C4F6-4136-AA0A-571B5A225A02}" srcOrd="3" destOrd="0" presId="urn:microsoft.com/office/officeart/2005/8/layout/vList2"/>
    <dgm:cxn modelId="{E2733AE3-1B38-40F2-B0DB-DEB0250E57E9}"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0" u="sng" dirty="0" smtClean="0">
              <a:solidFill>
                <a:srgbClr val="FF0000"/>
              </a:solidFill>
            </a:rPr>
            <a:t>OBIETTIVO 8– INCREMENTARE LE ENTRATE ALTERNATIVE AL DIRITTO ANNUO E CONTENERE I COSTI (1/2) </a:t>
          </a:r>
          <a:endParaRPr lang="it-IT" sz="1400" b="0"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C9B74B53-8E51-4C3C-9EF4-96CAB68EBC4A}">
      <dgm:prSet custT="1"/>
      <dgm:spPr>
        <a:solidFill>
          <a:srgbClr val="FF0000"/>
        </a:solidFill>
      </dgm:spPr>
      <dgm:t>
        <a:bodyPr/>
        <a:lstStyle/>
        <a:p>
          <a:r>
            <a:rPr lang="it-IT" sz="1800" dirty="0" smtClean="0"/>
            <a:t>Economico - Finanziaria</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4AC66F47-FC7F-41F8-A920-3FDC5BA8B3B9}">
      <dgm:prSet custT="1"/>
      <dgm:spPr>
        <a:noFill/>
      </dgm:spPr>
      <dgm:t>
        <a:bodyPr/>
        <a:lstStyle/>
        <a:p>
          <a:pPr rtl="0"/>
          <a:endParaRPr lang="it-IT" sz="1000" b="1" dirty="0" smtClean="0">
            <a:solidFill>
              <a:srgbClr val="00B050"/>
            </a:solidFill>
          </a:endParaRPr>
        </a:p>
      </dgm:t>
    </dgm:pt>
    <dgm:pt modelId="{8A3C4071-BE60-4B1E-B062-A9ED830BF208}" type="sibTrans" cxnId="{ED742FE7-C0F9-42D3-869C-97D387F5EC7D}">
      <dgm:prSet/>
      <dgm:spPr/>
      <dgm:t>
        <a:bodyPr/>
        <a:lstStyle/>
        <a:p>
          <a:endParaRPr lang="it-IT"/>
        </a:p>
      </dgm:t>
    </dgm:pt>
    <dgm:pt modelId="{559ABA78-A27C-4E09-B78C-2064A34F04DC}" type="parTrans" cxnId="{ED742FE7-C0F9-42D3-869C-97D387F5EC7D}">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B07AA313-4D55-4122-BEF6-9FCC1829AA76}"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59F5A3E0-CBF3-4B54-BBEE-5D384EA686E0}"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88348CE9-3B6A-4AE1-893F-D5A3A77D9148}"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5339BC5-C940-46BE-AC53-4938F4BE9E4C}" type="presOf" srcId="{4AC66F47-FC7F-41F8-A920-3FDC5BA8B3B9}" destId="{8BE8880F-3FBB-487E-8C90-96229143433F}" srcOrd="0" destOrd="0" presId="urn:microsoft.com/office/officeart/2005/8/layout/vList2"/>
    <dgm:cxn modelId="{52983CF6-E9A8-4575-A9BE-0D73D573E4A1}" type="presParOf" srcId="{F697BC44-E282-42D3-9F4D-BFB0651BD981}" destId="{D7126B19-7668-41C7-83E8-D97D9586CF89}" srcOrd="0" destOrd="0" presId="urn:microsoft.com/office/officeart/2005/8/layout/vList2"/>
    <dgm:cxn modelId="{E8CEA10C-ED22-452F-85DD-2538477A38D2}" type="presParOf" srcId="{F697BC44-E282-42D3-9F4D-BFB0651BD981}" destId="{46AA9149-9E24-45B7-AF92-5C5510438DE2}" srcOrd="1" destOrd="0" presId="urn:microsoft.com/office/officeart/2005/8/layout/vList2"/>
    <dgm:cxn modelId="{74C1531E-3024-49AE-8D95-0E175EA6859B}" type="presParOf" srcId="{F697BC44-E282-42D3-9F4D-BFB0651BD981}" destId="{F66B3C40-862D-4EA0-BDFC-AD5E3F1A73EE}" srcOrd="2" destOrd="0" presId="urn:microsoft.com/office/officeart/2005/8/layout/vList2"/>
    <dgm:cxn modelId="{5D901DD2-25C0-421B-A07D-EA41D3B53A50}" type="presParOf" srcId="{F697BC44-E282-42D3-9F4D-BFB0651BD981}" destId="{8F966E26-C4F6-4136-AA0A-571B5A225A02}" srcOrd="3" destOrd="0" presId="urn:microsoft.com/office/officeart/2005/8/layout/vList2"/>
    <dgm:cxn modelId="{3D0D4095-892E-40BF-8915-5DB10C9EC58F}"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0" u="sng" dirty="0" smtClean="0">
              <a:solidFill>
                <a:srgbClr val="FF0000"/>
              </a:solidFill>
            </a:rPr>
            <a:t>OBIETTIVO 8 – INCREMENTARE LE ENTRATE ALTERNATIVE AL DIRITTO ANNUO E CONTENERE I COSTI </a:t>
          </a:r>
          <a:r>
            <a:rPr lang="it-IT" sz="1000" b="0" u="sng" dirty="0" smtClean="0">
              <a:solidFill>
                <a:srgbClr val="FF0000"/>
              </a:solidFill>
            </a:rPr>
            <a:t>(2/2) </a:t>
          </a:r>
          <a:endParaRPr lang="it-IT" sz="1000" b="0" u="sng" dirty="0">
            <a:solidFill>
              <a:srgbClr val="FF000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C9B74B53-8E51-4C3C-9EF4-96CAB68EBC4A}">
      <dgm:prSet custT="1"/>
      <dgm:spPr>
        <a:solidFill>
          <a:srgbClr val="FF0000"/>
        </a:solidFill>
      </dgm:spPr>
      <dgm:t>
        <a:bodyPr/>
        <a:lstStyle/>
        <a:p>
          <a:r>
            <a:rPr lang="it-IT" sz="1800" dirty="0" smtClean="0"/>
            <a:t>Economico - Finanziaria</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4AC66F47-FC7F-41F8-A920-3FDC5BA8B3B9}">
      <dgm:prSet custT="1"/>
      <dgm:spPr>
        <a:noFill/>
      </dgm:spPr>
      <dgm:t>
        <a:bodyPr/>
        <a:lstStyle/>
        <a:p>
          <a:pPr rtl="0"/>
          <a:endParaRPr lang="it-IT" sz="1000" b="1" dirty="0" smtClean="0">
            <a:solidFill>
              <a:srgbClr val="00B050"/>
            </a:solidFill>
          </a:endParaRPr>
        </a:p>
      </dgm:t>
    </dgm:pt>
    <dgm:pt modelId="{8A3C4071-BE60-4B1E-B062-A9ED830BF208}" type="sibTrans" cxnId="{ED742FE7-C0F9-42D3-869C-97D387F5EC7D}">
      <dgm:prSet/>
      <dgm:spPr/>
      <dgm:t>
        <a:bodyPr/>
        <a:lstStyle/>
        <a:p>
          <a:endParaRPr lang="it-IT"/>
        </a:p>
      </dgm:t>
    </dgm:pt>
    <dgm:pt modelId="{559ABA78-A27C-4E09-B78C-2064A34F04DC}" type="parTrans" cxnId="{ED742FE7-C0F9-42D3-869C-97D387F5EC7D}">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0CA39BE6-31FA-40A6-B4D4-E22533BD8E16}" type="presOf" srcId="{4AC66F47-FC7F-41F8-A920-3FDC5BA8B3B9}" destId="{8BE8880F-3FBB-487E-8C90-96229143433F}" srcOrd="0" destOrd="0" presId="urn:microsoft.com/office/officeart/2005/8/layout/vList2"/>
    <dgm:cxn modelId="{09AA5F15-A0FF-44A4-B5A9-D087EC3ABD16}"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666B5AEB-398A-45D8-86C6-4DBFBB9E9DE2}"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5D929B3C-4310-425C-8C65-3F7104018805}"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4A276175-B6DC-42D5-847C-F0BC97E5E4E2}" type="presParOf" srcId="{F697BC44-E282-42D3-9F4D-BFB0651BD981}" destId="{D7126B19-7668-41C7-83E8-D97D9586CF89}" srcOrd="0" destOrd="0" presId="urn:microsoft.com/office/officeart/2005/8/layout/vList2"/>
    <dgm:cxn modelId="{7F61DD56-FBDF-4FEC-8BBA-2D3DE1E5CEA3}" type="presParOf" srcId="{F697BC44-E282-42D3-9F4D-BFB0651BD981}" destId="{46AA9149-9E24-45B7-AF92-5C5510438DE2}" srcOrd="1" destOrd="0" presId="urn:microsoft.com/office/officeart/2005/8/layout/vList2"/>
    <dgm:cxn modelId="{3F59AC32-1CB6-424D-A4B9-6795DDC118C9}" type="presParOf" srcId="{F697BC44-E282-42D3-9F4D-BFB0651BD981}" destId="{F66B3C40-862D-4EA0-BDFC-AD5E3F1A73EE}" srcOrd="2" destOrd="0" presId="urn:microsoft.com/office/officeart/2005/8/layout/vList2"/>
    <dgm:cxn modelId="{2D1C4DDC-3783-4D8E-AC0D-A1337582A8B1}" type="presParOf" srcId="{F697BC44-E282-42D3-9F4D-BFB0651BD981}" destId="{8F966E26-C4F6-4136-AA0A-571B5A225A02}" srcOrd="3" destOrd="0" presId="urn:microsoft.com/office/officeart/2005/8/layout/vList2"/>
    <dgm:cxn modelId="{82C5644A-7878-4ED2-AEE0-393009C60408}"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fld id="{0B297328-803B-4D01-A377-5752EED9EA81}" type="datetimeFigureOut">
              <a:rPr lang="it-IT" smtClean="0"/>
              <a:t>06/11/2014</a:t>
            </a:fld>
            <a:endParaRPr lang="it-IT"/>
          </a:p>
        </p:txBody>
      </p:sp>
      <p:sp>
        <p:nvSpPr>
          <p:cNvPr id="4" name="Segnaposto immagine diapositiva 3"/>
          <p:cNvSpPr>
            <a:spLocks noGrp="1" noRot="1" noChangeAspect="1"/>
          </p:cNvSpPr>
          <p:nvPr>
            <p:ph type="sldImg" idx="2"/>
          </p:nvPr>
        </p:nvSpPr>
        <p:spPr>
          <a:xfrm>
            <a:off x="1181100" y="696913"/>
            <a:ext cx="4649788" cy="348615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701040" y="4415790"/>
            <a:ext cx="5608320" cy="418338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829966"/>
            <a:ext cx="3037840" cy="46482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970938" y="8829966"/>
            <a:ext cx="3037840" cy="464820"/>
          </a:xfrm>
          <a:prstGeom prst="rect">
            <a:avLst/>
          </a:prstGeom>
        </p:spPr>
        <p:txBody>
          <a:bodyPr vert="horz" lIns="91440" tIns="45720" rIns="91440" bIns="45720" rtlCol="0" anchor="b"/>
          <a:lstStyle>
            <a:lvl1pPr algn="r">
              <a:defRPr sz="1200"/>
            </a:lvl1pPr>
          </a:lstStyle>
          <a:p>
            <a:fld id="{B61C1590-35B3-4F19-A82F-4089D327C2AE}" type="slidenum">
              <a:rPr lang="it-IT" smtClean="0"/>
              <a:t>‹N›</a:t>
            </a:fld>
            <a:endParaRPr lang="it-IT"/>
          </a:p>
        </p:txBody>
      </p:sp>
    </p:spTree>
    <p:extLst>
      <p:ext uri="{BB962C8B-B14F-4D97-AF65-F5344CB8AC3E}">
        <p14:creationId xmlns:p14="http://schemas.microsoft.com/office/powerpoint/2010/main" val="1118277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B8FCD9F6-4581-4D26-AF98-E91631FEE6A2}" type="slidenum">
              <a:rPr lang="it-IT" smtClean="0"/>
              <a:t>40</a:t>
            </a:fld>
            <a:endParaRPr lang="it-IT"/>
          </a:p>
        </p:txBody>
      </p:sp>
    </p:spTree>
    <p:extLst>
      <p:ext uri="{BB962C8B-B14F-4D97-AF65-F5344CB8AC3E}">
        <p14:creationId xmlns:p14="http://schemas.microsoft.com/office/powerpoint/2010/main" val="2467370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8DD07D3D-2E82-459C-8B53-F7AEFD8BF1C2}" type="datetime1">
              <a:rPr lang="it-IT" smtClean="0"/>
              <a:t>06/11/2014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A79D38A-D5C7-46AB-BC39-B5F761FD2456}" type="slidenum">
              <a:rPr lang="it-IT" smtClean="0"/>
              <a:t>‹N›</a:t>
            </a:fld>
            <a:endParaRPr lang="it-IT"/>
          </a:p>
        </p:txBody>
      </p:sp>
    </p:spTree>
    <p:extLst>
      <p:ext uri="{BB962C8B-B14F-4D97-AF65-F5344CB8AC3E}">
        <p14:creationId xmlns:p14="http://schemas.microsoft.com/office/powerpoint/2010/main" val="3762923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F3BC637-5325-45A7-86B6-98B11B4E8A25}" type="datetime1">
              <a:rPr lang="it-IT" smtClean="0"/>
              <a:t>06/11/2014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A79D38A-D5C7-46AB-BC39-B5F761FD2456}" type="slidenum">
              <a:rPr lang="it-IT" smtClean="0"/>
              <a:t>‹N›</a:t>
            </a:fld>
            <a:endParaRPr lang="it-IT"/>
          </a:p>
        </p:txBody>
      </p:sp>
    </p:spTree>
    <p:extLst>
      <p:ext uri="{BB962C8B-B14F-4D97-AF65-F5344CB8AC3E}">
        <p14:creationId xmlns:p14="http://schemas.microsoft.com/office/powerpoint/2010/main" val="2300420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1C6A5898-40C3-4A69-BBF1-43F6B17FA7C0}" type="datetime1">
              <a:rPr lang="it-IT" smtClean="0"/>
              <a:t>06/11/2014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A79D38A-D5C7-46AB-BC39-B5F761FD2456}" type="slidenum">
              <a:rPr lang="it-IT" smtClean="0"/>
              <a:t>‹N›</a:t>
            </a:fld>
            <a:endParaRPr lang="it-IT"/>
          </a:p>
        </p:txBody>
      </p:sp>
    </p:spTree>
    <p:extLst>
      <p:ext uri="{BB962C8B-B14F-4D97-AF65-F5344CB8AC3E}">
        <p14:creationId xmlns:p14="http://schemas.microsoft.com/office/powerpoint/2010/main" val="979543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7FC67C85-6EF5-425C-A098-C24941E484BF}" type="datetime1">
              <a:rPr lang="it-IT" smtClean="0"/>
              <a:t>06/11/2014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A79D38A-D5C7-46AB-BC39-B5F761FD2456}" type="slidenum">
              <a:rPr lang="it-IT" smtClean="0"/>
              <a:t>‹N›</a:t>
            </a:fld>
            <a:endParaRPr lang="it-IT"/>
          </a:p>
        </p:txBody>
      </p:sp>
    </p:spTree>
    <p:extLst>
      <p:ext uri="{BB962C8B-B14F-4D97-AF65-F5344CB8AC3E}">
        <p14:creationId xmlns:p14="http://schemas.microsoft.com/office/powerpoint/2010/main" val="756762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E375F59-12C2-446E-9E7A-25CC39EAC0B7}" type="datetime1">
              <a:rPr lang="it-IT" smtClean="0"/>
              <a:t>06/11/2014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A79D38A-D5C7-46AB-BC39-B5F761FD2456}" type="slidenum">
              <a:rPr lang="it-IT" smtClean="0"/>
              <a:t>‹N›</a:t>
            </a:fld>
            <a:endParaRPr lang="it-IT"/>
          </a:p>
        </p:txBody>
      </p:sp>
    </p:spTree>
    <p:extLst>
      <p:ext uri="{BB962C8B-B14F-4D97-AF65-F5344CB8AC3E}">
        <p14:creationId xmlns:p14="http://schemas.microsoft.com/office/powerpoint/2010/main" val="3233338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0EF04FEA-25B1-43A6-93F4-CCE5C71BA861}" type="datetime1">
              <a:rPr lang="it-IT" smtClean="0"/>
              <a:t>06/11/2014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A79D38A-D5C7-46AB-BC39-B5F761FD2456}" type="slidenum">
              <a:rPr lang="it-IT" smtClean="0"/>
              <a:t>‹N›</a:t>
            </a:fld>
            <a:endParaRPr lang="it-IT"/>
          </a:p>
        </p:txBody>
      </p:sp>
    </p:spTree>
    <p:extLst>
      <p:ext uri="{BB962C8B-B14F-4D97-AF65-F5344CB8AC3E}">
        <p14:creationId xmlns:p14="http://schemas.microsoft.com/office/powerpoint/2010/main" val="4095420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98EE1F6-9FD2-4673-8C7A-F1FBAD97ACD0}" type="datetime1">
              <a:rPr lang="it-IT" smtClean="0"/>
              <a:t>06/11/2014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A79D38A-D5C7-46AB-BC39-B5F761FD2456}" type="slidenum">
              <a:rPr lang="it-IT" smtClean="0"/>
              <a:t>‹N›</a:t>
            </a:fld>
            <a:endParaRPr lang="it-IT"/>
          </a:p>
        </p:txBody>
      </p:sp>
    </p:spTree>
    <p:extLst>
      <p:ext uri="{BB962C8B-B14F-4D97-AF65-F5344CB8AC3E}">
        <p14:creationId xmlns:p14="http://schemas.microsoft.com/office/powerpoint/2010/main" val="2747724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9273F1C2-1995-4A59-B37A-8EFA08F7345E}" type="datetime1">
              <a:rPr lang="it-IT" smtClean="0"/>
              <a:t>06/11/2014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A79D38A-D5C7-46AB-BC39-B5F761FD2456}" type="slidenum">
              <a:rPr lang="it-IT" smtClean="0"/>
              <a:t>‹N›</a:t>
            </a:fld>
            <a:endParaRPr lang="it-IT"/>
          </a:p>
        </p:txBody>
      </p:sp>
    </p:spTree>
    <p:extLst>
      <p:ext uri="{BB962C8B-B14F-4D97-AF65-F5344CB8AC3E}">
        <p14:creationId xmlns:p14="http://schemas.microsoft.com/office/powerpoint/2010/main" val="4020219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D65567C-AB08-4477-A840-B5621F7889E3}" type="datetime1">
              <a:rPr lang="it-IT" smtClean="0"/>
              <a:t>06/11/2014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A79D38A-D5C7-46AB-BC39-B5F761FD2456}" type="slidenum">
              <a:rPr lang="it-IT" smtClean="0"/>
              <a:t>‹N›</a:t>
            </a:fld>
            <a:endParaRPr lang="it-IT"/>
          </a:p>
        </p:txBody>
      </p:sp>
    </p:spTree>
    <p:extLst>
      <p:ext uri="{BB962C8B-B14F-4D97-AF65-F5344CB8AC3E}">
        <p14:creationId xmlns:p14="http://schemas.microsoft.com/office/powerpoint/2010/main" val="310446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3A71F40-A06F-4223-919B-76EED62AEC8C}" type="datetime1">
              <a:rPr lang="it-IT" smtClean="0"/>
              <a:t>06/11/2014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A79D38A-D5C7-46AB-BC39-B5F761FD2456}" type="slidenum">
              <a:rPr lang="it-IT" smtClean="0"/>
              <a:t>‹N›</a:t>
            </a:fld>
            <a:endParaRPr lang="it-IT"/>
          </a:p>
        </p:txBody>
      </p:sp>
    </p:spTree>
    <p:extLst>
      <p:ext uri="{BB962C8B-B14F-4D97-AF65-F5344CB8AC3E}">
        <p14:creationId xmlns:p14="http://schemas.microsoft.com/office/powerpoint/2010/main" val="1610708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06A1B7D-594C-4274-A92C-1D97B2B22FFF}" type="datetime1">
              <a:rPr lang="it-IT" smtClean="0"/>
              <a:t>06/11/2014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A79D38A-D5C7-46AB-BC39-B5F761FD2456}" type="slidenum">
              <a:rPr lang="it-IT" smtClean="0"/>
              <a:t>‹N›</a:t>
            </a:fld>
            <a:endParaRPr lang="it-IT"/>
          </a:p>
        </p:txBody>
      </p:sp>
    </p:spTree>
    <p:extLst>
      <p:ext uri="{BB962C8B-B14F-4D97-AF65-F5344CB8AC3E}">
        <p14:creationId xmlns:p14="http://schemas.microsoft.com/office/powerpoint/2010/main" val="3253387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E3E69F-A1B6-4352-B78F-202D74835EF1}" type="datetime1">
              <a:rPr lang="it-IT" smtClean="0"/>
              <a:t>06/11/2014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79D38A-D5C7-46AB-BC39-B5F761FD2456}" type="slidenum">
              <a:rPr lang="it-IT" smtClean="0"/>
              <a:t>‹N›</a:t>
            </a:fld>
            <a:endParaRPr lang="it-IT"/>
          </a:p>
        </p:txBody>
      </p:sp>
    </p:spTree>
    <p:extLst>
      <p:ext uri="{BB962C8B-B14F-4D97-AF65-F5344CB8AC3E}">
        <p14:creationId xmlns:p14="http://schemas.microsoft.com/office/powerpoint/2010/main" val="1558745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1628801"/>
            <a:ext cx="7772400" cy="1971650"/>
          </a:xfrm>
        </p:spPr>
        <p:txBody>
          <a:bodyPr>
            <a:normAutofit/>
          </a:bodyPr>
          <a:lstStyle/>
          <a:p>
            <a:r>
              <a:rPr lang="it-IT" sz="3600" smtClean="0">
                <a:solidFill>
                  <a:schemeClr val="tx1">
                    <a:lumMod val="65000"/>
                    <a:lumOff val="35000"/>
                  </a:schemeClr>
                </a:solidFill>
              </a:rPr>
              <a:t>RELAZIONE </a:t>
            </a:r>
            <a:r>
              <a:rPr lang="it-IT" sz="3600" dirty="0" smtClean="0">
                <a:solidFill>
                  <a:schemeClr val="tx1">
                    <a:lumMod val="65000"/>
                    <a:lumOff val="35000"/>
                  </a:schemeClr>
                </a:solidFill>
              </a:rPr>
              <a:t>PREVISIONALE E PROGRAMMATICA 2015</a:t>
            </a:r>
            <a:endParaRPr lang="it-IT" sz="3600" dirty="0">
              <a:solidFill>
                <a:schemeClr val="tx1">
                  <a:lumMod val="65000"/>
                  <a:lumOff val="35000"/>
                </a:schemeClr>
              </a:solidFill>
            </a:endParaRPr>
          </a:p>
        </p:txBody>
      </p:sp>
      <p:sp>
        <p:nvSpPr>
          <p:cNvPr id="3" name="Sottotitolo 2"/>
          <p:cNvSpPr>
            <a:spLocks noGrp="1"/>
          </p:cNvSpPr>
          <p:nvPr>
            <p:ph type="subTitle" idx="1"/>
          </p:nvPr>
        </p:nvSpPr>
        <p:spPr/>
        <p:txBody>
          <a:bodyPr>
            <a:normAutofit/>
          </a:bodyPr>
          <a:lstStyle/>
          <a:p>
            <a:endParaRPr lang="it-IT" sz="2000" dirty="0"/>
          </a:p>
        </p:txBody>
      </p:sp>
      <p:pic>
        <p:nvPicPr>
          <p:cNvPr id="1026" name="Picture 2" descr="\\cifsutenti.pv.intra.cciaa.net\cifs_pvvdihome01\FolderRedirection\cpv0311\Desktop\logo CdC PV cm 1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7744" y="4293096"/>
            <a:ext cx="4680520" cy="1152128"/>
          </a:xfrm>
          <a:prstGeom prst="rect">
            <a:avLst/>
          </a:prstGeom>
          <a:noFill/>
          <a:extLst>
            <a:ext uri="{909E8E84-426E-40DD-AFC4-6F175D3DCCD1}">
              <a14:hiddenFill xmlns:a14="http://schemas.microsoft.com/office/drawing/2010/main">
                <a:solidFill>
                  <a:srgbClr val="FFFFFF"/>
                </a:solidFill>
              </a14:hiddenFill>
            </a:ext>
          </a:extLst>
        </p:spPr>
      </p:pic>
      <p:sp>
        <p:nvSpPr>
          <p:cNvPr id="4" name="Segnaposto numero diapositiva 3"/>
          <p:cNvSpPr>
            <a:spLocks noGrp="1"/>
          </p:cNvSpPr>
          <p:nvPr>
            <p:ph type="sldNum" sz="quarter" idx="12"/>
          </p:nvPr>
        </p:nvSpPr>
        <p:spPr/>
        <p:txBody>
          <a:bodyPr/>
          <a:lstStyle/>
          <a:p>
            <a:fld id="{EA79D38A-D5C7-46AB-BC39-B5F761FD2456}" type="slidenum">
              <a:rPr lang="it-IT" smtClean="0"/>
              <a:t>1</a:t>
            </a:fld>
            <a:endParaRPr lang="it-IT"/>
          </a:p>
        </p:txBody>
      </p:sp>
    </p:spTree>
    <p:extLst>
      <p:ext uri="{BB962C8B-B14F-4D97-AF65-F5344CB8AC3E}">
        <p14:creationId xmlns:p14="http://schemas.microsoft.com/office/powerpoint/2010/main" val="1804376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600" dirty="0" smtClean="0">
                <a:solidFill>
                  <a:schemeClr val="tx1">
                    <a:lumMod val="65000"/>
                    <a:lumOff val="35000"/>
                  </a:schemeClr>
                </a:solidFill>
              </a:rPr>
              <a:t>Sommario</a:t>
            </a:r>
            <a:endParaRPr lang="it-IT" sz="3600" dirty="0">
              <a:solidFill>
                <a:schemeClr val="tx1">
                  <a:lumMod val="65000"/>
                  <a:lumOff val="35000"/>
                </a:schemeClr>
              </a:solidFill>
            </a:endParaRPr>
          </a:p>
        </p:txBody>
      </p:sp>
      <p:sp>
        <p:nvSpPr>
          <p:cNvPr id="3" name="Segnaposto contenuto 2"/>
          <p:cNvSpPr>
            <a:spLocks noGrp="1"/>
          </p:cNvSpPr>
          <p:nvPr>
            <p:ph idx="1"/>
          </p:nvPr>
        </p:nvSpPr>
        <p:spPr/>
        <p:txBody>
          <a:bodyPr>
            <a:normAutofit lnSpcReduction="10000"/>
          </a:bodyPr>
          <a:lstStyle/>
          <a:p>
            <a:r>
              <a:rPr lang="it-IT" sz="1200" dirty="0" smtClean="0">
                <a:solidFill>
                  <a:schemeClr val="tx1">
                    <a:lumMod val="65000"/>
                    <a:lumOff val="35000"/>
                  </a:schemeClr>
                </a:solidFill>
              </a:rPr>
              <a:t>1 - Premesse</a:t>
            </a:r>
          </a:p>
          <a:p>
            <a:r>
              <a:rPr lang="it-IT" sz="1200" dirty="0" smtClean="0">
                <a:solidFill>
                  <a:schemeClr val="tx1">
                    <a:lumMod val="65000"/>
                    <a:lumOff val="35000"/>
                  </a:schemeClr>
                </a:solidFill>
              </a:rPr>
              <a:t>1.1 – Il percorso di riforma delle Camere di Commercio. Stato di attuazione e prospettive per la Camera di Pavia</a:t>
            </a:r>
          </a:p>
          <a:p>
            <a:r>
              <a:rPr lang="it-IT" sz="1200" dirty="0" smtClean="0">
                <a:solidFill>
                  <a:schemeClr val="tx1">
                    <a:lumMod val="65000"/>
                    <a:lumOff val="35000"/>
                  </a:schemeClr>
                </a:solidFill>
              </a:rPr>
              <a:t>1.2 -  Previsioni economiche</a:t>
            </a:r>
          </a:p>
          <a:p>
            <a:r>
              <a:rPr lang="it-IT" sz="1200" dirty="0" smtClean="0">
                <a:solidFill>
                  <a:schemeClr val="tx1">
                    <a:lumMod val="65000"/>
                    <a:lumOff val="35000"/>
                  </a:schemeClr>
                </a:solidFill>
              </a:rPr>
              <a:t>1.3 – Confini della azione di programmazione strategica</a:t>
            </a:r>
          </a:p>
          <a:p>
            <a:endParaRPr lang="it-IT" sz="1200" dirty="0">
              <a:solidFill>
                <a:schemeClr val="tx1">
                  <a:lumMod val="65000"/>
                  <a:lumOff val="35000"/>
                </a:schemeClr>
              </a:solidFill>
            </a:endParaRPr>
          </a:p>
          <a:p>
            <a:r>
              <a:rPr lang="it-IT" sz="1200" dirty="0" smtClean="0">
                <a:solidFill>
                  <a:schemeClr val="tx1">
                    <a:lumMod val="65000"/>
                    <a:lumOff val="35000"/>
                  </a:schemeClr>
                </a:solidFill>
              </a:rPr>
              <a:t>2 – Scenari di Riferimento</a:t>
            </a:r>
          </a:p>
          <a:p>
            <a:r>
              <a:rPr lang="it-IT" sz="1200" dirty="0" smtClean="0">
                <a:solidFill>
                  <a:schemeClr val="tx1">
                    <a:lumMod val="65000"/>
                    <a:lumOff val="35000"/>
                  </a:schemeClr>
                </a:solidFill>
              </a:rPr>
              <a:t>2.1 – Scenario Economico</a:t>
            </a:r>
          </a:p>
          <a:p>
            <a:r>
              <a:rPr lang="it-IT" sz="1200" dirty="0" smtClean="0">
                <a:solidFill>
                  <a:schemeClr val="tx1">
                    <a:lumMod val="65000"/>
                    <a:lumOff val="35000"/>
                  </a:schemeClr>
                </a:solidFill>
              </a:rPr>
              <a:t>2.2 – Scenario Normativo</a:t>
            </a:r>
          </a:p>
          <a:p>
            <a:r>
              <a:rPr lang="it-IT" sz="1200" dirty="0" smtClean="0">
                <a:solidFill>
                  <a:schemeClr val="tx1">
                    <a:lumMod val="65000"/>
                    <a:lumOff val="35000"/>
                  </a:schemeClr>
                </a:solidFill>
              </a:rPr>
              <a:t>2.3 – Partnership e relazioni istituzionali </a:t>
            </a:r>
          </a:p>
          <a:p>
            <a:endParaRPr lang="it-IT" sz="1200" dirty="0">
              <a:solidFill>
                <a:schemeClr val="tx1">
                  <a:lumMod val="65000"/>
                  <a:lumOff val="35000"/>
                </a:schemeClr>
              </a:solidFill>
            </a:endParaRPr>
          </a:p>
          <a:p>
            <a:r>
              <a:rPr lang="it-IT" sz="1200" dirty="0" smtClean="0">
                <a:solidFill>
                  <a:schemeClr val="tx1">
                    <a:lumMod val="65000"/>
                    <a:lumOff val="35000"/>
                  </a:schemeClr>
                </a:solidFill>
              </a:rPr>
              <a:t>3 – Obiettivi Strategici</a:t>
            </a:r>
          </a:p>
          <a:p>
            <a:endParaRPr lang="it-IT" sz="1200" dirty="0" smtClean="0">
              <a:solidFill>
                <a:schemeClr val="tx1">
                  <a:lumMod val="65000"/>
                  <a:lumOff val="35000"/>
                </a:schemeClr>
              </a:solidFill>
            </a:endParaRPr>
          </a:p>
          <a:p>
            <a:r>
              <a:rPr lang="it-IT" sz="1000" dirty="0">
                <a:solidFill>
                  <a:srgbClr val="00B050"/>
                </a:solidFill>
              </a:rPr>
              <a:t>OBIETTIVO 1  – Sostenere la competitività del sistema imprenditoriale </a:t>
            </a:r>
          </a:p>
          <a:p>
            <a:pPr lvl="0"/>
            <a:r>
              <a:rPr lang="it-IT" sz="1000" dirty="0">
                <a:solidFill>
                  <a:srgbClr val="00B050"/>
                </a:solidFill>
              </a:rPr>
              <a:t>OBIETTIVO 2  – Incrementare l'attrattività territoriale valorizzando le eccellenze </a:t>
            </a:r>
            <a:endParaRPr lang="it-IT" sz="1000" dirty="0"/>
          </a:p>
          <a:p>
            <a:pPr lvl="0"/>
            <a:r>
              <a:rPr lang="it-IT" sz="1000" dirty="0">
                <a:solidFill>
                  <a:srgbClr val="00B050"/>
                </a:solidFill>
              </a:rPr>
              <a:t>OBIETTIVO 3 –  Aiutare le imprese a </a:t>
            </a:r>
            <a:r>
              <a:rPr lang="it-IT" sz="1000" dirty="0" err="1">
                <a:solidFill>
                  <a:srgbClr val="00B050"/>
                </a:solidFill>
              </a:rPr>
              <a:t>disintermediare</a:t>
            </a:r>
            <a:r>
              <a:rPr lang="it-IT" sz="1000" dirty="0">
                <a:solidFill>
                  <a:srgbClr val="00B050"/>
                </a:solidFill>
              </a:rPr>
              <a:t> e semplificare il rapporto con la PA</a:t>
            </a:r>
          </a:p>
          <a:p>
            <a:r>
              <a:rPr lang="it-IT" sz="1000" dirty="0">
                <a:solidFill>
                  <a:srgbClr val="00B050"/>
                </a:solidFill>
              </a:rPr>
              <a:t>OBIETTIVO 4 -   Agevolare la qualità delle relazioni sul mercato</a:t>
            </a:r>
          </a:p>
          <a:p>
            <a:pPr lvl="0"/>
            <a:r>
              <a:rPr lang="it-IT" sz="1000" dirty="0">
                <a:solidFill>
                  <a:schemeClr val="tx2">
                    <a:lumMod val="60000"/>
                    <a:lumOff val="40000"/>
                  </a:schemeClr>
                </a:solidFill>
              </a:rPr>
              <a:t>OBIETTIVO 5 </a:t>
            </a:r>
            <a:r>
              <a:rPr lang="it-IT" sz="1000" dirty="0">
                <a:solidFill>
                  <a:srgbClr val="00B050"/>
                </a:solidFill>
              </a:rPr>
              <a:t>-   </a:t>
            </a:r>
            <a:r>
              <a:rPr lang="it-IT" sz="1000" dirty="0">
                <a:solidFill>
                  <a:schemeClr val="tx2">
                    <a:lumMod val="60000"/>
                    <a:lumOff val="40000"/>
                  </a:schemeClr>
                </a:solidFill>
              </a:rPr>
              <a:t>Sviluppare nuove funzioni di servizio migliorando l'efficienza della struttura</a:t>
            </a:r>
          </a:p>
          <a:p>
            <a:r>
              <a:rPr lang="it-IT" sz="1000" dirty="0">
                <a:solidFill>
                  <a:schemeClr val="accent6"/>
                </a:solidFill>
              </a:rPr>
              <a:t>OBIETTIVO 6 –  Riorientare le risorse e adeguare l’organizzazione al </a:t>
            </a:r>
            <a:r>
              <a:rPr lang="it-IT" sz="1000" dirty="0" smtClean="0">
                <a:solidFill>
                  <a:schemeClr val="accent6"/>
                </a:solidFill>
              </a:rPr>
              <a:t>cambiamento</a:t>
            </a:r>
          </a:p>
          <a:p>
            <a:r>
              <a:rPr lang="it-IT" sz="1000" dirty="0" smtClean="0">
                <a:solidFill>
                  <a:schemeClr val="accent6"/>
                </a:solidFill>
              </a:rPr>
              <a:t>OBIETTIVO 7 – Incrementare le conoscenze sul sistema economico locale</a:t>
            </a:r>
            <a:endParaRPr lang="it-IT" sz="1000" dirty="0">
              <a:solidFill>
                <a:schemeClr val="accent6"/>
              </a:solidFill>
            </a:endParaRPr>
          </a:p>
          <a:p>
            <a:r>
              <a:rPr lang="it-IT" sz="1000" dirty="0">
                <a:solidFill>
                  <a:srgbClr val="FF0000"/>
                </a:solidFill>
              </a:rPr>
              <a:t>OBIETTIVO </a:t>
            </a:r>
            <a:r>
              <a:rPr lang="it-IT" sz="1000" dirty="0" smtClean="0">
                <a:solidFill>
                  <a:srgbClr val="FF0000"/>
                </a:solidFill>
              </a:rPr>
              <a:t>8 </a:t>
            </a:r>
            <a:r>
              <a:rPr lang="it-IT" sz="1000" dirty="0">
                <a:solidFill>
                  <a:srgbClr val="FF0000"/>
                </a:solidFill>
              </a:rPr>
              <a:t>-  Incrementare le entrate da fonti alternative al diritto annuo e contenere i costi</a:t>
            </a:r>
          </a:p>
          <a:p>
            <a:endParaRPr lang="it-IT" sz="1200" dirty="0" smtClean="0">
              <a:solidFill>
                <a:schemeClr val="tx1">
                  <a:lumMod val="65000"/>
                  <a:lumOff val="35000"/>
                </a:schemeClr>
              </a:solidFill>
            </a:endParaRPr>
          </a:p>
          <a:p>
            <a:r>
              <a:rPr lang="it-IT" sz="1200" dirty="0" smtClean="0">
                <a:solidFill>
                  <a:schemeClr val="tx1">
                    <a:lumMod val="65000"/>
                    <a:lumOff val="35000"/>
                  </a:schemeClr>
                </a:solidFill>
              </a:rPr>
              <a:t>4 – Indirizzi per il Programma di Attività </a:t>
            </a:r>
            <a:r>
              <a:rPr lang="it-IT" sz="1200" dirty="0" err="1" smtClean="0">
                <a:solidFill>
                  <a:schemeClr val="tx1">
                    <a:lumMod val="65000"/>
                    <a:lumOff val="35000"/>
                  </a:schemeClr>
                </a:solidFill>
              </a:rPr>
              <a:t>Paviasviluppo</a:t>
            </a:r>
            <a:endParaRPr lang="it-IT" sz="1200" dirty="0" smtClean="0">
              <a:solidFill>
                <a:schemeClr val="tx1">
                  <a:lumMod val="65000"/>
                  <a:lumOff val="35000"/>
                </a:schemeClr>
              </a:solidFill>
            </a:endParaRPr>
          </a:p>
          <a:p>
            <a:pPr marL="0" indent="0">
              <a:buNone/>
            </a:pPr>
            <a:endParaRPr lang="it-IT" sz="1200" dirty="0" smtClean="0">
              <a:solidFill>
                <a:schemeClr val="tx1">
                  <a:lumMod val="65000"/>
                  <a:lumOff val="35000"/>
                </a:schemeClr>
              </a:solidFill>
            </a:endParaRPr>
          </a:p>
          <a:p>
            <a:endParaRPr lang="it-IT" sz="1200" dirty="0">
              <a:solidFill>
                <a:schemeClr val="tx1">
                  <a:lumMod val="65000"/>
                  <a:lumOff val="35000"/>
                </a:schemeClr>
              </a:solidFill>
            </a:endParaRPr>
          </a:p>
        </p:txBody>
      </p:sp>
      <p:sp>
        <p:nvSpPr>
          <p:cNvPr id="4" name="Segnaposto numero diapositiva 3"/>
          <p:cNvSpPr>
            <a:spLocks noGrp="1"/>
          </p:cNvSpPr>
          <p:nvPr>
            <p:ph type="sldNum" sz="quarter" idx="12"/>
          </p:nvPr>
        </p:nvSpPr>
        <p:spPr/>
        <p:txBody>
          <a:bodyPr/>
          <a:lstStyle/>
          <a:p>
            <a:fld id="{EA79D38A-D5C7-46AB-BC39-B5F761FD2456}" type="slidenum">
              <a:rPr lang="it-IT" smtClean="0"/>
              <a:t>2</a:t>
            </a:fld>
            <a:endParaRPr lang="it-IT"/>
          </a:p>
        </p:txBody>
      </p:sp>
    </p:spTree>
    <p:extLst>
      <p:ext uri="{BB962C8B-B14F-4D97-AF65-F5344CB8AC3E}">
        <p14:creationId xmlns:p14="http://schemas.microsoft.com/office/powerpoint/2010/main" val="6768470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ln w="19050">
            <a:solidFill>
              <a:schemeClr val="accent2">
                <a:lumMod val="75000"/>
              </a:schemeClr>
            </a:solidFill>
          </a:ln>
        </p:spPr>
        <p:txBody>
          <a:bodyPr/>
          <a:lstStyle/>
          <a:p>
            <a:r>
              <a:rPr lang="it-IT" sz="3600" dirty="0" smtClean="0">
                <a:solidFill>
                  <a:schemeClr val="accent2">
                    <a:lumMod val="75000"/>
                  </a:schemeClr>
                </a:solidFill>
              </a:rPr>
              <a:t>1 - PREMESSE</a:t>
            </a:r>
            <a:r>
              <a:rPr lang="it-IT" dirty="0" smtClean="0">
                <a:solidFill>
                  <a:schemeClr val="accent2">
                    <a:lumMod val="75000"/>
                  </a:schemeClr>
                </a:solidFill>
              </a:rPr>
              <a:t> </a:t>
            </a:r>
            <a:endParaRPr lang="it-IT" dirty="0">
              <a:solidFill>
                <a:schemeClr val="accent2">
                  <a:lumMod val="75000"/>
                </a:schemeClr>
              </a:solidFill>
            </a:endParaRPr>
          </a:p>
        </p:txBody>
      </p:sp>
      <p:sp>
        <p:nvSpPr>
          <p:cNvPr id="3" name="Sottotitolo 2"/>
          <p:cNvSpPr>
            <a:spLocks noGrp="1"/>
          </p:cNvSpPr>
          <p:nvPr>
            <p:ph type="subTitle" idx="1"/>
          </p:nvPr>
        </p:nvSpPr>
        <p:spPr/>
        <p:txBody>
          <a:bodyPr>
            <a:normAutofit/>
          </a:bodyPr>
          <a:lstStyle/>
          <a:p>
            <a:pPr algn="l"/>
            <a:endParaRPr lang="it-IT" sz="1400" b="1" dirty="0">
              <a:solidFill>
                <a:schemeClr val="accent2">
                  <a:lumMod val="75000"/>
                </a:schemeClr>
              </a:solidFill>
            </a:endParaRPr>
          </a:p>
          <a:p>
            <a:pPr algn="l"/>
            <a:endParaRPr lang="it-IT" sz="1400" b="1" dirty="0" smtClean="0">
              <a:solidFill>
                <a:schemeClr val="accent2">
                  <a:lumMod val="75000"/>
                </a:schemeClr>
              </a:solidFill>
            </a:endParaRPr>
          </a:p>
          <a:p>
            <a:pPr algn="l"/>
            <a:endParaRPr lang="it-IT" sz="1400" dirty="0"/>
          </a:p>
        </p:txBody>
      </p:sp>
      <p:sp>
        <p:nvSpPr>
          <p:cNvPr id="4" name="Segnaposto numero diapositiva 3"/>
          <p:cNvSpPr>
            <a:spLocks noGrp="1"/>
          </p:cNvSpPr>
          <p:nvPr>
            <p:ph type="sldNum" sz="quarter" idx="12"/>
          </p:nvPr>
        </p:nvSpPr>
        <p:spPr/>
        <p:txBody>
          <a:bodyPr/>
          <a:lstStyle/>
          <a:p>
            <a:fld id="{EA79D38A-D5C7-46AB-BC39-B5F761FD2456}" type="slidenum">
              <a:rPr lang="it-IT" smtClean="0"/>
              <a:t>3</a:t>
            </a:fld>
            <a:endParaRPr lang="it-IT"/>
          </a:p>
        </p:txBody>
      </p:sp>
    </p:spTree>
    <p:extLst>
      <p:ext uri="{BB962C8B-B14F-4D97-AF65-F5344CB8AC3E}">
        <p14:creationId xmlns:p14="http://schemas.microsoft.com/office/powerpoint/2010/main" val="26932738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274638"/>
            <a:ext cx="8229600" cy="490066"/>
          </a:xfrm>
          <a:ln w="28575">
            <a:solidFill>
              <a:schemeClr val="accent2">
                <a:lumMod val="75000"/>
              </a:schemeClr>
            </a:solidFill>
          </a:ln>
        </p:spPr>
        <p:txBody>
          <a:bodyPr>
            <a:normAutofit/>
          </a:bodyPr>
          <a:lstStyle/>
          <a:p>
            <a:r>
              <a:rPr lang="it-IT" sz="1400" b="1" dirty="0" smtClean="0">
                <a:solidFill>
                  <a:schemeClr val="accent2">
                    <a:lumMod val="75000"/>
                  </a:schemeClr>
                </a:solidFill>
              </a:rPr>
              <a:t>1.1 - Il </a:t>
            </a:r>
            <a:r>
              <a:rPr lang="it-IT" sz="1400" b="1" dirty="0">
                <a:solidFill>
                  <a:schemeClr val="accent2">
                    <a:lumMod val="75000"/>
                  </a:schemeClr>
                </a:solidFill>
              </a:rPr>
              <a:t>percorso di riforma delle Camere di Commercio. Stato di attuazione e </a:t>
            </a:r>
            <a:r>
              <a:rPr lang="it-IT" sz="1400" b="1" dirty="0" smtClean="0">
                <a:solidFill>
                  <a:schemeClr val="accent2">
                    <a:lumMod val="75000"/>
                  </a:schemeClr>
                </a:solidFill>
              </a:rPr>
              <a:t>prospettive </a:t>
            </a:r>
            <a:r>
              <a:rPr lang="it-IT" sz="1000" b="1" dirty="0" smtClean="0">
                <a:solidFill>
                  <a:schemeClr val="accent2">
                    <a:lumMod val="75000"/>
                  </a:schemeClr>
                </a:solidFill>
              </a:rPr>
              <a:t>(1/2)</a:t>
            </a:r>
            <a:endParaRPr lang="it-IT" sz="1000" b="1" dirty="0">
              <a:solidFill>
                <a:schemeClr val="accent2">
                  <a:lumMod val="75000"/>
                </a:schemeClr>
              </a:solidFill>
            </a:endParaRPr>
          </a:p>
        </p:txBody>
      </p:sp>
      <p:sp>
        <p:nvSpPr>
          <p:cNvPr id="2" name="Segnaposto contenuto 1"/>
          <p:cNvSpPr>
            <a:spLocks noGrp="1"/>
          </p:cNvSpPr>
          <p:nvPr>
            <p:ph idx="1"/>
          </p:nvPr>
        </p:nvSpPr>
        <p:spPr>
          <a:xfrm>
            <a:off x="457200" y="1052736"/>
            <a:ext cx="8229600" cy="5073427"/>
          </a:xfrm>
        </p:spPr>
        <p:txBody>
          <a:bodyPr>
            <a:normAutofit/>
          </a:bodyPr>
          <a:lstStyle/>
          <a:p>
            <a:pPr marL="0" indent="0" algn="just">
              <a:buNone/>
            </a:pPr>
            <a:r>
              <a:rPr lang="it-IT" sz="1000" b="1" dirty="0" smtClean="0">
                <a:solidFill>
                  <a:schemeClr val="accent2">
                    <a:lumMod val="75000"/>
                  </a:schemeClr>
                </a:solidFill>
                <a:cs typeface="Times New Roman" panose="02020603050405020304" pitchFamily="18" charset="0"/>
              </a:rPr>
              <a:t>La programmazione strategica per il nuovo anno è fortemente condizionata dal processo di riforma del sistema camerale avviato dal Governo che mira a ridefinire funzioni e modalità operative dell’Ente prospettando il rischio di una forte limitazione del suo ruolo istituzionale. </a:t>
            </a:r>
          </a:p>
          <a:p>
            <a:pPr marL="0" indent="0" algn="just">
              <a:buNone/>
            </a:pPr>
            <a:endParaRPr lang="it-IT" sz="1000" dirty="0" smtClean="0">
              <a:solidFill>
                <a:schemeClr val="tx1">
                  <a:lumMod val="65000"/>
                  <a:lumOff val="35000"/>
                </a:schemeClr>
              </a:solidFill>
              <a:cs typeface="Times New Roman" panose="02020603050405020304" pitchFamily="18" charset="0"/>
            </a:endParaRPr>
          </a:p>
          <a:p>
            <a:pPr marL="0" indent="0" algn="just">
              <a:buNone/>
            </a:pPr>
            <a:r>
              <a:rPr lang="it-IT" sz="1000" dirty="0" smtClean="0">
                <a:solidFill>
                  <a:schemeClr val="tx1">
                    <a:lumMod val="65000"/>
                    <a:lumOff val="35000"/>
                  </a:schemeClr>
                </a:solidFill>
                <a:cs typeface="Times New Roman" panose="02020603050405020304" pitchFamily="18" charset="0"/>
              </a:rPr>
              <a:t>Come </a:t>
            </a:r>
            <a:r>
              <a:rPr lang="it-IT" sz="1000" dirty="0">
                <a:solidFill>
                  <a:schemeClr val="tx1">
                    <a:lumMod val="65000"/>
                    <a:lumOff val="35000"/>
                  </a:schemeClr>
                </a:solidFill>
                <a:cs typeface="Times New Roman" panose="02020603050405020304" pitchFamily="18" charset="0"/>
              </a:rPr>
              <a:t>noto </a:t>
            </a:r>
            <a:r>
              <a:rPr lang="it-IT" sz="1000" dirty="0" smtClean="0">
                <a:solidFill>
                  <a:schemeClr val="tx1">
                    <a:lumMod val="65000"/>
                    <a:lumOff val="35000"/>
                  </a:schemeClr>
                </a:solidFill>
                <a:cs typeface="Times New Roman" panose="02020603050405020304" pitchFamily="18" charset="0"/>
              </a:rPr>
              <a:t>con la disposizione </a:t>
            </a:r>
            <a:r>
              <a:rPr lang="it-IT" sz="1000" dirty="0">
                <a:solidFill>
                  <a:schemeClr val="tx1">
                    <a:lumMod val="65000"/>
                    <a:lumOff val="35000"/>
                  </a:schemeClr>
                </a:solidFill>
                <a:cs typeface="Times New Roman" panose="02020603050405020304" pitchFamily="18" charset="0"/>
              </a:rPr>
              <a:t>contenuta nell’art. 28 della legge n. 114/2014, che ha convertito il decreto n. </a:t>
            </a:r>
            <a:r>
              <a:rPr lang="it-IT" sz="1000" dirty="0" smtClean="0">
                <a:solidFill>
                  <a:schemeClr val="tx1">
                    <a:lumMod val="65000"/>
                    <a:lumOff val="35000"/>
                  </a:schemeClr>
                </a:solidFill>
                <a:cs typeface="Times New Roman" panose="02020603050405020304" pitchFamily="18" charset="0"/>
              </a:rPr>
              <a:t>90/2014,  </a:t>
            </a:r>
            <a:r>
              <a:rPr lang="it-IT" sz="1000" dirty="0">
                <a:solidFill>
                  <a:schemeClr val="tx1">
                    <a:lumMod val="65000"/>
                    <a:lumOff val="35000"/>
                  </a:schemeClr>
                </a:solidFill>
                <a:cs typeface="Times New Roman" panose="02020603050405020304" pitchFamily="18" charset="0"/>
              </a:rPr>
              <a:t>è </a:t>
            </a:r>
            <a:r>
              <a:rPr lang="it-IT" sz="1000" dirty="0" smtClean="0">
                <a:solidFill>
                  <a:schemeClr val="tx1">
                    <a:lumMod val="65000"/>
                    <a:lumOff val="35000"/>
                  </a:schemeClr>
                </a:solidFill>
                <a:cs typeface="Times New Roman" panose="02020603050405020304" pitchFamily="18" charset="0"/>
              </a:rPr>
              <a:t>già operativa la </a:t>
            </a:r>
            <a:r>
              <a:rPr lang="it-IT" sz="1000" dirty="0" smtClean="0">
                <a:solidFill>
                  <a:schemeClr val="accent2">
                    <a:lumMod val="75000"/>
                  </a:schemeClr>
                </a:solidFill>
                <a:cs typeface="Times New Roman" panose="02020603050405020304" pitchFamily="18" charset="0"/>
              </a:rPr>
              <a:t>riduzione </a:t>
            </a:r>
            <a:r>
              <a:rPr lang="it-IT" sz="1000" dirty="0">
                <a:solidFill>
                  <a:schemeClr val="accent2">
                    <a:lumMod val="75000"/>
                  </a:schemeClr>
                </a:solidFill>
                <a:cs typeface="Times New Roman" panose="02020603050405020304" pitchFamily="18" charset="0"/>
              </a:rPr>
              <a:t>degli introiti derivanti dal diritto annuale</a:t>
            </a:r>
            <a:r>
              <a:rPr lang="it-IT" sz="1000" dirty="0">
                <a:solidFill>
                  <a:schemeClr val="tx1">
                    <a:lumMod val="65000"/>
                    <a:lumOff val="35000"/>
                  </a:schemeClr>
                </a:solidFill>
                <a:cs typeface="Times New Roman" panose="02020603050405020304" pitchFamily="18" charset="0"/>
              </a:rPr>
              <a:t>, </a:t>
            </a:r>
            <a:r>
              <a:rPr lang="it-IT" sz="1000" dirty="0" smtClean="0">
                <a:solidFill>
                  <a:schemeClr val="tx1">
                    <a:lumMod val="65000"/>
                    <a:lumOff val="35000"/>
                  </a:schemeClr>
                </a:solidFill>
                <a:cs typeface="Times New Roman" panose="02020603050405020304" pitchFamily="18" charset="0"/>
              </a:rPr>
              <a:t>secondo un </a:t>
            </a:r>
            <a:r>
              <a:rPr lang="it-IT" sz="1000" dirty="0">
                <a:solidFill>
                  <a:schemeClr val="tx1">
                    <a:lumMod val="65000"/>
                    <a:lumOff val="35000"/>
                  </a:schemeClr>
                </a:solidFill>
                <a:cs typeface="Times New Roman" panose="02020603050405020304" pitchFamily="18" charset="0"/>
              </a:rPr>
              <a:t>percorso che prevede, a conclusione del prossimo triennio, il dimezzamento della più importante fonte di finanziamento per la Camera di Commercio.</a:t>
            </a:r>
          </a:p>
          <a:p>
            <a:pPr marL="0" indent="0" algn="just">
              <a:buNone/>
            </a:pPr>
            <a:r>
              <a:rPr lang="it-IT" sz="1000" dirty="0" smtClean="0">
                <a:solidFill>
                  <a:schemeClr val="tx1">
                    <a:lumMod val="65000"/>
                    <a:lumOff val="35000"/>
                  </a:schemeClr>
                </a:solidFill>
                <a:cs typeface="Times New Roman" panose="02020603050405020304" pitchFamily="18" charset="0"/>
              </a:rPr>
              <a:t>La </a:t>
            </a:r>
            <a:r>
              <a:rPr lang="it-IT" sz="1000" dirty="0">
                <a:solidFill>
                  <a:schemeClr val="tx1">
                    <a:lumMod val="65000"/>
                    <a:lumOff val="35000"/>
                  </a:schemeClr>
                </a:solidFill>
                <a:cs typeface="Times New Roman" panose="02020603050405020304" pitchFamily="18" charset="0"/>
              </a:rPr>
              <a:t>norma richiama la necessità del riordino del sistema camerale e prevede che nella definizione delle altre entrate si debba tener conto dei costi standard definiti dal Ministero delle Sviluppo Economico, sentita </a:t>
            </a:r>
            <a:r>
              <a:rPr lang="it-IT" sz="1000" dirty="0" err="1">
                <a:solidFill>
                  <a:schemeClr val="tx1">
                    <a:lumMod val="65000"/>
                    <a:lumOff val="35000"/>
                  </a:schemeClr>
                </a:solidFill>
                <a:cs typeface="Times New Roman" panose="02020603050405020304" pitchFamily="18" charset="0"/>
              </a:rPr>
              <a:t>l’Unioncamere</a:t>
            </a:r>
            <a:r>
              <a:rPr lang="it-IT" sz="1000" dirty="0">
                <a:solidFill>
                  <a:schemeClr val="tx1">
                    <a:lumMod val="65000"/>
                    <a:lumOff val="35000"/>
                  </a:schemeClr>
                </a:solidFill>
                <a:cs typeface="Times New Roman" panose="02020603050405020304" pitchFamily="18" charset="0"/>
              </a:rPr>
              <a:t> e la Società per gli Studi di settore, secondo criteri di  efficienza da conseguire anche attraverso  l'accorpamento  degli  enti  e  degli organismi del sistema camerale, nonché  e lo  svolgimento  delle  funzioni  in forma associata.</a:t>
            </a:r>
          </a:p>
          <a:p>
            <a:pPr marL="0" indent="0" algn="just">
              <a:buNone/>
            </a:pPr>
            <a:endParaRPr lang="it-IT" sz="1000" dirty="0" smtClean="0">
              <a:solidFill>
                <a:schemeClr val="tx1">
                  <a:lumMod val="65000"/>
                  <a:lumOff val="35000"/>
                </a:schemeClr>
              </a:solidFill>
              <a:cs typeface="Times New Roman" panose="02020603050405020304" pitchFamily="18" charset="0"/>
            </a:endParaRPr>
          </a:p>
          <a:p>
            <a:pPr marL="0" indent="0" algn="just">
              <a:buNone/>
            </a:pPr>
            <a:r>
              <a:rPr lang="it-IT" sz="1000" dirty="0" smtClean="0">
                <a:solidFill>
                  <a:schemeClr val="tx1">
                    <a:lumMod val="65000"/>
                    <a:lumOff val="35000"/>
                  </a:schemeClr>
                </a:solidFill>
                <a:cs typeface="Times New Roman" panose="02020603050405020304" pitchFamily="18" charset="0"/>
              </a:rPr>
              <a:t>Oltre </a:t>
            </a:r>
            <a:r>
              <a:rPr lang="it-IT" sz="1000" dirty="0">
                <a:solidFill>
                  <a:schemeClr val="tx1">
                    <a:lumMod val="65000"/>
                    <a:lumOff val="35000"/>
                  </a:schemeClr>
                </a:solidFill>
                <a:cs typeface="Times New Roman" panose="02020603050405020304" pitchFamily="18" charset="0"/>
              </a:rPr>
              <a:t>alle ovvie pesanti conseguenze che la norma determina nella definizione delle linee strategiche, che devono tener conto della necessità di operare considerevoli tagli alle attività istituzionali e agli interventi economici a favore delle imprese, si aggiunge come elemento di ulteriore destabilizzazione il contenuto del </a:t>
            </a:r>
            <a:r>
              <a:rPr lang="it-IT" sz="1000" dirty="0">
                <a:solidFill>
                  <a:schemeClr val="accent2">
                    <a:lumMod val="75000"/>
                  </a:schemeClr>
                </a:solidFill>
                <a:cs typeface="Times New Roman" panose="02020603050405020304" pitchFamily="18" charset="0"/>
              </a:rPr>
              <a:t>disegno di legge delega n. 1577 </a:t>
            </a:r>
            <a:r>
              <a:rPr lang="it-IT" sz="1000" dirty="0">
                <a:solidFill>
                  <a:schemeClr val="tx1">
                    <a:lumMod val="65000"/>
                    <a:lumOff val="35000"/>
                  </a:schemeClr>
                </a:solidFill>
                <a:cs typeface="Times New Roman" panose="02020603050405020304" pitchFamily="18" charset="0"/>
              </a:rPr>
              <a:t>in materia di riorganizzazione delle amministrazioni </a:t>
            </a:r>
            <a:r>
              <a:rPr lang="it-IT" sz="1000" dirty="0" smtClean="0">
                <a:solidFill>
                  <a:schemeClr val="tx1">
                    <a:lumMod val="65000"/>
                    <a:lumOff val="35000"/>
                  </a:schemeClr>
                </a:solidFill>
                <a:cs typeface="Times New Roman" panose="02020603050405020304" pitchFamily="18" charset="0"/>
              </a:rPr>
              <a:t>pubbliche. </a:t>
            </a:r>
          </a:p>
          <a:p>
            <a:pPr marL="0" indent="0" algn="just">
              <a:buNone/>
            </a:pPr>
            <a:r>
              <a:rPr lang="it-IT" sz="1000" dirty="0" smtClean="0">
                <a:solidFill>
                  <a:schemeClr val="tx1">
                    <a:lumMod val="65000"/>
                    <a:lumOff val="35000"/>
                  </a:schemeClr>
                </a:solidFill>
                <a:cs typeface="Times New Roman" panose="02020603050405020304" pitchFamily="18" charset="0"/>
              </a:rPr>
              <a:t>Secondo </a:t>
            </a:r>
            <a:r>
              <a:rPr lang="it-IT" sz="1000" dirty="0">
                <a:solidFill>
                  <a:schemeClr val="tx1">
                    <a:lumMod val="65000"/>
                    <a:lumOff val="35000"/>
                  </a:schemeClr>
                </a:solidFill>
                <a:cs typeface="Times New Roman" panose="02020603050405020304" pitchFamily="18" charset="0"/>
              </a:rPr>
              <a:t>l’art. 9 del suddetto disegno di legge - attualmente assegnato alla 1ª Commissione permanente (Affari Costituzionali) del Senato in sede referente </a:t>
            </a:r>
            <a:r>
              <a:rPr lang="it-IT" sz="1000" dirty="0" smtClean="0">
                <a:solidFill>
                  <a:schemeClr val="tx1">
                    <a:lumMod val="65000"/>
                    <a:lumOff val="35000"/>
                  </a:schemeClr>
                </a:solidFill>
                <a:cs typeface="Times New Roman" panose="02020603050405020304" pitchFamily="18" charset="0"/>
              </a:rPr>
              <a:t>-  </a:t>
            </a:r>
            <a:r>
              <a:rPr lang="it-IT" sz="1000" dirty="0">
                <a:solidFill>
                  <a:schemeClr val="tx1">
                    <a:lumMod val="65000"/>
                    <a:lumOff val="35000"/>
                  </a:schemeClr>
                </a:solidFill>
                <a:cs typeface="Times New Roman" panose="02020603050405020304" pitchFamily="18" charset="0"/>
              </a:rPr>
              <a:t>si dovrebbero adottare misure  idonee a mettere in forse la stessa esistenza delle Camere di Commercio, per lo meno nella loro veste istituzionale di amministrazioni </a:t>
            </a:r>
            <a:r>
              <a:rPr lang="it-IT" sz="1000" dirty="0" smtClean="0">
                <a:solidFill>
                  <a:schemeClr val="tx1">
                    <a:lumMod val="65000"/>
                    <a:lumOff val="35000"/>
                  </a:schemeClr>
                </a:solidFill>
                <a:cs typeface="Times New Roman" panose="02020603050405020304" pitchFamily="18" charset="0"/>
              </a:rPr>
              <a:t>pubbliche. Si evidenziano in particolare le seguenti previsioni: </a:t>
            </a:r>
          </a:p>
          <a:p>
            <a:pPr marL="0" indent="0" algn="just">
              <a:buNone/>
            </a:pPr>
            <a:endParaRPr lang="it-IT" sz="1000" dirty="0" smtClean="0">
              <a:solidFill>
                <a:schemeClr val="tx1">
                  <a:lumMod val="65000"/>
                  <a:lumOff val="35000"/>
                </a:schemeClr>
              </a:solidFill>
              <a:cs typeface="Times New Roman" panose="02020603050405020304" pitchFamily="18" charset="0"/>
            </a:endParaRPr>
          </a:p>
          <a:p>
            <a:pPr marL="0" indent="0" algn="just">
              <a:buNone/>
            </a:pPr>
            <a:r>
              <a:rPr lang="it-IT" sz="1000" dirty="0" smtClean="0">
                <a:solidFill>
                  <a:schemeClr val="accent2">
                    <a:lumMod val="75000"/>
                  </a:schemeClr>
                </a:solidFill>
                <a:cs typeface="Times New Roman" panose="02020603050405020304" pitchFamily="18" charset="0"/>
              </a:rPr>
              <a:t>- eliminazione </a:t>
            </a:r>
            <a:r>
              <a:rPr lang="it-IT" sz="1000" dirty="0">
                <a:solidFill>
                  <a:schemeClr val="accent2">
                    <a:lumMod val="75000"/>
                  </a:schemeClr>
                </a:solidFill>
                <a:cs typeface="Times New Roman" panose="02020603050405020304" pitchFamily="18" charset="0"/>
              </a:rPr>
              <a:t>del </a:t>
            </a:r>
            <a:r>
              <a:rPr lang="it-IT" sz="1000" dirty="0" smtClean="0">
                <a:solidFill>
                  <a:schemeClr val="accent2">
                    <a:lumMod val="75000"/>
                  </a:schemeClr>
                </a:solidFill>
                <a:cs typeface="Times New Roman" panose="02020603050405020304" pitchFamily="18" charset="0"/>
              </a:rPr>
              <a:t>diritto annuale a carico delle imprese</a:t>
            </a:r>
          </a:p>
          <a:p>
            <a:pPr marL="0" indent="0" algn="just">
              <a:buNone/>
            </a:pPr>
            <a:r>
              <a:rPr lang="it-IT" sz="1000" dirty="0" smtClean="0">
                <a:solidFill>
                  <a:schemeClr val="accent2">
                    <a:lumMod val="75000"/>
                  </a:schemeClr>
                </a:solidFill>
                <a:cs typeface="Times New Roman" panose="02020603050405020304" pitchFamily="18" charset="0"/>
              </a:rPr>
              <a:t>- trasferimento al </a:t>
            </a:r>
            <a:r>
              <a:rPr lang="it-IT" sz="1000" dirty="0">
                <a:solidFill>
                  <a:schemeClr val="accent2">
                    <a:lumMod val="75000"/>
                  </a:schemeClr>
                </a:solidFill>
                <a:cs typeface="Times New Roman" panose="02020603050405020304" pitchFamily="18" charset="0"/>
              </a:rPr>
              <a:t>MISE </a:t>
            </a:r>
            <a:r>
              <a:rPr lang="it-IT" sz="1000" dirty="0" smtClean="0">
                <a:solidFill>
                  <a:schemeClr val="accent2">
                    <a:lumMod val="75000"/>
                  </a:schemeClr>
                </a:solidFill>
                <a:cs typeface="Times New Roman" panose="02020603050405020304" pitchFamily="18" charset="0"/>
              </a:rPr>
              <a:t>delle competenze relative al Registro delle Imprese</a:t>
            </a:r>
          </a:p>
          <a:p>
            <a:pPr marL="0" indent="0" algn="just">
              <a:buNone/>
            </a:pPr>
            <a:r>
              <a:rPr lang="it-IT" sz="1000" dirty="0" smtClean="0">
                <a:solidFill>
                  <a:schemeClr val="accent2">
                    <a:lumMod val="75000"/>
                  </a:schemeClr>
                </a:solidFill>
                <a:cs typeface="Times New Roman" panose="02020603050405020304" pitchFamily="18" charset="0"/>
              </a:rPr>
              <a:t>- riduzione dei compiti e delle funzioni, limitando e individuando in modo tassativo gli ambiti di attività nei quali svolgere le funzioni di promozione del territorio e dell’economia locale</a:t>
            </a:r>
          </a:p>
          <a:p>
            <a:pPr algn="just">
              <a:buFontTx/>
              <a:buChar char="-"/>
            </a:pPr>
            <a:endParaRPr lang="it-IT" sz="1000" dirty="0">
              <a:solidFill>
                <a:schemeClr val="tx1">
                  <a:lumMod val="65000"/>
                  <a:lumOff val="35000"/>
                </a:schemeClr>
              </a:solidFill>
              <a:cs typeface="Times New Roman" panose="02020603050405020304" pitchFamily="18" charset="0"/>
            </a:endParaRPr>
          </a:p>
          <a:p>
            <a:pPr marL="0" indent="0" algn="just">
              <a:buNone/>
            </a:pPr>
            <a:r>
              <a:rPr lang="it-IT" sz="1000" dirty="0" smtClean="0">
                <a:solidFill>
                  <a:schemeClr val="tx1">
                    <a:lumMod val="65000"/>
                    <a:lumOff val="35000"/>
                  </a:schemeClr>
                </a:solidFill>
                <a:cs typeface="Times New Roman" panose="02020603050405020304" pitchFamily="18" charset="0"/>
              </a:rPr>
              <a:t>E</a:t>
            </a:r>
            <a:r>
              <a:rPr lang="it-IT" sz="1000" dirty="0">
                <a:solidFill>
                  <a:schemeClr val="tx1">
                    <a:lumMod val="65000"/>
                    <a:lumOff val="35000"/>
                  </a:schemeClr>
                </a:solidFill>
                <a:cs typeface="Times New Roman" panose="02020603050405020304" pitchFamily="18" charset="0"/>
              </a:rPr>
              <a:t>’ evidente che qualora le suddette disposizioni non venissero stralciate - come auspicato anche nel contesto di interventi autorevoli (Commissione Industria del Senato) che ne hanno messo in luce le incongruenze – gli effetti più negativi sarebbero a carico non solo del sistema delle imprese, ma dell’intera comunità, che si vedrebbe privata di importanti strumenti di sostegno allo sviluppo economico, </a:t>
            </a:r>
            <a:r>
              <a:rPr lang="it-IT" sz="1000" dirty="0" smtClean="0">
                <a:solidFill>
                  <a:schemeClr val="tx1">
                    <a:lumMod val="65000"/>
                    <a:lumOff val="35000"/>
                  </a:schemeClr>
                </a:solidFill>
                <a:cs typeface="Times New Roman" panose="02020603050405020304" pitchFamily="18" charset="0"/>
              </a:rPr>
              <a:t>di servizio alle imprese e di </a:t>
            </a:r>
            <a:r>
              <a:rPr lang="it-IT" sz="1000" dirty="0">
                <a:solidFill>
                  <a:schemeClr val="tx1">
                    <a:lumMod val="65000"/>
                    <a:lumOff val="35000"/>
                  </a:schemeClr>
                </a:solidFill>
                <a:cs typeface="Times New Roman" panose="02020603050405020304" pitchFamily="18" charset="0"/>
              </a:rPr>
              <a:t>controllo </a:t>
            </a:r>
            <a:r>
              <a:rPr lang="it-IT" sz="1000" dirty="0" smtClean="0">
                <a:solidFill>
                  <a:schemeClr val="tx1">
                    <a:lumMod val="65000"/>
                    <a:lumOff val="35000"/>
                  </a:schemeClr>
                </a:solidFill>
                <a:cs typeface="Times New Roman" panose="02020603050405020304" pitchFamily="18" charset="0"/>
              </a:rPr>
              <a:t>sulla legalità e funzionalità delle relazioni nel mercato. L’impatto negativo del provvedimento è stato illustrato dall’Unione italiana delle Camere di Commercio nel corso di due audizione di fronte, rispettivamente, alla Commissione Affari costituzionali e alla Commissione Commercio e industria del Senato.</a:t>
            </a:r>
          </a:p>
        </p:txBody>
      </p:sp>
      <p:sp>
        <p:nvSpPr>
          <p:cNvPr id="3" name="Segnaposto numero diapositiva 2"/>
          <p:cNvSpPr>
            <a:spLocks noGrp="1"/>
          </p:cNvSpPr>
          <p:nvPr>
            <p:ph type="sldNum" sz="quarter" idx="12"/>
          </p:nvPr>
        </p:nvSpPr>
        <p:spPr/>
        <p:txBody>
          <a:bodyPr/>
          <a:lstStyle/>
          <a:p>
            <a:fld id="{EA79D38A-D5C7-46AB-BC39-B5F761FD2456}" type="slidenum">
              <a:rPr lang="it-IT" smtClean="0"/>
              <a:t>4</a:t>
            </a:fld>
            <a:endParaRPr lang="it-IT"/>
          </a:p>
        </p:txBody>
      </p:sp>
    </p:spTree>
    <p:extLst>
      <p:ext uri="{BB962C8B-B14F-4D97-AF65-F5344CB8AC3E}">
        <p14:creationId xmlns:p14="http://schemas.microsoft.com/office/powerpoint/2010/main" val="29703242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274638"/>
            <a:ext cx="8229600" cy="490066"/>
          </a:xfrm>
          <a:ln w="28575">
            <a:solidFill>
              <a:schemeClr val="accent2">
                <a:lumMod val="75000"/>
              </a:schemeClr>
            </a:solidFill>
          </a:ln>
        </p:spPr>
        <p:txBody>
          <a:bodyPr>
            <a:normAutofit/>
          </a:bodyPr>
          <a:lstStyle/>
          <a:p>
            <a:r>
              <a:rPr lang="it-IT" sz="1400" b="1" dirty="0" smtClean="0">
                <a:solidFill>
                  <a:schemeClr val="accent2">
                    <a:lumMod val="75000"/>
                  </a:schemeClr>
                </a:solidFill>
              </a:rPr>
              <a:t>1.1 – </a:t>
            </a:r>
            <a:r>
              <a:rPr lang="it-IT" sz="1400" b="1" dirty="0">
                <a:solidFill>
                  <a:schemeClr val="accent2">
                    <a:lumMod val="75000"/>
                  </a:schemeClr>
                </a:solidFill>
              </a:rPr>
              <a:t>Il percorso di riforma delle Camere di Commercio. Stato di attuazione e </a:t>
            </a:r>
            <a:r>
              <a:rPr lang="it-IT" sz="1400" b="1" dirty="0" smtClean="0">
                <a:solidFill>
                  <a:schemeClr val="accent2">
                    <a:lumMod val="75000"/>
                  </a:schemeClr>
                </a:solidFill>
              </a:rPr>
              <a:t>prospettive </a:t>
            </a:r>
            <a:r>
              <a:rPr lang="it-IT" sz="1000" b="1" dirty="0" smtClean="0">
                <a:solidFill>
                  <a:schemeClr val="accent2">
                    <a:lumMod val="75000"/>
                  </a:schemeClr>
                </a:solidFill>
              </a:rPr>
              <a:t>(2/2)</a:t>
            </a:r>
            <a:endParaRPr lang="it-IT" sz="1000" b="1" dirty="0">
              <a:solidFill>
                <a:schemeClr val="accent2">
                  <a:lumMod val="75000"/>
                </a:schemeClr>
              </a:solidFill>
            </a:endParaRPr>
          </a:p>
        </p:txBody>
      </p:sp>
      <p:sp>
        <p:nvSpPr>
          <p:cNvPr id="2" name="Segnaposto contenuto 1"/>
          <p:cNvSpPr>
            <a:spLocks noGrp="1"/>
          </p:cNvSpPr>
          <p:nvPr>
            <p:ph idx="1"/>
          </p:nvPr>
        </p:nvSpPr>
        <p:spPr>
          <a:xfrm>
            <a:off x="457200" y="1052736"/>
            <a:ext cx="8229600" cy="5073427"/>
          </a:xfrm>
        </p:spPr>
        <p:txBody>
          <a:bodyPr>
            <a:normAutofit/>
          </a:bodyPr>
          <a:lstStyle/>
          <a:p>
            <a:pPr marL="0" indent="0" algn="just">
              <a:buNone/>
            </a:pPr>
            <a:r>
              <a:rPr lang="it-IT" sz="1000" dirty="0" smtClean="0">
                <a:solidFill>
                  <a:schemeClr val="tx1">
                    <a:lumMod val="65000"/>
                    <a:lumOff val="35000"/>
                  </a:schemeClr>
                </a:solidFill>
                <a:cs typeface="Times New Roman" panose="02020603050405020304" pitchFamily="18" charset="0"/>
              </a:rPr>
              <a:t>A sfavore delle ipotesi di eliminazione del diritto annuo e di trasferimento al Ministero del Registro Imprese si sono espresse anche le grandi confederazioni di rappresentanza imprenditoriale di livello nazionale, oltre che e -  a livello locale - il Consiglio di Regione Lombardia, che ha promosso un azione emendativa al testo del disegno legge volta a contenere gli aspetti più negativi della riforma. </a:t>
            </a:r>
          </a:p>
          <a:p>
            <a:pPr marL="0" indent="0" algn="just">
              <a:buNone/>
            </a:pPr>
            <a:endParaRPr lang="it-IT" sz="1000" dirty="0" smtClean="0">
              <a:solidFill>
                <a:schemeClr val="tx1">
                  <a:lumMod val="65000"/>
                  <a:lumOff val="35000"/>
                </a:schemeClr>
              </a:solidFill>
              <a:cs typeface="Times New Roman" panose="02020603050405020304" pitchFamily="18" charset="0"/>
            </a:endParaRPr>
          </a:p>
          <a:p>
            <a:pPr marL="0" indent="0" algn="just">
              <a:buNone/>
            </a:pPr>
            <a:r>
              <a:rPr lang="it-IT" sz="1000" dirty="0" smtClean="0">
                <a:solidFill>
                  <a:schemeClr val="tx1">
                    <a:lumMod val="65000"/>
                    <a:lumOff val="35000"/>
                  </a:schemeClr>
                </a:solidFill>
                <a:cs typeface="Times New Roman" panose="02020603050405020304" pitchFamily="18" charset="0"/>
              </a:rPr>
              <a:t>Il disegno di legge prevede inoltre il ridimensionamento degli organi  e il riordino della disciplina dei relativi compensi. </a:t>
            </a:r>
          </a:p>
          <a:p>
            <a:pPr marL="0" indent="0" algn="just">
              <a:buNone/>
            </a:pPr>
            <a:r>
              <a:rPr lang="it-IT" sz="1000" dirty="0" smtClean="0">
                <a:solidFill>
                  <a:schemeClr val="tx1">
                    <a:lumMod val="65000"/>
                    <a:lumOff val="35000"/>
                  </a:schemeClr>
                </a:solidFill>
                <a:cs typeface="Times New Roman" panose="02020603050405020304" pitchFamily="18" charset="0"/>
              </a:rPr>
              <a:t>Nel testo del provvedimento viene altresì affermato il principio del </a:t>
            </a:r>
            <a:r>
              <a:rPr lang="it-IT" sz="1000" dirty="0" smtClean="0">
                <a:solidFill>
                  <a:schemeClr val="accent2">
                    <a:lumMod val="75000"/>
                  </a:schemeClr>
                </a:solidFill>
                <a:cs typeface="Times New Roman" panose="02020603050405020304" pitchFamily="18" charset="0"/>
              </a:rPr>
              <a:t>mantenimento dei livelli occupazionali</a:t>
            </a:r>
            <a:r>
              <a:rPr lang="it-IT" sz="1000" dirty="0" smtClean="0">
                <a:solidFill>
                  <a:schemeClr val="tx1">
                    <a:lumMod val="65000"/>
                    <a:lumOff val="35000"/>
                  </a:schemeClr>
                </a:solidFill>
                <a:cs typeface="Times New Roman" panose="02020603050405020304" pitchFamily="18" charset="0"/>
              </a:rPr>
              <a:t>, che prelude alla necessità di mettere in conto la conservazione dell’attuale assetto strutturale in termini di risorse umane impiegate (salvo eventuali trasferimenti per mobilità e pensionamenti).</a:t>
            </a:r>
          </a:p>
          <a:p>
            <a:pPr marL="0" indent="0" algn="just">
              <a:buNone/>
            </a:pPr>
            <a:r>
              <a:rPr lang="it-IT" sz="1000" dirty="0" smtClean="0">
                <a:solidFill>
                  <a:schemeClr val="tx1">
                    <a:lumMod val="65000"/>
                    <a:lumOff val="35000"/>
                  </a:schemeClr>
                </a:solidFill>
                <a:cs typeface="Times New Roman" panose="02020603050405020304" pitchFamily="18" charset="0"/>
              </a:rPr>
              <a:t>Non è dato sapere quale sarà l’esito né le tempistiche dell’iter parlamentare tuttora in corso.</a:t>
            </a:r>
            <a:endParaRPr lang="it-IT" sz="1000" dirty="0" smtClean="0">
              <a:solidFill>
                <a:srgbClr val="FF0000"/>
              </a:solidFill>
              <a:cs typeface="Times New Roman" panose="02020603050405020304" pitchFamily="18" charset="0"/>
            </a:endParaRP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E’ tuttavia assodato che a decorrere dal 2015 l’Ente disporrà di </a:t>
            </a:r>
            <a:r>
              <a:rPr lang="it-IT" sz="1000" dirty="0">
                <a:solidFill>
                  <a:schemeClr val="accent2">
                    <a:lumMod val="75000"/>
                  </a:schemeClr>
                </a:solidFill>
              </a:rPr>
              <a:t>risorse notevolmente ridotte</a:t>
            </a:r>
            <a:r>
              <a:rPr lang="it-IT" sz="1000" dirty="0">
                <a:solidFill>
                  <a:schemeClr val="tx1">
                    <a:lumMod val="65000"/>
                    <a:lumOff val="35000"/>
                  </a:schemeClr>
                </a:solidFill>
              </a:rPr>
              <a:t> in relazione al taglio del 35% già operato sugli importi del diritto annuo dovuto dalle imprese. Tale riduzione si espliciterà nella misura del 40% e del 50% per gli anni 2016 e 2017. </a:t>
            </a:r>
          </a:p>
          <a:p>
            <a:pPr marL="0" indent="0" algn="just">
              <a:buNone/>
            </a:pPr>
            <a:r>
              <a:rPr lang="it-IT" sz="1000" dirty="0">
                <a:solidFill>
                  <a:schemeClr val="tx1">
                    <a:lumMod val="65000"/>
                    <a:lumOff val="35000"/>
                  </a:schemeClr>
                </a:solidFill>
              </a:rPr>
              <a:t>L’impatto di questo provvedimento è aggravato dalla previsione contenuta nel disegno di legge recante disposizioni per la formazione del bilancio dello Stato (Legge di Stabilità 2015) di recente approvato dal Consiglio dei Ministri, che prevede l’</a:t>
            </a:r>
            <a:r>
              <a:rPr lang="it-IT" sz="1000" dirty="0">
                <a:solidFill>
                  <a:schemeClr val="accent2">
                    <a:lumMod val="75000"/>
                  </a:schemeClr>
                </a:solidFill>
              </a:rPr>
              <a:t>assoggettamento delle Camere alla Tesoreria Unica</a:t>
            </a:r>
            <a:r>
              <a:rPr lang="it-IT" sz="1000" dirty="0">
                <a:solidFill>
                  <a:schemeClr val="tx1">
                    <a:lumMod val="65000"/>
                    <a:lumOff val="35000"/>
                  </a:schemeClr>
                </a:solidFill>
              </a:rPr>
              <a:t>. Ciò riduce ulteriormente le entrate della Camera che, non potendo disporre delle proprie liquidità, non avrà la possibilità di investirle per garantirsi una maggiore redditività. </a:t>
            </a: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Una ulteriore prospettiva di cambiamento pressoché acquisita nello scenario della riforma – destinata ad incidere non solo sul piano della gestione ma anche sul ruolo istituzionale e sul programma di attività, è quella degli </a:t>
            </a:r>
            <a:r>
              <a:rPr lang="it-IT" sz="1000" dirty="0">
                <a:solidFill>
                  <a:schemeClr val="accent2">
                    <a:lumMod val="75000"/>
                  </a:schemeClr>
                </a:solidFill>
              </a:rPr>
              <a:t>accorpamenti</a:t>
            </a:r>
            <a:r>
              <a:rPr lang="it-IT" sz="1000" dirty="0">
                <a:solidFill>
                  <a:schemeClr val="tx1">
                    <a:lumMod val="65000"/>
                    <a:lumOff val="35000"/>
                  </a:schemeClr>
                </a:solidFill>
              </a:rPr>
              <a:t> a cui le Camere dovranno pervenire per conseguire una razionalizzazione complessiva del sistema e consistenti economie di scala nella gestione. </a:t>
            </a:r>
            <a:endParaRPr lang="it-IT" sz="1000" dirty="0" smtClean="0">
              <a:solidFill>
                <a:schemeClr val="tx1">
                  <a:lumMod val="65000"/>
                  <a:lumOff val="35000"/>
                </a:schemeClr>
              </a:solidFill>
            </a:endParaRPr>
          </a:p>
          <a:p>
            <a:pPr marL="0" indent="0" algn="just">
              <a:buNone/>
            </a:pPr>
            <a:r>
              <a:rPr lang="it-IT" sz="1000" dirty="0" smtClean="0">
                <a:solidFill>
                  <a:schemeClr val="tx1">
                    <a:lumMod val="65000"/>
                    <a:lumOff val="35000"/>
                  </a:schemeClr>
                </a:solidFill>
              </a:rPr>
              <a:t>In </a:t>
            </a:r>
            <a:r>
              <a:rPr lang="it-IT" sz="1000" dirty="0">
                <a:solidFill>
                  <a:schemeClr val="tx1">
                    <a:lumMod val="65000"/>
                    <a:lumOff val="35000"/>
                  </a:schemeClr>
                </a:solidFill>
              </a:rPr>
              <a:t>merito a questo </a:t>
            </a:r>
            <a:r>
              <a:rPr lang="it-IT" sz="1000" dirty="0" smtClean="0">
                <a:solidFill>
                  <a:schemeClr val="tx1">
                    <a:lumMod val="65000"/>
                    <a:lumOff val="35000"/>
                  </a:schemeClr>
                </a:solidFill>
              </a:rPr>
              <a:t>tema rimane </a:t>
            </a:r>
            <a:r>
              <a:rPr lang="it-IT" sz="1000" dirty="0">
                <a:solidFill>
                  <a:schemeClr val="tx1">
                    <a:lumMod val="65000"/>
                    <a:lumOff val="35000"/>
                  </a:schemeClr>
                </a:solidFill>
              </a:rPr>
              <a:t>ad oggi aperta </a:t>
            </a:r>
            <a:r>
              <a:rPr lang="it-IT" sz="1000" dirty="0" smtClean="0">
                <a:solidFill>
                  <a:schemeClr val="tx1">
                    <a:lumMod val="65000"/>
                    <a:lumOff val="35000"/>
                  </a:schemeClr>
                </a:solidFill>
              </a:rPr>
              <a:t>l’opzione </a:t>
            </a:r>
            <a:r>
              <a:rPr lang="it-IT" sz="1000" dirty="0">
                <a:solidFill>
                  <a:schemeClr val="tx1">
                    <a:lumMod val="65000"/>
                    <a:lumOff val="35000"/>
                  </a:schemeClr>
                </a:solidFill>
              </a:rPr>
              <a:t>sull’opportunità di pervenire in tempi rapidi ad accorpamenti spontanei </a:t>
            </a:r>
            <a:r>
              <a:rPr lang="it-IT" sz="1000" dirty="0" smtClean="0">
                <a:solidFill>
                  <a:schemeClr val="tx1">
                    <a:lumMod val="65000"/>
                    <a:lumOff val="35000"/>
                  </a:schemeClr>
                </a:solidFill>
              </a:rPr>
              <a:t>(come caldeggiato da </a:t>
            </a:r>
            <a:r>
              <a:rPr lang="it-IT" sz="1000" dirty="0" err="1" smtClean="0">
                <a:solidFill>
                  <a:schemeClr val="tx1">
                    <a:lumMod val="65000"/>
                    <a:lumOff val="35000"/>
                  </a:schemeClr>
                </a:solidFill>
              </a:rPr>
              <a:t>Unioncamere</a:t>
            </a:r>
            <a:r>
              <a:rPr lang="it-IT" sz="1000" dirty="0" smtClean="0">
                <a:solidFill>
                  <a:schemeClr val="tx1">
                    <a:lumMod val="65000"/>
                    <a:lumOff val="35000"/>
                  </a:schemeClr>
                </a:solidFill>
              </a:rPr>
              <a:t> nazionale) piuttosto </a:t>
            </a:r>
            <a:r>
              <a:rPr lang="it-IT" sz="1000" dirty="0">
                <a:solidFill>
                  <a:schemeClr val="tx1">
                    <a:lumMod val="65000"/>
                    <a:lumOff val="35000"/>
                  </a:schemeClr>
                </a:solidFill>
              </a:rPr>
              <a:t>che attendere un provvedimento </a:t>
            </a:r>
            <a:r>
              <a:rPr lang="it-IT" sz="1000" dirty="0" smtClean="0">
                <a:solidFill>
                  <a:schemeClr val="tx1">
                    <a:lumMod val="65000"/>
                    <a:lumOff val="35000"/>
                  </a:schemeClr>
                </a:solidFill>
              </a:rPr>
              <a:t>normativo ad hoc, discendente dal disegno di legge sopra menzionato, con </a:t>
            </a:r>
            <a:r>
              <a:rPr lang="it-IT" sz="1000" dirty="0">
                <a:solidFill>
                  <a:schemeClr val="tx1">
                    <a:lumMod val="65000"/>
                    <a:lumOff val="35000"/>
                  </a:schemeClr>
                </a:solidFill>
              </a:rPr>
              <a:t>il quale </a:t>
            </a:r>
            <a:r>
              <a:rPr lang="it-IT" sz="1000" dirty="0" smtClean="0">
                <a:solidFill>
                  <a:schemeClr val="tx1">
                    <a:lumMod val="65000"/>
                    <a:lumOff val="35000"/>
                  </a:schemeClr>
                </a:solidFill>
              </a:rPr>
              <a:t>sia il Ministero a definire </a:t>
            </a:r>
            <a:r>
              <a:rPr lang="it-IT" sz="1000" dirty="0">
                <a:solidFill>
                  <a:schemeClr val="tx1">
                    <a:lumMod val="65000"/>
                    <a:lumOff val="35000"/>
                  </a:schemeClr>
                </a:solidFill>
              </a:rPr>
              <a:t>d’autorità le nuove circoscrizioni territoriali di competenza degli enti camerali.  </a:t>
            </a:r>
            <a:endParaRPr lang="it-IT" sz="1000" dirty="0" smtClean="0">
              <a:solidFill>
                <a:schemeClr val="tx1">
                  <a:lumMod val="65000"/>
                  <a:lumOff val="35000"/>
                </a:schemeClr>
              </a:solidFill>
            </a:endParaRPr>
          </a:p>
          <a:p>
            <a:pPr marL="0" indent="0">
              <a:buNone/>
            </a:pPr>
            <a:r>
              <a:rPr lang="it-IT" sz="1200" dirty="0" smtClean="0">
                <a:solidFill>
                  <a:schemeClr val="tx1">
                    <a:lumMod val="65000"/>
                    <a:lumOff val="35000"/>
                  </a:schemeClr>
                </a:solidFill>
              </a:rPr>
              <a:t> </a:t>
            </a:r>
            <a:endParaRPr lang="it-IT" sz="1200" dirty="0">
              <a:solidFill>
                <a:schemeClr val="tx1">
                  <a:lumMod val="65000"/>
                  <a:lumOff val="35000"/>
                </a:schemeClr>
              </a:solidFill>
            </a:endParaRPr>
          </a:p>
          <a:p>
            <a:endParaRPr lang="it-IT" sz="1200" dirty="0">
              <a:solidFill>
                <a:schemeClr val="bg2">
                  <a:lumMod val="50000"/>
                </a:schemeClr>
              </a:solidFill>
            </a:endParaRPr>
          </a:p>
        </p:txBody>
      </p:sp>
      <p:sp>
        <p:nvSpPr>
          <p:cNvPr id="3" name="Segnaposto numero diapositiva 2"/>
          <p:cNvSpPr>
            <a:spLocks noGrp="1"/>
          </p:cNvSpPr>
          <p:nvPr>
            <p:ph type="sldNum" sz="quarter" idx="12"/>
          </p:nvPr>
        </p:nvSpPr>
        <p:spPr/>
        <p:txBody>
          <a:bodyPr/>
          <a:lstStyle/>
          <a:p>
            <a:fld id="{EA79D38A-D5C7-46AB-BC39-B5F761FD2456}" type="slidenum">
              <a:rPr lang="it-IT" smtClean="0"/>
              <a:t>5</a:t>
            </a:fld>
            <a:endParaRPr lang="it-IT"/>
          </a:p>
        </p:txBody>
      </p:sp>
    </p:spTree>
    <p:extLst>
      <p:ext uri="{BB962C8B-B14F-4D97-AF65-F5344CB8AC3E}">
        <p14:creationId xmlns:p14="http://schemas.microsoft.com/office/powerpoint/2010/main" val="39274719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274638"/>
            <a:ext cx="8229600" cy="490066"/>
          </a:xfrm>
          <a:ln w="28575">
            <a:solidFill>
              <a:schemeClr val="accent2">
                <a:lumMod val="75000"/>
              </a:schemeClr>
            </a:solidFill>
          </a:ln>
        </p:spPr>
        <p:txBody>
          <a:bodyPr>
            <a:normAutofit/>
          </a:bodyPr>
          <a:lstStyle/>
          <a:p>
            <a:r>
              <a:rPr lang="it-IT" sz="1400" b="1" dirty="0" smtClean="0">
                <a:solidFill>
                  <a:schemeClr val="accent2">
                    <a:lumMod val="75000"/>
                  </a:schemeClr>
                </a:solidFill>
              </a:rPr>
              <a:t>1.2 – Previsioni Economico – finanziarie </a:t>
            </a:r>
            <a:r>
              <a:rPr lang="it-IT" sz="1000" b="1" dirty="0" smtClean="0">
                <a:solidFill>
                  <a:schemeClr val="accent2">
                    <a:lumMod val="75000"/>
                  </a:schemeClr>
                </a:solidFill>
              </a:rPr>
              <a:t>(1/2)</a:t>
            </a:r>
            <a:endParaRPr lang="it-IT" sz="1000" b="1" dirty="0">
              <a:solidFill>
                <a:schemeClr val="accent2">
                  <a:lumMod val="75000"/>
                </a:schemeClr>
              </a:solidFill>
            </a:endParaRPr>
          </a:p>
        </p:txBody>
      </p:sp>
      <p:sp>
        <p:nvSpPr>
          <p:cNvPr id="2" name="Segnaposto contenuto 1"/>
          <p:cNvSpPr>
            <a:spLocks noGrp="1"/>
          </p:cNvSpPr>
          <p:nvPr>
            <p:ph idx="1"/>
          </p:nvPr>
        </p:nvSpPr>
        <p:spPr>
          <a:xfrm>
            <a:off x="457200" y="1052737"/>
            <a:ext cx="8291264" cy="5184575"/>
          </a:xfrm>
        </p:spPr>
        <p:txBody>
          <a:bodyPr>
            <a:normAutofit fontScale="92500" lnSpcReduction="20000"/>
          </a:bodyPr>
          <a:lstStyle/>
          <a:p>
            <a:pPr marL="0" indent="0" algn="just">
              <a:lnSpc>
                <a:spcPct val="120000"/>
              </a:lnSpc>
              <a:buNone/>
            </a:pPr>
            <a:r>
              <a:rPr lang="it-IT" sz="1100" dirty="0" smtClean="0">
                <a:solidFill>
                  <a:schemeClr val="accent2">
                    <a:lumMod val="75000"/>
                  </a:schemeClr>
                </a:solidFill>
              </a:rPr>
              <a:t>La programmazione strategica per il prossimo mandato deve tenere necessariamente conto del nuovo quadro economico-finanziario in cui l’Ente si trova ad operare, pesantemente condizionato dalla riduzione delle entrate da Diritto Annuo oltre che, come detto, dall’obbligo di rientrare nel sistema della tesoreria unica. </a:t>
            </a:r>
          </a:p>
          <a:p>
            <a:pPr marL="0" indent="0" algn="just">
              <a:lnSpc>
                <a:spcPct val="120000"/>
              </a:lnSpc>
              <a:buNone/>
            </a:pPr>
            <a:endParaRPr lang="it-IT" sz="1100" dirty="0" smtClean="0">
              <a:solidFill>
                <a:schemeClr val="tx1">
                  <a:lumMod val="65000"/>
                  <a:lumOff val="35000"/>
                </a:schemeClr>
              </a:solidFill>
            </a:endParaRPr>
          </a:p>
          <a:p>
            <a:pPr marL="0" indent="0" algn="just">
              <a:lnSpc>
                <a:spcPct val="120000"/>
              </a:lnSpc>
              <a:buNone/>
            </a:pPr>
            <a:r>
              <a:rPr lang="it-IT" sz="1100" dirty="0" smtClean="0">
                <a:solidFill>
                  <a:schemeClr val="tx1">
                    <a:lumMod val="65000"/>
                    <a:lumOff val="35000"/>
                  </a:schemeClr>
                </a:solidFill>
              </a:rPr>
              <a:t>La stima dei proventi da  </a:t>
            </a:r>
            <a:r>
              <a:rPr lang="it-IT" sz="1100" dirty="0" smtClean="0">
                <a:solidFill>
                  <a:schemeClr val="accent2">
                    <a:lumMod val="75000"/>
                  </a:schemeClr>
                </a:solidFill>
              </a:rPr>
              <a:t>Diritto Annuo </a:t>
            </a:r>
            <a:r>
              <a:rPr lang="it-IT" sz="1100" dirty="0" smtClean="0">
                <a:solidFill>
                  <a:schemeClr val="tx1">
                    <a:lumMod val="65000"/>
                    <a:lumOff val="35000"/>
                  </a:schemeClr>
                </a:solidFill>
              </a:rPr>
              <a:t>(al netto del fondo svalutazione crediti) per il 2015 è di circa € 4 milioni con una </a:t>
            </a:r>
            <a:r>
              <a:rPr lang="it-IT" sz="1100" dirty="0" smtClean="0">
                <a:solidFill>
                  <a:schemeClr val="accent2">
                    <a:lumMod val="75000"/>
                  </a:schemeClr>
                </a:solidFill>
              </a:rPr>
              <a:t>riduzione rispetto al 2014 di 2,3 milioni </a:t>
            </a:r>
            <a:r>
              <a:rPr lang="it-IT" sz="1100" dirty="0" smtClean="0">
                <a:solidFill>
                  <a:schemeClr val="tx1">
                    <a:lumMod val="65000"/>
                    <a:lumOff val="35000"/>
                  </a:schemeClr>
                </a:solidFill>
              </a:rPr>
              <a:t> (-35%). Per gli esercizi 2016 e 2017 si stimano minori proventi per 2,6 milioni </a:t>
            </a:r>
            <a:r>
              <a:rPr lang="it-IT" sz="1100" dirty="0">
                <a:solidFill>
                  <a:schemeClr val="tx1">
                    <a:lumMod val="65000"/>
                    <a:lumOff val="35000"/>
                  </a:schemeClr>
                </a:solidFill>
              </a:rPr>
              <a:t>(-40%) </a:t>
            </a:r>
            <a:r>
              <a:rPr lang="it-IT" sz="1100" dirty="0" smtClean="0">
                <a:solidFill>
                  <a:schemeClr val="tx1">
                    <a:lumMod val="65000"/>
                    <a:lumOff val="35000"/>
                  </a:schemeClr>
                </a:solidFill>
              </a:rPr>
              <a:t>e 3,3 milioni (-50%) rispettivamente.</a:t>
            </a:r>
          </a:p>
          <a:p>
            <a:pPr marL="0" indent="0" algn="just">
              <a:lnSpc>
                <a:spcPct val="120000"/>
              </a:lnSpc>
              <a:buNone/>
            </a:pPr>
            <a:r>
              <a:rPr lang="it-IT" sz="1100" dirty="0" smtClean="0">
                <a:solidFill>
                  <a:schemeClr val="tx1">
                    <a:lumMod val="65000"/>
                    <a:lumOff val="35000"/>
                  </a:schemeClr>
                </a:solidFill>
              </a:rPr>
              <a:t>L’impatto del rientro nella </a:t>
            </a:r>
            <a:r>
              <a:rPr lang="it-IT" sz="1100" dirty="0" smtClean="0">
                <a:solidFill>
                  <a:schemeClr val="accent2">
                    <a:lumMod val="75000"/>
                  </a:schemeClr>
                </a:solidFill>
              </a:rPr>
              <a:t>Tesoreria Unica </a:t>
            </a:r>
            <a:r>
              <a:rPr lang="it-IT" sz="1100" dirty="0" smtClean="0">
                <a:solidFill>
                  <a:schemeClr val="tx1">
                    <a:lumMod val="65000"/>
                    <a:lumOff val="35000"/>
                  </a:schemeClr>
                </a:solidFill>
              </a:rPr>
              <a:t>è invece calcolabile in </a:t>
            </a:r>
            <a:r>
              <a:rPr lang="it-IT" sz="1100" dirty="0" smtClean="0">
                <a:solidFill>
                  <a:schemeClr val="accent2">
                    <a:lumMod val="75000"/>
                  </a:schemeClr>
                </a:solidFill>
              </a:rPr>
              <a:t>minori proventi da interessi su BTP per € 120.000 </a:t>
            </a:r>
            <a:r>
              <a:rPr lang="it-IT" sz="1100" dirty="0" smtClean="0">
                <a:solidFill>
                  <a:schemeClr val="tx1">
                    <a:lumMod val="65000"/>
                    <a:lumOff val="35000"/>
                  </a:schemeClr>
                </a:solidFill>
              </a:rPr>
              <a:t>e per € 500.000 nell’intero triennio 2015-2017, oltre ai mancati ricavi da eventuali ulteriori investimenti futuri di liquidità non più realizzabili. </a:t>
            </a:r>
          </a:p>
          <a:p>
            <a:pPr marL="0" indent="0" algn="just">
              <a:lnSpc>
                <a:spcPct val="120000"/>
              </a:lnSpc>
              <a:buNone/>
            </a:pPr>
            <a:r>
              <a:rPr lang="it-IT" sz="1100" dirty="0" smtClean="0">
                <a:solidFill>
                  <a:schemeClr val="tx1">
                    <a:lumMod val="65000"/>
                    <a:lumOff val="35000"/>
                  </a:schemeClr>
                </a:solidFill>
              </a:rPr>
              <a:t>A fronte di ciò </a:t>
            </a:r>
            <a:r>
              <a:rPr lang="it-IT" sz="1100" dirty="0" smtClean="0">
                <a:solidFill>
                  <a:schemeClr val="accent2">
                    <a:lumMod val="75000"/>
                  </a:schemeClr>
                </a:solidFill>
              </a:rPr>
              <a:t>il totale generale delle entrate dell’ente  </a:t>
            </a:r>
            <a:r>
              <a:rPr lang="it-IT" sz="1100" dirty="0" smtClean="0">
                <a:solidFill>
                  <a:schemeClr val="tx1">
                    <a:lumMod val="65000"/>
                    <a:lumOff val="35000"/>
                  </a:schemeClr>
                </a:solidFill>
              </a:rPr>
              <a:t>(sempre al netto del fondo svalutazione crediti e degli eventuali introiti straordinari al momento non quantificabili) dovrebbe attestarsi nel 2015 su un importo di </a:t>
            </a:r>
            <a:r>
              <a:rPr lang="it-IT" sz="1100" dirty="0" smtClean="0">
                <a:solidFill>
                  <a:schemeClr val="accent2">
                    <a:lumMod val="75000"/>
                  </a:schemeClr>
                </a:solidFill>
              </a:rPr>
              <a:t>circa 6,5 milioni  </a:t>
            </a:r>
            <a:r>
              <a:rPr lang="it-IT" sz="1100" dirty="0" smtClean="0">
                <a:solidFill>
                  <a:schemeClr val="tx1">
                    <a:lumMod val="65000"/>
                    <a:lumOff val="35000"/>
                  </a:schemeClr>
                </a:solidFill>
              </a:rPr>
              <a:t>contro i precedenti 9 milioni  (-27%).</a:t>
            </a:r>
          </a:p>
          <a:p>
            <a:pPr marL="0" indent="0" algn="just">
              <a:lnSpc>
                <a:spcPct val="120000"/>
              </a:lnSpc>
              <a:buNone/>
            </a:pPr>
            <a:r>
              <a:rPr lang="it-IT" sz="1100" dirty="0" smtClean="0">
                <a:solidFill>
                  <a:schemeClr val="tx1">
                    <a:lumMod val="65000"/>
                    <a:lumOff val="35000"/>
                  </a:schemeClr>
                </a:solidFill>
              </a:rPr>
              <a:t>Sul fronte delle uscite può essere sin d’ora anticipata la volontà di accentuare ulteriormente nell’esercizio futuro </a:t>
            </a:r>
            <a:r>
              <a:rPr lang="it-IT" sz="1100" dirty="0" smtClean="0">
                <a:solidFill>
                  <a:schemeClr val="accent2">
                    <a:lumMod val="75000"/>
                  </a:schemeClr>
                </a:solidFill>
              </a:rPr>
              <a:t>lo  sforzo di contenimento dei costi di struttura</a:t>
            </a:r>
            <a:r>
              <a:rPr lang="it-IT" sz="1100" dirty="0">
                <a:solidFill>
                  <a:schemeClr val="tx1">
                    <a:lumMod val="65000"/>
                    <a:lumOff val="35000"/>
                  </a:schemeClr>
                </a:solidFill>
              </a:rPr>
              <a:t> </a:t>
            </a:r>
            <a:r>
              <a:rPr lang="it-IT" sz="1100" dirty="0" smtClean="0">
                <a:solidFill>
                  <a:schemeClr val="tx1">
                    <a:lumMod val="65000"/>
                    <a:lumOff val="35000"/>
                  </a:schemeClr>
                </a:solidFill>
              </a:rPr>
              <a:t>- già messo in campo con successo negli ultimi esercizi -  stimando una riduzione degli oneri di personale (-1,5%) e funzionamento (-8%), oltre ad un consistente taglio sulla voce delle quote associative (-35%), per giungere ad un </a:t>
            </a:r>
            <a:r>
              <a:rPr lang="it-IT" sz="1100" dirty="0" smtClean="0">
                <a:solidFill>
                  <a:schemeClr val="accent2">
                    <a:lumMod val="75000"/>
                  </a:schemeClr>
                </a:solidFill>
              </a:rPr>
              <a:t>importo complessivo degli oneri </a:t>
            </a:r>
            <a:r>
              <a:rPr lang="it-IT" sz="1100" dirty="0" smtClean="0">
                <a:solidFill>
                  <a:schemeClr val="tx1">
                    <a:lumMod val="65000"/>
                    <a:lumOff val="35000"/>
                  </a:schemeClr>
                </a:solidFill>
              </a:rPr>
              <a:t>(esclusi gli interventi promozionali) di circa </a:t>
            </a:r>
            <a:r>
              <a:rPr lang="it-IT" sz="1100" dirty="0" smtClean="0">
                <a:solidFill>
                  <a:schemeClr val="accent2">
                    <a:lumMod val="75000"/>
                  </a:schemeClr>
                </a:solidFill>
              </a:rPr>
              <a:t>€  5,5 milioni, </a:t>
            </a:r>
            <a:r>
              <a:rPr lang="it-IT" sz="1100" dirty="0" smtClean="0">
                <a:solidFill>
                  <a:schemeClr val="tx1">
                    <a:lumMod val="65000"/>
                    <a:lumOff val="35000"/>
                  </a:schemeClr>
                </a:solidFill>
              </a:rPr>
              <a:t>contro i precedenti 6 milioni, e ottenendo una  riduzione degli stessi pari a -8%. </a:t>
            </a:r>
          </a:p>
          <a:p>
            <a:pPr marL="0" indent="0" algn="just">
              <a:lnSpc>
                <a:spcPct val="120000"/>
              </a:lnSpc>
              <a:buNone/>
            </a:pPr>
            <a:endParaRPr lang="it-IT" sz="1100" dirty="0" smtClean="0">
              <a:solidFill>
                <a:schemeClr val="tx1">
                  <a:lumMod val="65000"/>
                  <a:lumOff val="35000"/>
                </a:schemeClr>
              </a:solidFill>
            </a:endParaRPr>
          </a:p>
          <a:p>
            <a:pPr marL="0" indent="0" algn="just">
              <a:lnSpc>
                <a:spcPct val="120000"/>
              </a:lnSpc>
              <a:buNone/>
            </a:pPr>
            <a:r>
              <a:rPr lang="it-IT" sz="1100" dirty="0" smtClean="0">
                <a:solidFill>
                  <a:schemeClr val="tx1">
                    <a:lumMod val="65000"/>
                    <a:lumOff val="35000"/>
                  </a:schemeClr>
                </a:solidFill>
              </a:rPr>
              <a:t>In questo scenario– volendo conservare le  condizioni di pareggio di bilancio – </a:t>
            </a:r>
            <a:r>
              <a:rPr lang="it-IT" sz="1100" dirty="0">
                <a:solidFill>
                  <a:schemeClr val="tx1">
                    <a:lumMod val="65000"/>
                    <a:lumOff val="35000"/>
                  </a:schemeClr>
                </a:solidFill>
              </a:rPr>
              <a:t>si delineerebbe </a:t>
            </a:r>
            <a:r>
              <a:rPr lang="it-IT" sz="1100" dirty="0" smtClean="0">
                <a:solidFill>
                  <a:schemeClr val="tx1">
                    <a:lumMod val="65000"/>
                    <a:lumOff val="35000"/>
                  </a:schemeClr>
                </a:solidFill>
              </a:rPr>
              <a:t>una disponibilità per </a:t>
            </a:r>
            <a:r>
              <a:rPr lang="it-IT" sz="1100" dirty="0" smtClean="0">
                <a:solidFill>
                  <a:schemeClr val="accent2">
                    <a:lumMod val="75000"/>
                  </a:schemeClr>
                </a:solidFill>
              </a:rPr>
              <a:t>lo stanziamento sulla voce «interventi economici» </a:t>
            </a:r>
            <a:r>
              <a:rPr lang="it-IT" sz="1100" dirty="0" smtClean="0">
                <a:solidFill>
                  <a:schemeClr val="tx1">
                    <a:lumMod val="65000"/>
                    <a:lumOff val="35000"/>
                  </a:schemeClr>
                </a:solidFill>
              </a:rPr>
              <a:t>di circa € 1 milione, pari a circa 1 quarto della spesa  che negli ultimi esercizi la Camera è stata in grado di sostenere senza registrare disavanzi di bilancio.  In prospettiva quinquennale, alla luce di proiezioni che tengono conto degli ulteriori tagli delle entrate, della dinamica presunta per le spese di funzionamento, nonché di quelle del personale (anche in vista dei pensionamenti previsti) tale importo subirà il seguente andamento: € 600.000 nel 2016, € 200.000 nel 2017, e circa € 50.000 nel  2018 e 2019. </a:t>
            </a:r>
          </a:p>
          <a:p>
            <a:pPr marL="0" indent="0" algn="just">
              <a:lnSpc>
                <a:spcPct val="120000"/>
              </a:lnSpc>
              <a:buNone/>
            </a:pPr>
            <a:endParaRPr lang="it-IT" sz="1100" dirty="0" smtClean="0">
              <a:solidFill>
                <a:schemeClr val="tx1">
                  <a:lumMod val="65000"/>
                  <a:lumOff val="35000"/>
                </a:schemeClr>
              </a:solidFill>
            </a:endParaRPr>
          </a:p>
          <a:p>
            <a:pPr marL="0" indent="0" algn="just">
              <a:lnSpc>
                <a:spcPct val="120000"/>
              </a:lnSpc>
              <a:buNone/>
            </a:pPr>
            <a:r>
              <a:rPr lang="it-IT" sz="1100" dirty="0" smtClean="0">
                <a:solidFill>
                  <a:schemeClr val="tx1">
                    <a:lumMod val="65000"/>
                    <a:lumOff val="35000"/>
                  </a:schemeClr>
                </a:solidFill>
              </a:rPr>
              <a:t>Si ricorda che tale voce è destinata a finanziare gli </a:t>
            </a:r>
            <a:r>
              <a:rPr lang="it-IT" sz="1100" dirty="0">
                <a:solidFill>
                  <a:schemeClr val="tx1">
                    <a:lumMod val="65000"/>
                    <a:lumOff val="35000"/>
                  </a:schemeClr>
                </a:solidFill>
              </a:rPr>
              <a:t>interventi a carattere promozionale, ossia quelli volti ad espletare le  </a:t>
            </a:r>
            <a:r>
              <a:rPr lang="it-IT" sz="1100" dirty="0">
                <a:solidFill>
                  <a:schemeClr val="accent2">
                    <a:lumMod val="75000"/>
                  </a:schemeClr>
                </a:solidFill>
              </a:rPr>
              <a:t>funzioni di supporto e di promozione degli interessi generali delle imprese e delle economie </a:t>
            </a:r>
            <a:r>
              <a:rPr lang="it-IT" sz="1100" dirty="0" smtClean="0">
                <a:solidFill>
                  <a:schemeClr val="accent2">
                    <a:lumMod val="75000"/>
                  </a:schemeClr>
                </a:solidFill>
              </a:rPr>
              <a:t>locali </a:t>
            </a:r>
            <a:r>
              <a:rPr lang="it-IT" sz="1100" dirty="0" smtClean="0">
                <a:solidFill>
                  <a:schemeClr val="tx1">
                    <a:lumMod val="65000"/>
                    <a:lumOff val="35000"/>
                  </a:schemeClr>
                </a:solidFill>
              </a:rPr>
              <a:t>previste dall’art. </a:t>
            </a:r>
            <a:r>
              <a:rPr lang="it-IT" sz="1100" dirty="0">
                <a:solidFill>
                  <a:schemeClr val="tx1">
                    <a:lumMod val="65000"/>
                    <a:lumOff val="35000"/>
                  </a:schemeClr>
                </a:solidFill>
              </a:rPr>
              <a:t>2 della legge 580/1993. </a:t>
            </a:r>
            <a:endParaRPr lang="it-IT" sz="1100" dirty="0" smtClean="0">
              <a:solidFill>
                <a:schemeClr val="tx1">
                  <a:lumMod val="65000"/>
                  <a:lumOff val="35000"/>
                </a:schemeClr>
              </a:solidFill>
            </a:endParaRPr>
          </a:p>
          <a:p>
            <a:pPr marL="0" indent="0" algn="just">
              <a:lnSpc>
                <a:spcPct val="120000"/>
              </a:lnSpc>
              <a:buNone/>
            </a:pPr>
            <a:endParaRPr lang="it-IT" sz="1100" dirty="0">
              <a:solidFill>
                <a:schemeClr val="tx1">
                  <a:lumMod val="65000"/>
                  <a:lumOff val="35000"/>
                </a:schemeClr>
              </a:solidFill>
            </a:endParaRPr>
          </a:p>
          <a:p>
            <a:pPr marL="0" indent="0" algn="just">
              <a:lnSpc>
                <a:spcPct val="120000"/>
              </a:lnSpc>
              <a:buNone/>
            </a:pPr>
            <a:endParaRPr lang="it-IT" sz="1100" dirty="0" smtClean="0">
              <a:solidFill>
                <a:schemeClr val="tx1">
                  <a:lumMod val="65000"/>
                  <a:lumOff val="35000"/>
                </a:schemeClr>
              </a:solidFill>
            </a:endParaRPr>
          </a:p>
          <a:p>
            <a:pPr marL="0" indent="0" algn="just">
              <a:lnSpc>
                <a:spcPct val="120000"/>
              </a:lnSpc>
              <a:buNone/>
            </a:pPr>
            <a:endParaRPr lang="it-IT" sz="1100" dirty="0" smtClean="0">
              <a:solidFill>
                <a:schemeClr val="tx1">
                  <a:lumMod val="65000"/>
                  <a:lumOff val="35000"/>
                </a:schemeClr>
              </a:solidFill>
            </a:endParaRPr>
          </a:p>
          <a:p>
            <a:pPr marL="0" indent="0" algn="just">
              <a:lnSpc>
                <a:spcPct val="120000"/>
              </a:lnSpc>
              <a:buNone/>
            </a:pPr>
            <a:endParaRPr lang="it-IT" sz="1100" dirty="0" smtClean="0">
              <a:solidFill>
                <a:schemeClr val="tx1">
                  <a:lumMod val="65000"/>
                  <a:lumOff val="35000"/>
                </a:schemeClr>
              </a:solidFill>
            </a:endParaRPr>
          </a:p>
          <a:p>
            <a:pPr marL="0" indent="0" algn="just">
              <a:lnSpc>
                <a:spcPct val="120000"/>
              </a:lnSpc>
              <a:buNone/>
            </a:pPr>
            <a:endParaRPr lang="it-IT" sz="1100" dirty="0" smtClean="0">
              <a:solidFill>
                <a:schemeClr val="tx1">
                  <a:lumMod val="65000"/>
                  <a:lumOff val="35000"/>
                </a:schemeClr>
              </a:solidFill>
            </a:endParaRPr>
          </a:p>
          <a:p>
            <a:pPr marL="0" indent="0" algn="just">
              <a:lnSpc>
                <a:spcPct val="120000"/>
              </a:lnSpc>
              <a:buNone/>
            </a:pPr>
            <a:r>
              <a:rPr lang="it-IT" sz="1100" dirty="0" smtClean="0">
                <a:solidFill>
                  <a:schemeClr val="tx1">
                    <a:lumMod val="65000"/>
                    <a:lumOff val="35000"/>
                  </a:schemeClr>
                </a:solidFill>
              </a:rPr>
              <a:t> </a:t>
            </a:r>
            <a:endParaRPr lang="it-IT" sz="1100" dirty="0">
              <a:solidFill>
                <a:schemeClr val="tx1">
                  <a:lumMod val="65000"/>
                  <a:lumOff val="35000"/>
                </a:schemeClr>
              </a:solidFill>
            </a:endParaRPr>
          </a:p>
          <a:p>
            <a:pPr marL="0" indent="0" algn="just">
              <a:lnSpc>
                <a:spcPct val="120000"/>
              </a:lnSpc>
              <a:buNone/>
            </a:pPr>
            <a:endParaRPr lang="it-IT" sz="1000" dirty="0">
              <a:solidFill>
                <a:schemeClr val="tx1">
                  <a:lumMod val="65000"/>
                  <a:lumOff val="35000"/>
                </a:schemeClr>
              </a:solidFill>
            </a:endParaRPr>
          </a:p>
          <a:p>
            <a:pPr marL="0" indent="0" algn="just">
              <a:buNone/>
            </a:pPr>
            <a:endParaRPr lang="it-IT" sz="1000" dirty="0" smtClean="0">
              <a:solidFill>
                <a:schemeClr val="tx1">
                  <a:lumMod val="65000"/>
                  <a:lumOff val="35000"/>
                </a:schemeClr>
              </a:solidFill>
            </a:endParaRPr>
          </a:p>
        </p:txBody>
      </p:sp>
      <p:sp>
        <p:nvSpPr>
          <p:cNvPr id="3" name="Segnaposto numero diapositiva 2"/>
          <p:cNvSpPr>
            <a:spLocks noGrp="1"/>
          </p:cNvSpPr>
          <p:nvPr>
            <p:ph type="sldNum" sz="quarter" idx="12"/>
          </p:nvPr>
        </p:nvSpPr>
        <p:spPr/>
        <p:txBody>
          <a:bodyPr/>
          <a:lstStyle/>
          <a:p>
            <a:fld id="{EA79D38A-D5C7-46AB-BC39-B5F761FD2456}" type="slidenum">
              <a:rPr lang="it-IT" smtClean="0"/>
              <a:t>6</a:t>
            </a:fld>
            <a:endParaRPr lang="it-IT"/>
          </a:p>
        </p:txBody>
      </p:sp>
    </p:spTree>
    <p:extLst>
      <p:ext uri="{BB962C8B-B14F-4D97-AF65-F5344CB8AC3E}">
        <p14:creationId xmlns:p14="http://schemas.microsoft.com/office/powerpoint/2010/main" val="6647683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274638"/>
            <a:ext cx="8229600" cy="490066"/>
          </a:xfrm>
          <a:ln w="28575">
            <a:solidFill>
              <a:schemeClr val="accent2">
                <a:lumMod val="75000"/>
              </a:schemeClr>
            </a:solidFill>
          </a:ln>
        </p:spPr>
        <p:txBody>
          <a:bodyPr>
            <a:normAutofit/>
          </a:bodyPr>
          <a:lstStyle/>
          <a:p>
            <a:r>
              <a:rPr lang="it-IT" sz="1400" b="1" dirty="0" smtClean="0">
                <a:solidFill>
                  <a:schemeClr val="accent2">
                    <a:lumMod val="75000"/>
                  </a:schemeClr>
                </a:solidFill>
              </a:rPr>
              <a:t>1.2 – Previsioni Economico – finanziarie </a:t>
            </a:r>
            <a:r>
              <a:rPr lang="it-IT" sz="1000" b="1" dirty="0" smtClean="0">
                <a:solidFill>
                  <a:schemeClr val="accent2">
                    <a:lumMod val="75000"/>
                  </a:schemeClr>
                </a:solidFill>
              </a:rPr>
              <a:t>(2/2)</a:t>
            </a:r>
            <a:endParaRPr lang="it-IT" sz="1000" b="1" dirty="0">
              <a:solidFill>
                <a:schemeClr val="accent2">
                  <a:lumMod val="75000"/>
                </a:schemeClr>
              </a:solidFill>
            </a:endParaRPr>
          </a:p>
        </p:txBody>
      </p:sp>
      <p:sp>
        <p:nvSpPr>
          <p:cNvPr id="2" name="Segnaposto contenuto 1"/>
          <p:cNvSpPr>
            <a:spLocks noGrp="1"/>
          </p:cNvSpPr>
          <p:nvPr>
            <p:ph idx="1"/>
          </p:nvPr>
        </p:nvSpPr>
        <p:spPr>
          <a:xfrm>
            <a:off x="323528" y="908720"/>
            <a:ext cx="8424936" cy="5688632"/>
          </a:xfrm>
        </p:spPr>
        <p:txBody>
          <a:bodyPr>
            <a:normAutofit fontScale="77500" lnSpcReduction="20000"/>
          </a:bodyPr>
          <a:lstStyle/>
          <a:p>
            <a:pPr marL="0" indent="0" algn="just">
              <a:lnSpc>
                <a:spcPct val="120000"/>
              </a:lnSpc>
              <a:buNone/>
            </a:pPr>
            <a:endParaRPr lang="it-IT" sz="1600" dirty="0" smtClean="0">
              <a:solidFill>
                <a:schemeClr val="tx1">
                  <a:lumMod val="65000"/>
                  <a:lumOff val="35000"/>
                </a:schemeClr>
              </a:solidFill>
            </a:endParaRPr>
          </a:p>
          <a:p>
            <a:pPr marL="0" indent="0" algn="just">
              <a:lnSpc>
                <a:spcPct val="120000"/>
              </a:lnSpc>
              <a:buNone/>
            </a:pPr>
            <a:r>
              <a:rPr lang="it-IT" sz="1300" dirty="0" smtClean="0">
                <a:solidFill>
                  <a:schemeClr val="tx1">
                    <a:lumMod val="65000"/>
                    <a:lumOff val="35000"/>
                  </a:schemeClr>
                </a:solidFill>
              </a:rPr>
              <a:t>Pur nella consapevolezza della difficoltà a garantire nel 2015 un livello di spesa destinata all’attività promozionale in linea con i precedenti esercizi, va considerata la necessità di </a:t>
            </a:r>
            <a:r>
              <a:rPr lang="it-IT" sz="1300" dirty="0" smtClean="0">
                <a:solidFill>
                  <a:schemeClr val="accent2">
                    <a:lumMod val="75000"/>
                  </a:schemeClr>
                </a:solidFill>
              </a:rPr>
              <a:t>non far cessare drasticamente il positivo apporto che l’intervento camerale è stato sino ad oggi in grado di fornire  </a:t>
            </a:r>
            <a:r>
              <a:rPr lang="it-IT" sz="1300" dirty="0" smtClean="0">
                <a:solidFill>
                  <a:schemeClr val="tx1">
                    <a:lumMod val="65000"/>
                    <a:lumOff val="35000"/>
                  </a:schemeClr>
                </a:solidFill>
              </a:rPr>
              <a:t>alle dinamiche di sviluppo del sistema economico locale. Ciò comporta di proseguire nelle principali linee di azione già intraprese - a partire da quelle che producono maggiore  valore aggiunto sul territorio – qualificando </a:t>
            </a:r>
            <a:r>
              <a:rPr lang="it-IT" sz="1300" dirty="0">
                <a:solidFill>
                  <a:schemeClr val="tx1">
                    <a:lumMod val="65000"/>
                    <a:lumOff val="35000"/>
                  </a:schemeClr>
                </a:solidFill>
              </a:rPr>
              <a:t>il programma di attività </a:t>
            </a:r>
            <a:r>
              <a:rPr lang="it-IT" sz="1300" dirty="0" smtClean="0">
                <a:solidFill>
                  <a:schemeClr val="tx1">
                    <a:lumMod val="65000"/>
                    <a:lumOff val="35000"/>
                  </a:schemeClr>
                </a:solidFill>
              </a:rPr>
              <a:t>secondo criteri di efficacia e di impatto, valorizzando  le sinergie organizzative e di </a:t>
            </a:r>
            <a:r>
              <a:rPr lang="it-IT" sz="1300" dirty="0" err="1" smtClean="0">
                <a:solidFill>
                  <a:schemeClr val="tx1">
                    <a:lumMod val="65000"/>
                    <a:lumOff val="35000"/>
                  </a:schemeClr>
                </a:solidFill>
              </a:rPr>
              <a:t>parternariato</a:t>
            </a:r>
            <a:r>
              <a:rPr lang="it-IT" sz="1300" dirty="0" smtClean="0">
                <a:solidFill>
                  <a:schemeClr val="tx1">
                    <a:lumMod val="65000"/>
                    <a:lumOff val="35000"/>
                  </a:schemeClr>
                </a:solidFill>
              </a:rPr>
              <a:t> con altri soggetti di sistema e incrementando la collaborazione anche finanziaria con altri soggetti istituzionali e del mondo imprenditoriale.  </a:t>
            </a:r>
          </a:p>
          <a:p>
            <a:pPr marL="0" indent="0" algn="just">
              <a:lnSpc>
                <a:spcPct val="120000"/>
              </a:lnSpc>
              <a:buNone/>
            </a:pPr>
            <a:r>
              <a:rPr lang="it-IT" sz="1300" dirty="0" smtClean="0">
                <a:solidFill>
                  <a:schemeClr val="tx1">
                    <a:lumMod val="65000"/>
                    <a:lumOff val="35000"/>
                  </a:schemeClr>
                </a:solidFill>
              </a:rPr>
              <a:t>Per realizzare questo intento andranno tenuti in alta considerazione i progetti promossi dalle unioni regionale e nazionale e quelli realizzabili in ambito di progettazione europea, le azioni condivise con Regione Lombardia nell’ambito dell’Accordo per la Competitività  del sistema imprenditoriale lombardo, oltre ai servizi di accompagnamento realizzati ‘su misura’ per rispondere a specifici bisogni dei soggetti imprenditoriali.  </a:t>
            </a:r>
          </a:p>
          <a:p>
            <a:pPr marL="0" indent="0" algn="just">
              <a:lnSpc>
                <a:spcPct val="120000"/>
              </a:lnSpc>
              <a:buNone/>
            </a:pPr>
            <a:r>
              <a:rPr lang="it-IT" sz="1300" dirty="0" smtClean="0">
                <a:solidFill>
                  <a:schemeClr val="tx1">
                    <a:lumMod val="65000"/>
                    <a:lumOff val="35000"/>
                  </a:schemeClr>
                </a:solidFill>
              </a:rPr>
              <a:t>Per quanto riguarda i contributi diretti alle imprese sarà necessario concentrare  l’impegno camerale sulle misure appositamente  </a:t>
            </a:r>
            <a:r>
              <a:rPr lang="it-IT" sz="1300" dirty="0">
                <a:solidFill>
                  <a:schemeClr val="tx1">
                    <a:lumMod val="65000"/>
                    <a:lumOff val="35000"/>
                  </a:schemeClr>
                </a:solidFill>
              </a:rPr>
              <a:t>previste nell’Accordo di Programma </a:t>
            </a:r>
            <a:r>
              <a:rPr lang="it-IT" sz="1300" dirty="0" smtClean="0">
                <a:solidFill>
                  <a:schemeClr val="tx1">
                    <a:lumMod val="65000"/>
                    <a:lumOff val="35000"/>
                  </a:schemeClr>
                </a:solidFill>
              </a:rPr>
              <a:t>Competitività, </a:t>
            </a:r>
            <a:r>
              <a:rPr lang="it-IT" sz="1300" dirty="0">
                <a:solidFill>
                  <a:schemeClr val="tx1">
                    <a:lumMod val="65000"/>
                    <a:lumOff val="35000"/>
                  </a:schemeClr>
                </a:solidFill>
              </a:rPr>
              <a:t>che consente di </a:t>
            </a:r>
            <a:r>
              <a:rPr lang="it-IT" sz="1300" dirty="0" smtClean="0">
                <a:solidFill>
                  <a:schemeClr val="tx1">
                    <a:lumMod val="65000"/>
                    <a:lumOff val="35000"/>
                  </a:schemeClr>
                </a:solidFill>
              </a:rPr>
              <a:t>incrementare le risorse disponibili attraverso l’impegno </a:t>
            </a:r>
            <a:r>
              <a:rPr lang="it-IT" sz="1300" dirty="0">
                <a:solidFill>
                  <a:schemeClr val="tx1">
                    <a:lumMod val="65000"/>
                    <a:lumOff val="35000"/>
                  </a:schemeClr>
                </a:solidFill>
              </a:rPr>
              <a:t>finanziario di regione </a:t>
            </a:r>
            <a:r>
              <a:rPr lang="it-IT" sz="1300" dirty="0" smtClean="0">
                <a:solidFill>
                  <a:schemeClr val="tx1">
                    <a:lumMod val="65000"/>
                    <a:lumOff val="35000"/>
                  </a:schemeClr>
                </a:solidFill>
              </a:rPr>
              <a:t>Lombardia, rinunciando alla emanazione di specifici bandi camerali. </a:t>
            </a:r>
          </a:p>
          <a:p>
            <a:pPr marL="0" indent="0" algn="just">
              <a:lnSpc>
                <a:spcPct val="120000"/>
              </a:lnSpc>
              <a:buNone/>
            </a:pPr>
            <a:endParaRPr lang="it-IT" sz="1300" dirty="0" smtClean="0">
              <a:solidFill>
                <a:schemeClr val="accent2">
                  <a:lumMod val="75000"/>
                </a:schemeClr>
              </a:solidFill>
            </a:endParaRPr>
          </a:p>
          <a:p>
            <a:pPr marL="0" indent="0" algn="just">
              <a:lnSpc>
                <a:spcPct val="120000"/>
              </a:lnSpc>
              <a:buNone/>
            </a:pPr>
            <a:r>
              <a:rPr lang="it-IT" sz="1300" dirty="0" smtClean="0">
                <a:solidFill>
                  <a:schemeClr val="tx1">
                    <a:lumMod val="65000"/>
                    <a:lumOff val="35000"/>
                  </a:schemeClr>
                </a:solidFill>
              </a:rPr>
              <a:t>In base a tali valutazioni </a:t>
            </a:r>
            <a:r>
              <a:rPr lang="it-IT" sz="1300" dirty="0" smtClean="0">
                <a:solidFill>
                  <a:schemeClr val="accent2">
                    <a:lumMod val="75000"/>
                  </a:schemeClr>
                </a:solidFill>
              </a:rPr>
              <a:t>la Camera di Commercio di Pavia dovrà necessariamente avviare una politica di utilizzo </a:t>
            </a:r>
            <a:r>
              <a:rPr lang="it-IT" sz="1300" dirty="0">
                <a:solidFill>
                  <a:schemeClr val="accent2">
                    <a:lumMod val="75000"/>
                  </a:schemeClr>
                </a:solidFill>
              </a:rPr>
              <a:t>della quota disponibile degli avanzi patrimonializzati degli esercizi precedenti, </a:t>
            </a:r>
            <a:r>
              <a:rPr lang="it-IT" sz="1300" dirty="0" smtClean="0">
                <a:solidFill>
                  <a:schemeClr val="accent2">
                    <a:lumMod val="75000"/>
                  </a:schemeClr>
                </a:solidFill>
              </a:rPr>
              <a:t>quota che al 31.12.2013 ammontava </a:t>
            </a:r>
            <a:r>
              <a:rPr lang="it-IT" sz="1300" dirty="0">
                <a:solidFill>
                  <a:schemeClr val="accent2">
                    <a:lumMod val="75000"/>
                  </a:schemeClr>
                </a:solidFill>
              </a:rPr>
              <a:t>a </a:t>
            </a:r>
            <a:r>
              <a:rPr lang="it-IT" sz="1300" dirty="0" smtClean="0">
                <a:solidFill>
                  <a:schemeClr val="accent2">
                    <a:lumMod val="75000"/>
                  </a:schemeClr>
                </a:solidFill>
              </a:rPr>
              <a:t>€ 15 milioni. </a:t>
            </a:r>
            <a:endParaRPr lang="it-IT" sz="1300" dirty="0">
              <a:solidFill>
                <a:schemeClr val="accent2">
                  <a:lumMod val="75000"/>
                </a:schemeClr>
              </a:solidFill>
            </a:endParaRPr>
          </a:p>
          <a:p>
            <a:pPr marL="0" indent="0" algn="just">
              <a:lnSpc>
                <a:spcPct val="120000"/>
              </a:lnSpc>
              <a:buNone/>
            </a:pPr>
            <a:r>
              <a:rPr lang="it-IT" sz="1300" dirty="0" smtClean="0">
                <a:solidFill>
                  <a:schemeClr val="tx1">
                    <a:lumMod val="65000"/>
                    <a:lumOff val="35000"/>
                  </a:schemeClr>
                </a:solidFill>
              </a:rPr>
              <a:t>Ogni decisione relativa alla spesa promozionale da stanziare a bilancio andrà presa pertanto oculatamente, nella consapevolezza da parte dei competenti organi dell’impatto prodotto sul disavanzo di bilancio, che dovrà necessariamente trovare copertura  ricorrendo agli avanzi patrimonializzati.  </a:t>
            </a:r>
          </a:p>
          <a:p>
            <a:pPr marL="0" indent="0" algn="just">
              <a:lnSpc>
                <a:spcPct val="120000"/>
              </a:lnSpc>
              <a:buNone/>
            </a:pPr>
            <a:r>
              <a:rPr lang="it-IT" sz="1300" dirty="0" smtClean="0">
                <a:solidFill>
                  <a:schemeClr val="tx1">
                    <a:lumMod val="65000"/>
                    <a:lumOff val="35000"/>
                  </a:schemeClr>
                </a:solidFill>
              </a:rPr>
              <a:t>Tali decisioni dovranno essere assunte anche tenendo conto degli sviluppi del quadro economico finanziario negli anni futuri e in particolare delle ulteriori riduzioni di entrate previste che porteranno allo stabile dimezzamento dell’introito da diritto annuo con l’anno 2017. Pertanto, </a:t>
            </a:r>
            <a:r>
              <a:rPr lang="it-IT" sz="1300" dirty="0">
                <a:solidFill>
                  <a:schemeClr val="tx1">
                    <a:lumMod val="65000"/>
                    <a:lumOff val="35000"/>
                  </a:schemeClr>
                </a:solidFill>
              </a:rPr>
              <a:t>stante la necessità di garantire la copertura degli oneri di </a:t>
            </a:r>
            <a:r>
              <a:rPr lang="it-IT" sz="1300" dirty="0" smtClean="0">
                <a:solidFill>
                  <a:schemeClr val="tx1">
                    <a:lumMod val="65000"/>
                    <a:lumOff val="35000"/>
                  </a:schemeClr>
                </a:solidFill>
              </a:rPr>
              <a:t>struttura, la valutazione delle </a:t>
            </a:r>
            <a:r>
              <a:rPr lang="it-IT" sz="1300" dirty="0">
                <a:solidFill>
                  <a:schemeClr val="tx1">
                    <a:lumMod val="65000"/>
                    <a:lumOff val="35000"/>
                  </a:schemeClr>
                </a:solidFill>
              </a:rPr>
              <a:t>risorse che potranno essere </a:t>
            </a:r>
            <a:r>
              <a:rPr lang="it-IT" sz="1300" dirty="0" smtClean="0">
                <a:solidFill>
                  <a:schemeClr val="tx1">
                    <a:lumMod val="65000"/>
                    <a:lumOff val="35000"/>
                  </a:schemeClr>
                </a:solidFill>
              </a:rPr>
              <a:t>di anno in anno investite </a:t>
            </a:r>
            <a:r>
              <a:rPr lang="it-IT" sz="1300" dirty="0">
                <a:solidFill>
                  <a:schemeClr val="tx1">
                    <a:lumMod val="65000"/>
                    <a:lumOff val="35000"/>
                  </a:schemeClr>
                </a:solidFill>
              </a:rPr>
              <a:t>in </a:t>
            </a:r>
            <a:r>
              <a:rPr lang="it-IT" sz="1300" dirty="0" smtClean="0">
                <a:solidFill>
                  <a:schemeClr val="tx1">
                    <a:lumMod val="65000"/>
                    <a:lumOff val="35000"/>
                  </a:schemeClr>
                </a:solidFill>
              </a:rPr>
              <a:t>promozione andrà fatta considerando attentamente il parallelo e progressivo processo di erosione degli avanzi patrimonializzati e secondo criteri di sostenibilità nel medio-lungo periodo.</a:t>
            </a:r>
          </a:p>
          <a:p>
            <a:pPr marL="0" indent="0" algn="just">
              <a:lnSpc>
                <a:spcPct val="120000"/>
              </a:lnSpc>
              <a:buNone/>
            </a:pPr>
            <a:endParaRPr lang="it-IT" sz="1300" dirty="0">
              <a:solidFill>
                <a:schemeClr val="tx1">
                  <a:lumMod val="65000"/>
                  <a:lumOff val="35000"/>
                </a:schemeClr>
              </a:solidFill>
            </a:endParaRPr>
          </a:p>
          <a:p>
            <a:pPr marL="0" indent="0" algn="just">
              <a:lnSpc>
                <a:spcPct val="120000"/>
              </a:lnSpc>
              <a:buNone/>
            </a:pPr>
            <a:r>
              <a:rPr lang="it-IT" sz="1300" dirty="0" smtClean="0">
                <a:solidFill>
                  <a:schemeClr val="tx1">
                    <a:lumMod val="65000"/>
                    <a:lumOff val="35000"/>
                  </a:schemeClr>
                </a:solidFill>
              </a:rPr>
              <a:t>In concomitanza con questa avvertenza non si esclude la possibilità di </a:t>
            </a:r>
            <a:r>
              <a:rPr lang="it-IT" sz="1300" dirty="0" smtClean="0">
                <a:solidFill>
                  <a:schemeClr val="accent2">
                    <a:lumMod val="75000"/>
                  </a:schemeClr>
                </a:solidFill>
              </a:rPr>
              <a:t>incrementare le fonti di entrata alternative </a:t>
            </a:r>
            <a:r>
              <a:rPr lang="it-IT" sz="1300" dirty="0" smtClean="0">
                <a:solidFill>
                  <a:schemeClr val="tx1">
                    <a:lumMod val="65000"/>
                    <a:lumOff val="35000"/>
                  </a:schemeClr>
                </a:solidFill>
              </a:rPr>
              <a:t>al diritto annuo, puntando tra l’altro sulla adesione a progetti finanziati da organismi terzi (in particolare dalla comunità europea) e sulla produzione di servizi </a:t>
            </a:r>
            <a:r>
              <a:rPr lang="it-IT" sz="1300" dirty="0" err="1" smtClean="0">
                <a:solidFill>
                  <a:schemeClr val="tx1">
                    <a:lumMod val="65000"/>
                    <a:lumOff val="35000"/>
                  </a:schemeClr>
                </a:solidFill>
              </a:rPr>
              <a:t>pre</a:t>
            </a:r>
            <a:r>
              <a:rPr lang="it-IT" sz="1300" dirty="0" smtClean="0">
                <a:solidFill>
                  <a:schemeClr val="tx1">
                    <a:lumMod val="65000"/>
                    <a:lumOff val="35000"/>
                  </a:schemeClr>
                </a:solidFill>
              </a:rPr>
              <a:t>-competitivi e di assistenza professionale di secondo livello che costituiscono punti fermi e a più riprese ribaditi negli indirizzi generali che ispirano la presente relazione previsionale. Va tuttavia preso atto che lo sforzo in questa direzione</a:t>
            </a:r>
            <a:r>
              <a:rPr lang="it-IT" sz="1300" dirty="0">
                <a:solidFill>
                  <a:schemeClr val="tx1">
                    <a:lumMod val="65000"/>
                    <a:lumOff val="35000"/>
                  </a:schemeClr>
                </a:solidFill>
              </a:rPr>
              <a:t>, benché intenso, </a:t>
            </a:r>
            <a:r>
              <a:rPr lang="it-IT" sz="1300" dirty="0" smtClean="0">
                <a:solidFill>
                  <a:schemeClr val="tx1">
                    <a:lumMod val="65000"/>
                    <a:lumOff val="35000"/>
                  </a:schemeClr>
                </a:solidFill>
              </a:rPr>
              <a:t> non potrà , almeno nel breve periodo, compensare le </a:t>
            </a:r>
            <a:r>
              <a:rPr lang="it-IT" sz="1300" dirty="0">
                <a:solidFill>
                  <a:schemeClr val="tx1">
                    <a:lumMod val="65000"/>
                    <a:lumOff val="35000"/>
                  </a:schemeClr>
                </a:solidFill>
              </a:rPr>
              <a:t>minori entrate da diritto </a:t>
            </a:r>
            <a:r>
              <a:rPr lang="it-IT" sz="1300" dirty="0" smtClean="0">
                <a:solidFill>
                  <a:schemeClr val="tx1">
                    <a:lumMod val="65000"/>
                    <a:lumOff val="35000"/>
                  </a:schemeClr>
                </a:solidFill>
              </a:rPr>
              <a:t>annuo, se non in parte minima e quasi irrilevante. </a:t>
            </a:r>
          </a:p>
          <a:p>
            <a:pPr marL="0" indent="0" algn="just">
              <a:lnSpc>
                <a:spcPct val="120000"/>
              </a:lnSpc>
              <a:buNone/>
            </a:pPr>
            <a:endParaRPr lang="it-IT" sz="1000" dirty="0" smtClean="0">
              <a:solidFill>
                <a:schemeClr val="tx1">
                  <a:lumMod val="65000"/>
                  <a:lumOff val="35000"/>
                </a:schemeClr>
              </a:solidFill>
            </a:endParaRPr>
          </a:p>
          <a:p>
            <a:pPr marL="0" indent="0" algn="just">
              <a:lnSpc>
                <a:spcPct val="120000"/>
              </a:lnSpc>
              <a:buNone/>
            </a:pPr>
            <a:endParaRPr lang="it-IT" sz="1000" dirty="0" smtClean="0">
              <a:solidFill>
                <a:schemeClr val="tx1">
                  <a:lumMod val="65000"/>
                  <a:lumOff val="35000"/>
                </a:schemeClr>
              </a:solidFill>
            </a:endParaRPr>
          </a:p>
          <a:p>
            <a:pPr marL="0" indent="0" algn="just">
              <a:lnSpc>
                <a:spcPct val="120000"/>
              </a:lnSpc>
              <a:buNone/>
            </a:pPr>
            <a:r>
              <a:rPr lang="it-IT" sz="1000" dirty="0" smtClean="0">
                <a:solidFill>
                  <a:schemeClr val="tx1">
                    <a:lumMod val="65000"/>
                    <a:lumOff val="35000"/>
                  </a:schemeClr>
                </a:solidFill>
              </a:rPr>
              <a:t> </a:t>
            </a:r>
            <a:endParaRPr lang="it-IT" sz="1000" dirty="0">
              <a:solidFill>
                <a:schemeClr val="tx1">
                  <a:lumMod val="65000"/>
                  <a:lumOff val="35000"/>
                </a:schemeClr>
              </a:solidFill>
            </a:endParaRPr>
          </a:p>
          <a:p>
            <a:pPr marL="0" indent="0" algn="just">
              <a:lnSpc>
                <a:spcPct val="120000"/>
              </a:lnSpc>
              <a:buNone/>
            </a:pPr>
            <a:endParaRPr lang="it-IT" sz="1000" dirty="0">
              <a:solidFill>
                <a:schemeClr val="tx1">
                  <a:lumMod val="65000"/>
                  <a:lumOff val="35000"/>
                </a:schemeClr>
              </a:solidFill>
            </a:endParaRPr>
          </a:p>
          <a:p>
            <a:pPr marL="0" indent="0" algn="just">
              <a:buNone/>
            </a:pPr>
            <a:endParaRPr lang="it-IT" sz="1000" dirty="0" smtClean="0">
              <a:solidFill>
                <a:schemeClr val="tx1">
                  <a:lumMod val="65000"/>
                  <a:lumOff val="35000"/>
                </a:schemeClr>
              </a:solidFill>
            </a:endParaRPr>
          </a:p>
        </p:txBody>
      </p:sp>
      <p:sp>
        <p:nvSpPr>
          <p:cNvPr id="3" name="Segnaposto numero diapositiva 2"/>
          <p:cNvSpPr>
            <a:spLocks noGrp="1"/>
          </p:cNvSpPr>
          <p:nvPr>
            <p:ph type="sldNum" sz="quarter" idx="12"/>
          </p:nvPr>
        </p:nvSpPr>
        <p:spPr/>
        <p:txBody>
          <a:bodyPr/>
          <a:lstStyle/>
          <a:p>
            <a:fld id="{EA79D38A-D5C7-46AB-BC39-B5F761FD2456}" type="slidenum">
              <a:rPr lang="it-IT" smtClean="0"/>
              <a:t>7</a:t>
            </a:fld>
            <a:endParaRPr lang="it-IT"/>
          </a:p>
        </p:txBody>
      </p:sp>
    </p:spTree>
    <p:extLst>
      <p:ext uri="{BB962C8B-B14F-4D97-AF65-F5344CB8AC3E}">
        <p14:creationId xmlns:p14="http://schemas.microsoft.com/office/powerpoint/2010/main" val="37835693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836712"/>
            <a:ext cx="8229600" cy="1728192"/>
          </a:xfrm>
          <a:ln>
            <a:solidFill>
              <a:schemeClr val="tx1">
                <a:lumMod val="65000"/>
                <a:lumOff val="35000"/>
              </a:schemeClr>
            </a:solidFill>
          </a:ln>
        </p:spPr>
        <p:txBody>
          <a:bodyPr>
            <a:noAutofit/>
          </a:bodyPr>
          <a:lstStyle/>
          <a:p>
            <a:pPr algn="just"/>
            <a:r>
              <a:rPr lang="it-IT" sz="1000" dirty="0" smtClean="0">
                <a:solidFill>
                  <a:schemeClr val="tx1">
                    <a:lumMod val="65000"/>
                    <a:lumOff val="35000"/>
                  </a:schemeClr>
                </a:solidFill>
                <a:cs typeface="Times New Roman" panose="02020603050405020304" pitchFamily="18" charset="0"/>
              </a:rPr>
              <a:t>L’elevata mobilità e l’incertezza dello scenario attuale impongono una </a:t>
            </a:r>
            <a:r>
              <a:rPr lang="it-IT" sz="1000" b="1" dirty="0" smtClean="0">
                <a:solidFill>
                  <a:schemeClr val="accent2">
                    <a:lumMod val="75000"/>
                  </a:schemeClr>
                </a:solidFill>
                <a:cs typeface="Times New Roman" panose="02020603050405020304" pitchFamily="18" charset="0"/>
              </a:rPr>
              <a:t>programmazione aperta </a:t>
            </a:r>
            <a:r>
              <a:rPr lang="it-IT" sz="1000" dirty="0" smtClean="0">
                <a:solidFill>
                  <a:schemeClr val="tx1">
                    <a:lumMod val="65000"/>
                    <a:lumOff val="35000"/>
                  </a:schemeClr>
                </a:solidFill>
                <a:cs typeface="Times New Roman" panose="02020603050405020304" pitchFamily="18" charset="0"/>
              </a:rPr>
              <a:t>e tutt’altro che deterministica, che lasci spazio ad un percorso di </a:t>
            </a:r>
            <a:r>
              <a:rPr lang="it-IT" sz="1000" b="1" dirty="0" smtClean="0">
                <a:solidFill>
                  <a:schemeClr val="accent2">
                    <a:lumMod val="75000"/>
                  </a:schemeClr>
                </a:solidFill>
                <a:cs typeface="Times New Roman" panose="02020603050405020304" pitchFamily="18" charset="0"/>
              </a:rPr>
              <a:t>progressivo adeguamento in corso d’anno</a:t>
            </a:r>
            <a:r>
              <a:rPr lang="it-IT" sz="1000" dirty="0" smtClean="0">
                <a:solidFill>
                  <a:schemeClr val="tx1">
                    <a:lumMod val="65000"/>
                    <a:lumOff val="35000"/>
                  </a:schemeClr>
                </a:solidFill>
                <a:cs typeface="Times New Roman" panose="02020603050405020304" pitchFamily="18" charset="0"/>
              </a:rPr>
              <a:t>, da sviluppare alla luce dell’evoluzione del progetto di Riforma nonché dei nuovi assetti funzionali e organizzativi che ne deriveranno. La presente Relazione muove da una volontà di fondo tesa a riconfermare e valorizzare le attuali funzioni di supporto allo sviluppo del sistema economico e territoriale, di tutela della legalità e garanzia di qualità delle relazioni sul mercato, di moderna ed efficiente interfaccia dell’impresa nella gestione di adempimenti obbligatori, e non potrebbe ad oggi fare altrimenti. Ma deve essere riconosciuto che i risultati della concreta gestione in regime di risorse scarse e gli esiti dell’elaborazione normativa in corso potrebbero indurre ad una rivisitazione, anche radicale,  degli obiettivi di seguito esposti. </a:t>
            </a:r>
            <a:br>
              <a:rPr lang="it-IT" sz="1000" dirty="0" smtClean="0">
                <a:solidFill>
                  <a:schemeClr val="tx1">
                    <a:lumMod val="65000"/>
                    <a:lumOff val="35000"/>
                  </a:schemeClr>
                </a:solidFill>
                <a:cs typeface="Times New Roman" panose="02020603050405020304" pitchFamily="18" charset="0"/>
              </a:rPr>
            </a:br>
            <a:r>
              <a:rPr lang="it-IT" sz="1000" dirty="0" smtClean="0">
                <a:solidFill>
                  <a:schemeClr val="tx1">
                    <a:lumMod val="65000"/>
                    <a:lumOff val="35000"/>
                  </a:schemeClr>
                </a:solidFill>
                <a:cs typeface="Times New Roman" panose="02020603050405020304" pitchFamily="18" charset="0"/>
              </a:rPr>
              <a:t>Nel contempo deve essere altrettanto chiara la necessità di fissare alcuni principi e indirizzi di base da metabolizzare per </a:t>
            </a:r>
            <a:r>
              <a:rPr lang="it-IT" sz="1000" dirty="0">
                <a:solidFill>
                  <a:schemeClr val="accent2">
                    <a:lumMod val="75000"/>
                  </a:schemeClr>
                </a:solidFill>
                <a:cs typeface="Times New Roman" panose="02020603050405020304" pitchFamily="18" charset="0"/>
              </a:rPr>
              <a:t>affrontare con determinazione il cambiamento </a:t>
            </a:r>
            <a:r>
              <a:rPr lang="it-IT" sz="1000" dirty="0">
                <a:solidFill>
                  <a:schemeClr val="tx1">
                    <a:lumMod val="65000"/>
                    <a:lumOff val="35000"/>
                  </a:schemeClr>
                </a:solidFill>
                <a:cs typeface="Times New Roman" panose="02020603050405020304" pitchFamily="18" charset="0"/>
              </a:rPr>
              <a:t> e le difficili sfide che attendono </a:t>
            </a:r>
            <a:r>
              <a:rPr lang="it-IT" sz="1000" dirty="0" smtClean="0">
                <a:solidFill>
                  <a:schemeClr val="tx1">
                    <a:lumMod val="65000"/>
                    <a:lumOff val="35000"/>
                  </a:schemeClr>
                </a:solidFill>
                <a:cs typeface="Times New Roman" panose="02020603050405020304" pitchFamily="18" charset="0"/>
              </a:rPr>
              <a:t>l’Ente. Le parole chiave di seguito riportate possono costituire una sorta di manifesto che sintetizza la volontà della Camera di Commercio di ripensare il proprio ruolo e le proprie modalità operative, puntando su una nuova interpretazione dello spirito di servizio. Gli indirizzi generali servono come linee guida per rinnovare la gestione e l’organizzazione della struttura adeguandola al nuovo scenario.</a:t>
            </a:r>
            <a:endParaRPr lang="it-IT" sz="1000" dirty="0"/>
          </a:p>
        </p:txBody>
      </p:sp>
      <p:sp>
        <p:nvSpPr>
          <p:cNvPr id="19" name="Segnaposto testo 18"/>
          <p:cNvSpPr>
            <a:spLocks noGrp="1"/>
          </p:cNvSpPr>
          <p:nvPr>
            <p:ph type="body" idx="1"/>
          </p:nvPr>
        </p:nvSpPr>
        <p:spPr>
          <a:xfrm>
            <a:off x="457200" y="2708920"/>
            <a:ext cx="3322712" cy="432048"/>
          </a:xfrm>
          <a:ln>
            <a:solidFill>
              <a:schemeClr val="accent2">
                <a:lumMod val="75000"/>
              </a:schemeClr>
            </a:solidFill>
          </a:ln>
        </p:spPr>
        <p:txBody>
          <a:bodyPr>
            <a:normAutofit/>
          </a:bodyPr>
          <a:lstStyle/>
          <a:p>
            <a:pPr algn="ctr"/>
            <a:r>
              <a:rPr lang="it-IT" sz="1600" b="0" dirty="0" smtClean="0">
                <a:solidFill>
                  <a:schemeClr val="tx2">
                    <a:lumMod val="75000"/>
                  </a:schemeClr>
                </a:solidFill>
              </a:rPr>
              <a:t>Parole Chiave</a:t>
            </a:r>
            <a:endParaRPr lang="it-IT" sz="1600" b="0" dirty="0">
              <a:solidFill>
                <a:schemeClr val="tx2">
                  <a:lumMod val="75000"/>
                </a:schemeClr>
              </a:solidFill>
            </a:endParaRPr>
          </a:p>
        </p:txBody>
      </p:sp>
      <p:sp>
        <p:nvSpPr>
          <p:cNvPr id="20" name="Segnaposto contenuto 19"/>
          <p:cNvSpPr>
            <a:spLocks noGrp="1"/>
          </p:cNvSpPr>
          <p:nvPr>
            <p:ph sz="half" idx="2"/>
          </p:nvPr>
        </p:nvSpPr>
        <p:spPr>
          <a:xfrm>
            <a:off x="457200" y="3284984"/>
            <a:ext cx="3322712" cy="2841179"/>
          </a:xfrm>
          <a:ln>
            <a:solidFill>
              <a:schemeClr val="accent2">
                <a:lumMod val="75000"/>
              </a:schemeClr>
            </a:solidFill>
          </a:ln>
        </p:spPr>
        <p:txBody>
          <a:bodyPr>
            <a:normAutofit/>
          </a:bodyPr>
          <a:lstStyle/>
          <a:p>
            <a:pPr marL="0" indent="0">
              <a:buNone/>
            </a:pPr>
            <a:endParaRPr lang="it-IT" dirty="0" smtClean="0"/>
          </a:p>
          <a:p>
            <a:pPr>
              <a:buFont typeface="Wingdings" panose="05000000000000000000" pitchFamily="2" charset="2"/>
              <a:buChar char="v"/>
            </a:pPr>
            <a:r>
              <a:rPr lang="it-IT" sz="1400" dirty="0" smtClean="0">
                <a:solidFill>
                  <a:schemeClr val="tx2">
                    <a:lumMod val="75000"/>
                  </a:schemeClr>
                </a:solidFill>
              </a:rPr>
              <a:t>- CONTRIBUTI + SERVIZI</a:t>
            </a:r>
          </a:p>
          <a:p>
            <a:pPr>
              <a:buFont typeface="Wingdings" panose="05000000000000000000" pitchFamily="2" charset="2"/>
              <a:buChar char="v"/>
            </a:pPr>
            <a:endParaRPr lang="it-IT" sz="1400" dirty="0" smtClean="0">
              <a:solidFill>
                <a:schemeClr val="tx2">
                  <a:lumMod val="75000"/>
                </a:schemeClr>
              </a:solidFill>
            </a:endParaRPr>
          </a:p>
          <a:p>
            <a:pPr>
              <a:buFont typeface="Wingdings" panose="05000000000000000000" pitchFamily="2" charset="2"/>
              <a:buChar char="v"/>
            </a:pPr>
            <a:r>
              <a:rPr lang="it-IT" sz="1400" dirty="0" smtClean="0">
                <a:solidFill>
                  <a:schemeClr val="tx2">
                    <a:lumMod val="75000"/>
                  </a:schemeClr>
                </a:solidFill>
              </a:rPr>
              <a:t>DAL "NON SI PUÒ FARE" AL "COME PUOI FARE"</a:t>
            </a:r>
          </a:p>
          <a:p>
            <a:pPr>
              <a:buFont typeface="Wingdings" panose="05000000000000000000" pitchFamily="2" charset="2"/>
              <a:buChar char="v"/>
            </a:pPr>
            <a:endParaRPr lang="it-IT" sz="1400" dirty="0" smtClean="0">
              <a:solidFill>
                <a:schemeClr val="tx2">
                  <a:lumMod val="75000"/>
                </a:schemeClr>
              </a:solidFill>
            </a:endParaRPr>
          </a:p>
          <a:p>
            <a:pPr>
              <a:buFont typeface="Wingdings" panose="05000000000000000000" pitchFamily="2" charset="2"/>
              <a:buChar char="v"/>
            </a:pPr>
            <a:r>
              <a:rPr lang="it-IT" sz="1400" dirty="0" smtClean="0">
                <a:solidFill>
                  <a:schemeClr val="tx2">
                    <a:lumMod val="75000"/>
                  </a:schemeClr>
                </a:solidFill>
              </a:rPr>
              <a:t>FARE MEGLIO CON MENO</a:t>
            </a:r>
          </a:p>
          <a:p>
            <a:pPr>
              <a:buFont typeface="Wingdings" panose="05000000000000000000" pitchFamily="2" charset="2"/>
              <a:buChar char="§"/>
            </a:pPr>
            <a:endParaRPr lang="it-IT" sz="1200" dirty="0" smtClean="0">
              <a:solidFill>
                <a:schemeClr val="accent2">
                  <a:lumMod val="75000"/>
                </a:schemeClr>
              </a:solidFill>
            </a:endParaRPr>
          </a:p>
          <a:p>
            <a:pPr marL="0" indent="0">
              <a:buNone/>
            </a:pPr>
            <a:endParaRPr lang="it-IT" sz="1200" dirty="0" smtClean="0">
              <a:solidFill>
                <a:schemeClr val="accent2">
                  <a:lumMod val="75000"/>
                </a:schemeClr>
              </a:solidFill>
            </a:endParaRPr>
          </a:p>
          <a:p>
            <a:pPr>
              <a:buFont typeface="Wingdings" panose="05000000000000000000" pitchFamily="2" charset="2"/>
              <a:buChar char="§"/>
            </a:pPr>
            <a:endParaRPr lang="it-IT" sz="1200" dirty="0" smtClean="0">
              <a:solidFill>
                <a:schemeClr val="accent2">
                  <a:lumMod val="75000"/>
                </a:schemeClr>
              </a:solidFill>
            </a:endParaRPr>
          </a:p>
          <a:p>
            <a:pPr>
              <a:buFont typeface="Wingdings" panose="05000000000000000000" pitchFamily="2" charset="2"/>
              <a:buChar char="§"/>
            </a:pPr>
            <a:endParaRPr lang="it-IT" sz="1200" dirty="0" smtClean="0">
              <a:solidFill>
                <a:schemeClr val="accent2">
                  <a:lumMod val="75000"/>
                </a:schemeClr>
              </a:solidFill>
            </a:endParaRPr>
          </a:p>
          <a:p>
            <a:pPr>
              <a:buFont typeface="Wingdings" panose="05000000000000000000" pitchFamily="2" charset="2"/>
              <a:buChar char="§"/>
            </a:pPr>
            <a:endParaRPr lang="it-IT" sz="1200" dirty="0" smtClean="0">
              <a:solidFill>
                <a:schemeClr val="accent2">
                  <a:lumMod val="75000"/>
                </a:schemeClr>
              </a:solidFill>
            </a:endParaRPr>
          </a:p>
        </p:txBody>
      </p:sp>
      <p:sp>
        <p:nvSpPr>
          <p:cNvPr id="21" name="Segnaposto testo 20"/>
          <p:cNvSpPr>
            <a:spLocks noGrp="1"/>
          </p:cNvSpPr>
          <p:nvPr>
            <p:ph type="body" sz="quarter" idx="3"/>
          </p:nvPr>
        </p:nvSpPr>
        <p:spPr>
          <a:xfrm>
            <a:off x="3995937" y="2708920"/>
            <a:ext cx="4690864" cy="432048"/>
          </a:xfrm>
          <a:ln>
            <a:solidFill>
              <a:schemeClr val="tx2">
                <a:lumMod val="75000"/>
              </a:schemeClr>
            </a:solidFill>
          </a:ln>
        </p:spPr>
        <p:txBody>
          <a:bodyPr>
            <a:normAutofit/>
          </a:bodyPr>
          <a:lstStyle/>
          <a:p>
            <a:pPr algn="ctr"/>
            <a:r>
              <a:rPr lang="it-IT" sz="2000" b="0" dirty="0">
                <a:solidFill>
                  <a:schemeClr val="accent2">
                    <a:lumMod val="75000"/>
                  </a:schemeClr>
                </a:solidFill>
              </a:rPr>
              <a:t>Indirizzi </a:t>
            </a:r>
            <a:r>
              <a:rPr lang="it-IT" sz="2000" b="0" dirty="0" smtClean="0">
                <a:solidFill>
                  <a:schemeClr val="accent2">
                    <a:lumMod val="75000"/>
                  </a:schemeClr>
                </a:solidFill>
              </a:rPr>
              <a:t>generali</a:t>
            </a:r>
            <a:endParaRPr lang="it-IT" sz="2000" b="0" dirty="0">
              <a:solidFill>
                <a:schemeClr val="accent2">
                  <a:lumMod val="75000"/>
                </a:schemeClr>
              </a:solidFill>
            </a:endParaRPr>
          </a:p>
        </p:txBody>
      </p:sp>
      <p:sp>
        <p:nvSpPr>
          <p:cNvPr id="22" name="Segnaposto contenuto 21"/>
          <p:cNvSpPr>
            <a:spLocks noGrp="1"/>
          </p:cNvSpPr>
          <p:nvPr>
            <p:ph sz="quarter" idx="4"/>
          </p:nvPr>
        </p:nvSpPr>
        <p:spPr>
          <a:xfrm>
            <a:off x="3995937" y="3284984"/>
            <a:ext cx="4690864" cy="2841179"/>
          </a:xfrm>
          <a:ln>
            <a:solidFill>
              <a:schemeClr val="tx2">
                <a:lumMod val="75000"/>
              </a:schemeClr>
            </a:solidFill>
          </a:ln>
        </p:spPr>
        <p:txBody>
          <a:bodyPr/>
          <a:lstStyle/>
          <a:p>
            <a:pPr>
              <a:buFont typeface="Wingdings" panose="05000000000000000000" pitchFamily="2" charset="2"/>
              <a:buChar char="Ø"/>
            </a:pPr>
            <a:endParaRPr lang="it-IT" sz="1200" dirty="0">
              <a:solidFill>
                <a:schemeClr val="accent2">
                  <a:lumMod val="75000"/>
                </a:schemeClr>
              </a:solidFill>
            </a:endParaRPr>
          </a:p>
          <a:p>
            <a:pPr>
              <a:buFont typeface="Wingdings" panose="05000000000000000000" pitchFamily="2" charset="2"/>
              <a:buChar char="Ø"/>
            </a:pPr>
            <a:r>
              <a:rPr lang="it-IT" sz="1200" dirty="0" smtClean="0">
                <a:solidFill>
                  <a:schemeClr val="accent2">
                    <a:lumMod val="75000"/>
                  </a:schemeClr>
                </a:solidFill>
              </a:rPr>
              <a:t>Rafforzare </a:t>
            </a:r>
            <a:r>
              <a:rPr lang="it-IT" sz="1200" dirty="0">
                <a:solidFill>
                  <a:schemeClr val="accent2">
                    <a:lumMod val="75000"/>
                  </a:schemeClr>
                </a:solidFill>
              </a:rPr>
              <a:t>il rapporto diretto con le imprese per intercettare bisogni e offrire opportunità</a:t>
            </a:r>
          </a:p>
          <a:p>
            <a:pPr>
              <a:buFont typeface="Wingdings" panose="05000000000000000000" pitchFamily="2" charset="2"/>
              <a:buChar char="Ø"/>
            </a:pPr>
            <a:r>
              <a:rPr lang="it-IT" sz="1200" dirty="0" smtClean="0">
                <a:solidFill>
                  <a:schemeClr val="accent2">
                    <a:lumMod val="75000"/>
                  </a:schemeClr>
                </a:solidFill>
              </a:rPr>
              <a:t>Valorizzare le </a:t>
            </a:r>
            <a:r>
              <a:rPr lang="it-IT" sz="1200" dirty="0">
                <a:solidFill>
                  <a:schemeClr val="accent2">
                    <a:lumMod val="75000"/>
                  </a:schemeClr>
                </a:solidFill>
              </a:rPr>
              <a:t>competenze e professionalità </a:t>
            </a:r>
            <a:r>
              <a:rPr lang="it-IT" sz="1200" dirty="0" smtClean="0">
                <a:solidFill>
                  <a:schemeClr val="accent2">
                    <a:lumMod val="75000"/>
                  </a:schemeClr>
                </a:solidFill>
              </a:rPr>
              <a:t>interne</a:t>
            </a:r>
            <a:endParaRPr lang="it-IT" sz="1200" dirty="0">
              <a:solidFill>
                <a:schemeClr val="accent2">
                  <a:lumMod val="75000"/>
                </a:schemeClr>
              </a:solidFill>
            </a:endParaRPr>
          </a:p>
          <a:p>
            <a:pPr>
              <a:buFont typeface="Wingdings" panose="05000000000000000000" pitchFamily="2" charset="2"/>
              <a:buChar char="Ø"/>
            </a:pPr>
            <a:r>
              <a:rPr lang="it-IT" sz="1200" dirty="0">
                <a:solidFill>
                  <a:schemeClr val="accent2">
                    <a:lumMod val="75000"/>
                  </a:schemeClr>
                </a:solidFill>
              </a:rPr>
              <a:t>Ampliare la gamma dei servizi </a:t>
            </a:r>
            <a:r>
              <a:rPr lang="it-IT" sz="1200" dirty="0" smtClean="0">
                <a:solidFill>
                  <a:schemeClr val="accent2">
                    <a:lumMod val="75000"/>
                  </a:schemeClr>
                </a:solidFill>
              </a:rPr>
              <a:t>«su misura», semi professionali e </a:t>
            </a:r>
            <a:r>
              <a:rPr lang="it-IT" sz="1200" dirty="0" err="1" smtClean="0">
                <a:solidFill>
                  <a:schemeClr val="accent2">
                    <a:lumMod val="75000"/>
                  </a:schemeClr>
                </a:solidFill>
              </a:rPr>
              <a:t>pre</a:t>
            </a:r>
            <a:r>
              <a:rPr lang="it-IT" sz="1200" dirty="0" smtClean="0">
                <a:solidFill>
                  <a:schemeClr val="accent2">
                    <a:lumMod val="75000"/>
                  </a:schemeClr>
                </a:solidFill>
              </a:rPr>
              <a:t>-competitivi</a:t>
            </a:r>
            <a:endParaRPr lang="it-IT" sz="1200" dirty="0">
              <a:solidFill>
                <a:schemeClr val="tx2">
                  <a:lumMod val="75000"/>
                </a:schemeClr>
              </a:solidFill>
            </a:endParaRPr>
          </a:p>
          <a:p>
            <a:pPr>
              <a:buFont typeface="Wingdings" panose="05000000000000000000" pitchFamily="2" charset="2"/>
              <a:buChar char="Ø"/>
            </a:pPr>
            <a:r>
              <a:rPr lang="it-IT" sz="1200" dirty="0" smtClean="0">
                <a:solidFill>
                  <a:schemeClr val="accent2">
                    <a:lumMod val="75000"/>
                  </a:schemeClr>
                </a:solidFill>
              </a:rPr>
              <a:t>Incrementare </a:t>
            </a:r>
            <a:r>
              <a:rPr lang="it-IT" sz="1200" dirty="0">
                <a:solidFill>
                  <a:schemeClr val="accent2">
                    <a:lumMod val="75000"/>
                  </a:schemeClr>
                </a:solidFill>
              </a:rPr>
              <a:t>le entrate da fonti </a:t>
            </a:r>
            <a:r>
              <a:rPr lang="it-IT" sz="1200" dirty="0" smtClean="0">
                <a:solidFill>
                  <a:schemeClr val="accent2">
                    <a:lumMod val="75000"/>
                  </a:schemeClr>
                </a:solidFill>
              </a:rPr>
              <a:t>alternative quali Bandi e misure nazionali e comunitarie e da servizi «on </a:t>
            </a:r>
            <a:r>
              <a:rPr lang="it-IT" sz="1200" dirty="0" err="1" smtClean="0">
                <a:solidFill>
                  <a:schemeClr val="accent2">
                    <a:lumMod val="75000"/>
                  </a:schemeClr>
                </a:solidFill>
              </a:rPr>
              <a:t>demand</a:t>
            </a:r>
            <a:r>
              <a:rPr lang="it-IT" sz="1200" dirty="0" smtClean="0">
                <a:solidFill>
                  <a:schemeClr val="accent2">
                    <a:lumMod val="75000"/>
                  </a:schemeClr>
                </a:solidFill>
              </a:rPr>
              <a:t>»</a:t>
            </a:r>
          </a:p>
          <a:p>
            <a:pPr>
              <a:buFont typeface="Wingdings" panose="05000000000000000000" pitchFamily="2" charset="2"/>
              <a:buChar char="Ø"/>
            </a:pPr>
            <a:r>
              <a:rPr lang="it-IT" sz="1200" dirty="0" smtClean="0">
                <a:solidFill>
                  <a:schemeClr val="accent2">
                    <a:lumMod val="75000"/>
                  </a:schemeClr>
                </a:solidFill>
              </a:rPr>
              <a:t>Contenere </a:t>
            </a:r>
            <a:r>
              <a:rPr lang="it-IT" sz="1200" dirty="0">
                <a:solidFill>
                  <a:schemeClr val="accent2">
                    <a:lumMod val="75000"/>
                  </a:schemeClr>
                </a:solidFill>
              </a:rPr>
              <a:t>le spese di </a:t>
            </a:r>
            <a:r>
              <a:rPr lang="it-IT" sz="1200" dirty="0" smtClean="0">
                <a:solidFill>
                  <a:schemeClr val="accent2">
                    <a:lumMod val="75000"/>
                  </a:schemeClr>
                </a:solidFill>
              </a:rPr>
              <a:t>struttura adottando i costi standard</a:t>
            </a:r>
          </a:p>
          <a:p>
            <a:pPr>
              <a:buFont typeface="Wingdings" panose="05000000000000000000" pitchFamily="2" charset="2"/>
              <a:buChar char="Ø"/>
            </a:pPr>
            <a:r>
              <a:rPr lang="it-IT" sz="1200" dirty="0" smtClean="0">
                <a:solidFill>
                  <a:schemeClr val="accent2">
                    <a:lumMod val="75000"/>
                  </a:schemeClr>
                </a:solidFill>
              </a:rPr>
              <a:t>Aderire agli interventi del sistema camerale </a:t>
            </a:r>
          </a:p>
          <a:p>
            <a:pPr>
              <a:buFont typeface="Wingdings" panose="05000000000000000000" pitchFamily="2" charset="2"/>
              <a:buChar char="Ø"/>
            </a:pPr>
            <a:r>
              <a:rPr lang="it-IT" sz="1200" dirty="0" smtClean="0">
                <a:solidFill>
                  <a:schemeClr val="accent2">
                    <a:lumMod val="75000"/>
                  </a:schemeClr>
                </a:solidFill>
              </a:rPr>
              <a:t>Valorizzare l’accordo di Programma competitività  con Regione Lombardia</a:t>
            </a:r>
          </a:p>
          <a:p>
            <a:pPr>
              <a:buFont typeface="Wingdings" panose="05000000000000000000" pitchFamily="2" charset="2"/>
              <a:buChar char="Ø"/>
            </a:pPr>
            <a:endParaRPr lang="it-IT" sz="1200" dirty="0" smtClean="0">
              <a:solidFill>
                <a:schemeClr val="accent2">
                  <a:lumMod val="75000"/>
                </a:schemeClr>
              </a:solidFill>
            </a:endParaRPr>
          </a:p>
          <a:p>
            <a:pPr>
              <a:buFont typeface="Wingdings" panose="05000000000000000000" pitchFamily="2" charset="2"/>
              <a:buChar char="Ø"/>
            </a:pPr>
            <a:endParaRPr lang="it-IT" sz="1200" dirty="0">
              <a:solidFill>
                <a:schemeClr val="accent2">
                  <a:lumMod val="75000"/>
                </a:schemeClr>
              </a:solidFill>
            </a:endParaRPr>
          </a:p>
        </p:txBody>
      </p:sp>
      <p:sp>
        <p:nvSpPr>
          <p:cNvPr id="12" name="Titolo 3"/>
          <p:cNvSpPr txBox="1">
            <a:spLocks/>
          </p:cNvSpPr>
          <p:nvPr/>
        </p:nvSpPr>
        <p:spPr>
          <a:xfrm>
            <a:off x="457200" y="274638"/>
            <a:ext cx="8229600" cy="490066"/>
          </a:xfrm>
          <a:prstGeom prst="rect">
            <a:avLst/>
          </a:prstGeom>
          <a:ln w="28575">
            <a:solidFill>
              <a:schemeClr val="accent2">
                <a:lumMod val="75000"/>
              </a:schemeClr>
            </a:solidFill>
          </a:ln>
        </p:spPr>
        <p:txBody>
          <a:bodyPr vert="horz" lIns="91440" tIns="45720" rIns="91440" bIns="45720" rtlCol="0" anchor="ctr">
            <a:normAutofit fontScale="5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1400" b="1" dirty="0" smtClean="0">
                <a:solidFill>
                  <a:schemeClr val="accent2">
                    <a:lumMod val="75000"/>
                  </a:schemeClr>
                </a:solidFill>
              </a:rPr>
              <a:t/>
            </a:r>
            <a:br>
              <a:rPr lang="it-IT" sz="1400" b="1" dirty="0" smtClean="0">
                <a:solidFill>
                  <a:schemeClr val="accent2">
                    <a:lumMod val="75000"/>
                  </a:schemeClr>
                </a:solidFill>
              </a:rPr>
            </a:br>
            <a:r>
              <a:rPr lang="it-IT" sz="2700" b="1" dirty="0" smtClean="0">
                <a:solidFill>
                  <a:schemeClr val="accent2">
                    <a:lumMod val="75000"/>
                  </a:schemeClr>
                </a:solidFill>
              </a:rPr>
              <a:t>1.3 – Confini e criteri dell’azione di programmazione strategica</a:t>
            </a:r>
            <a:r>
              <a:rPr lang="it-IT" sz="2100" b="1" dirty="0" smtClean="0">
                <a:solidFill>
                  <a:schemeClr val="accent2">
                    <a:lumMod val="75000"/>
                  </a:schemeClr>
                </a:solidFill>
              </a:rPr>
              <a:t/>
            </a:r>
            <a:br>
              <a:rPr lang="it-IT" sz="2100" b="1" dirty="0" smtClean="0">
                <a:solidFill>
                  <a:schemeClr val="accent2">
                    <a:lumMod val="75000"/>
                  </a:schemeClr>
                </a:solidFill>
              </a:rPr>
            </a:br>
            <a:endParaRPr lang="it-IT" sz="2100" b="1" dirty="0">
              <a:solidFill>
                <a:schemeClr val="accent2">
                  <a:lumMod val="75000"/>
                </a:schemeClr>
              </a:solidFill>
            </a:endParaRPr>
          </a:p>
        </p:txBody>
      </p:sp>
      <p:sp>
        <p:nvSpPr>
          <p:cNvPr id="2" name="Segnaposto numero diapositiva 1"/>
          <p:cNvSpPr>
            <a:spLocks noGrp="1"/>
          </p:cNvSpPr>
          <p:nvPr>
            <p:ph type="sldNum" sz="quarter" idx="12"/>
          </p:nvPr>
        </p:nvSpPr>
        <p:spPr/>
        <p:txBody>
          <a:bodyPr/>
          <a:lstStyle/>
          <a:p>
            <a:fld id="{EA79D38A-D5C7-46AB-BC39-B5F761FD2456}" type="slidenum">
              <a:rPr lang="it-IT" smtClean="0"/>
              <a:t>8</a:t>
            </a:fld>
            <a:endParaRPr lang="it-IT"/>
          </a:p>
        </p:txBody>
      </p:sp>
    </p:spTree>
    <p:extLst>
      <p:ext uri="{BB962C8B-B14F-4D97-AF65-F5344CB8AC3E}">
        <p14:creationId xmlns:p14="http://schemas.microsoft.com/office/powerpoint/2010/main" val="31415669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ln w="19050">
            <a:solidFill>
              <a:schemeClr val="accent3">
                <a:lumMod val="50000"/>
              </a:schemeClr>
            </a:solidFill>
          </a:ln>
        </p:spPr>
        <p:txBody>
          <a:bodyPr/>
          <a:lstStyle/>
          <a:p>
            <a:r>
              <a:rPr lang="it-IT" sz="3600" dirty="0" smtClean="0">
                <a:solidFill>
                  <a:schemeClr val="accent3">
                    <a:lumMod val="50000"/>
                  </a:schemeClr>
                </a:solidFill>
              </a:rPr>
              <a:t>2 – SCENARI DI RIFERIMENTO</a:t>
            </a:r>
            <a:r>
              <a:rPr lang="it-IT" dirty="0" smtClean="0">
                <a:solidFill>
                  <a:schemeClr val="accent3">
                    <a:lumMod val="50000"/>
                  </a:schemeClr>
                </a:solidFill>
              </a:rPr>
              <a:t> </a:t>
            </a:r>
            <a:endParaRPr lang="it-IT" dirty="0">
              <a:solidFill>
                <a:schemeClr val="accent3">
                  <a:lumMod val="50000"/>
                </a:schemeClr>
              </a:solidFill>
            </a:endParaRPr>
          </a:p>
        </p:txBody>
      </p:sp>
      <p:sp>
        <p:nvSpPr>
          <p:cNvPr id="3" name="Sottotitolo 2"/>
          <p:cNvSpPr>
            <a:spLocks noGrp="1"/>
          </p:cNvSpPr>
          <p:nvPr>
            <p:ph type="subTitle" idx="1"/>
          </p:nvPr>
        </p:nvSpPr>
        <p:spPr/>
        <p:txBody>
          <a:bodyPr>
            <a:normAutofit/>
          </a:bodyPr>
          <a:lstStyle/>
          <a:p>
            <a:pPr algn="l"/>
            <a:endParaRPr lang="it-IT" sz="1400" dirty="0">
              <a:solidFill>
                <a:schemeClr val="accent3">
                  <a:lumMod val="50000"/>
                </a:schemeClr>
              </a:solidFill>
            </a:endParaRPr>
          </a:p>
        </p:txBody>
      </p:sp>
      <p:sp>
        <p:nvSpPr>
          <p:cNvPr id="4" name="Segnaposto numero diapositiva 3"/>
          <p:cNvSpPr>
            <a:spLocks noGrp="1"/>
          </p:cNvSpPr>
          <p:nvPr>
            <p:ph type="sldNum" sz="quarter" idx="12"/>
          </p:nvPr>
        </p:nvSpPr>
        <p:spPr/>
        <p:txBody>
          <a:bodyPr/>
          <a:lstStyle/>
          <a:p>
            <a:fld id="{EA79D38A-D5C7-46AB-BC39-B5F761FD2456}" type="slidenum">
              <a:rPr lang="it-IT" smtClean="0"/>
              <a:t>9</a:t>
            </a:fld>
            <a:endParaRPr lang="it-IT"/>
          </a:p>
        </p:txBody>
      </p:sp>
    </p:spTree>
    <p:extLst>
      <p:ext uri="{BB962C8B-B14F-4D97-AF65-F5344CB8AC3E}">
        <p14:creationId xmlns:p14="http://schemas.microsoft.com/office/powerpoint/2010/main" val="35576392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274638"/>
            <a:ext cx="8229600" cy="490066"/>
          </a:xfrm>
          <a:ln w="28575">
            <a:solidFill>
              <a:schemeClr val="accent3">
                <a:lumMod val="50000"/>
              </a:schemeClr>
            </a:solidFill>
          </a:ln>
        </p:spPr>
        <p:txBody>
          <a:bodyPr>
            <a:normAutofit/>
          </a:bodyPr>
          <a:lstStyle/>
          <a:p>
            <a:r>
              <a:rPr lang="it-IT" sz="1400" b="1" dirty="0" smtClean="0">
                <a:solidFill>
                  <a:schemeClr val="accent3">
                    <a:lumMod val="50000"/>
                  </a:schemeClr>
                </a:solidFill>
              </a:rPr>
              <a:t>2.1 – Scenario Economico </a:t>
            </a:r>
            <a:r>
              <a:rPr lang="it-IT" sz="1000" b="1" dirty="0" smtClean="0">
                <a:solidFill>
                  <a:schemeClr val="accent3">
                    <a:lumMod val="50000"/>
                  </a:schemeClr>
                </a:solidFill>
              </a:rPr>
              <a:t>(1/3)</a:t>
            </a:r>
            <a:endParaRPr lang="it-IT" sz="1000" b="1" dirty="0">
              <a:solidFill>
                <a:schemeClr val="accent3">
                  <a:lumMod val="50000"/>
                </a:schemeClr>
              </a:solidFill>
            </a:endParaRPr>
          </a:p>
        </p:txBody>
      </p:sp>
      <p:sp>
        <p:nvSpPr>
          <p:cNvPr id="2" name="Segnaposto contenuto 1"/>
          <p:cNvSpPr>
            <a:spLocks noGrp="1"/>
          </p:cNvSpPr>
          <p:nvPr>
            <p:ph idx="1"/>
          </p:nvPr>
        </p:nvSpPr>
        <p:spPr>
          <a:xfrm>
            <a:off x="457200" y="1052736"/>
            <a:ext cx="8229600" cy="5073427"/>
          </a:xfrm>
        </p:spPr>
        <p:txBody>
          <a:bodyPr>
            <a:normAutofit/>
          </a:bodyPr>
          <a:lstStyle/>
          <a:p>
            <a:pPr marL="0" indent="0" algn="just">
              <a:buNone/>
            </a:pPr>
            <a:r>
              <a:rPr lang="it-IT" sz="1000" dirty="0">
                <a:solidFill>
                  <a:schemeClr val="tx1">
                    <a:lumMod val="65000"/>
                    <a:lumOff val="35000"/>
                  </a:schemeClr>
                </a:solidFill>
              </a:rPr>
              <a:t>L’evoluzione della </a:t>
            </a:r>
            <a:r>
              <a:rPr lang="it-IT" sz="1000" dirty="0">
                <a:solidFill>
                  <a:schemeClr val="accent3">
                    <a:lumMod val="50000"/>
                  </a:schemeClr>
                </a:solidFill>
              </a:rPr>
              <a:t>congiuntura economica italiana </a:t>
            </a:r>
            <a:r>
              <a:rPr lang="it-IT" sz="1000" dirty="0">
                <a:solidFill>
                  <a:schemeClr val="tx1">
                    <a:lumMod val="65000"/>
                    <a:lumOff val="35000"/>
                  </a:schemeClr>
                </a:solidFill>
              </a:rPr>
              <a:t>nel secondo trimestre dell’anno è stata motivo di ampie delusioni. Quella che si configurava come una fase di stagnazione si è addirittura dimostrata essere una contrazione dell’attività produttiva, seppur con variazioni prossime allo zero. Ad Agosto 2014 l’indice della produzione industriale corretto per gli effetti del calendario è diminuito in termini tendenziali dello 0,7% mentre nella media dei primi otto mesi dell’anno la produzione industriale è scesa dello 0,1% rispetto allo stesso periodo dell’anno precedente. </a:t>
            </a:r>
          </a:p>
          <a:p>
            <a:pPr marL="0" indent="0" algn="just">
              <a:buNone/>
            </a:pPr>
            <a:r>
              <a:rPr lang="it-IT" sz="1000" dirty="0">
                <a:solidFill>
                  <a:schemeClr val="tx1">
                    <a:lumMod val="65000"/>
                    <a:lumOff val="35000"/>
                  </a:schemeClr>
                </a:solidFill>
              </a:rPr>
              <a:t>Le ultime stime rilasciate ad Ottobre dal Fondo Monetario Internazionale hanno corretto al ribasso le </a:t>
            </a:r>
            <a:r>
              <a:rPr lang="it-IT" sz="1000" dirty="0">
                <a:solidFill>
                  <a:schemeClr val="accent3">
                    <a:lumMod val="50000"/>
                  </a:schemeClr>
                </a:solidFill>
              </a:rPr>
              <a:t>proiezioni sul PIL nazionale </a:t>
            </a:r>
            <a:r>
              <a:rPr lang="it-IT" sz="1000" dirty="0">
                <a:solidFill>
                  <a:schemeClr val="tx1">
                    <a:lumMod val="65000"/>
                    <a:lumOff val="35000"/>
                  </a:schemeClr>
                </a:solidFill>
              </a:rPr>
              <a:t>diffuse la scorsa estate, rimandando la tanto attesa ripresa al 2015. Nell’anno in corso l’economia italiana subirà una flessione dello 0,2%, valore che conferma tuttavia un lento processo di recupero in corso, in quanto più contenuto rispetto alla flessione registrata nel 2012 (-2,4%) e nel 2013 (-1,9%), e che pone le basi per l’aumento dello 0,8% previsto per l’anno venturo</a:t>
            </a:r>
            <a:r>
              <a:rPr lang="it-IT" sz="1000" dirty="0" smtClean="0">
                <a:solidFill>
                  <a:schemeClr val="tx1">
                    <a:lumMod val="65000"/>
                    <a:lumOff val="35000"/>
                  </a:schemeClr>
                </a:solidFill>
              </a:rPr>
              <a:t>.</a:t>
            </a:r>
          </a:p>
          <a:p>
            <a:pPr marL="0" indent="0">
              <a:buNone/>
            </a:pPr>
            <a:endParaRPr lang="it-IT" sz="1000" dirty="0" smtClean="0"/>
          </a:p>
          <a:p>
            <a:pPr marL="0" indent="0">
              <a:buNone/>
            </a:pPr>
            <a:r>
              <a:rPr lang="it-IT" sz="1000" dirty="0" smtClean="0">
                <a:solidFill>
                  <a:schemeClr val="tx1">
                    <a:lumMod val="65000"/>
                    <a:lumOff val="35000"/>
                  </a:schemeClr>
                </a:solidFill>
              </a:rPr>
              <a:t>La </a:t>
            </a:r>
            <a:r>
              <a:rPr lang="it-IT" sz="1000" dirty="0" smtClean="0">
                <a:solidFill>
                  <a:schemeClr val="accent3">
                    <a:lumMod val="50000"/>
                  </a:schemeClr>
                </a:solidFill>
              </a:rPr>
              <a:t>produzione delle imprese manifatturiere della provincia di Pavia</a:t>
            </a:r>
            <a:r>
              <a:rPr lang="it-IT" sz="1000" dirty="0" smtClean="0">
                <a:solidFill>
                  <a:schemeClr val="tx1">
                    <a:lumMod val="65000"/>
                    <a:lumOff val="35000"/>
                  </a:schemeClr>
                </a:solidFill>
              </a:rPr>
              <a:t>, positiva nel primo trimestre dell’anno di quasi un punto percentuale, conferma anche a livello provinciale il rallentamento della crescita scendendo, nel periodo aprile-giugno, in territorio negativo, seppur con valori prossimi allo zero. Anche a livello tendenziale la variazione dell’indice di produzione subisce nel II trimestre del 2014 una battuta d’arresto, passando dagli oltre tre punti percentuali del primo trimestre ad un valore di stallo (0%) mentre la variazione media regionale spunta un valore del 1,48%.  L’indice della produzione si attesta a fine giugno 2014 a quota 89,56, lontano sia dal valore assunto nei trimestri pre-crisi (2007=</a:t>
            </a:r>
            <a:r>
              <a:rPr lang="it-IT" sz="1000" dirty="0" err="1" smtClean="0">
                <a:solidFill>
                  <a:schemeClr val="tx1">
                    <a:lumMod val="65000"/>
                    <a:lumOff val="35000"/>
                  </a:schemeClr>
                </a:solidFill>
              </a:rPr>
              <a:t>n.i</a:t>
            </a:r>
            <a:r>
              <a:rPr lang="it-IT" sz="1000" dirty="0" smtClean="0">
                <a:solidFill>
                  <a:schemeClr val="tx1">
                    <a:lumMod val="65000"/>
                    <a:lumOff val="35000"/>
                  </a:schemeClr>
                </a:solidFill>
              </a:rPr>
              <a:t>. 107) sia dalla quota base del 2005 (=100).</a:t>
            </a:r>
          </a:p>
          <a:p>
            <a:pPr marL="0" indent="0" algn="just">
              <a:buNone/>
            </a:pPr>
            <a:r>
              <a:rPr lang="it-IT" sz="1000" dirty="0">
                <a:solidFill>
                  <a:schemeClr val="tx1">
                    <a:lumMod val="65000"/>
                    <a:lumOff val="35000"/>
                  </a:schemeClr>
                </a:solidFill>
              </a:rPr>
              <a:t>Continua nel 2014 la contrazione degli ordini interni </a:t>
            </a:r>
            <a:r>
              <a:rPr lang="it-IT" sz="1000" dirty="0" smtClean="0">
                <a:solidFill>
                  <a:schemeClr val="tx1">
                    <a:lumMod val="65000"/>
                    <a:lumOff val="35000"/>
                  </a:schemeClr>
                </a:solidFill>
              </a:rPr>
              <a:t>con </a:t>
            </a:r>
            <a:r>
              <a:rPr lang="it-IT" sz="1000" dirty="0">
                <a:solidFill>
                  <a:schemeClr val="tx1">
                    <a:lumMod val="65000"/>
                    <a:lumOff val="35000"/>
                  </a:schemeClr>
                </a:solidFill>
              </a:rPr>
              <a:t>un calo tendenziale del 1,60% nei primi tre mesi dell’anno e di un ulteriore, seppur contenuto, 0,67% rilevato nel secondo trimestre. Gli ordini esteri, per i quali ad inizio anno si è osservato un allentamento del ritmo di crescita con una variazione tendenziale del 1,57% (+3,96% e +1,93% gli incrementi registrati nel III e nel IV trimestre 2013) perdono quota nel secondo trimestre, segnando una variazione negativa del 2,54% che si è tradotta in un contestuale deterioramento della quota di fatturato estero sul fatturato totale, che scende tra aprile e giugno dal 25,5 al 23,2</a:t>
            </a:r>
            <a:r>
              <a:rPr lang="it-IT" sz="1000" dirty="0" smtClean="0">
                <a:solidFill>
                  <a:schemeClr val="tx1">
                    <a:lumMod val="65000"/>
                    <a:lumOff val="35000"/>
                  </a:schemeClr>
                </a:solidFill>
              </a:rPr>
              <a:t>%.</a:t>
            </a:r>
          </a:p>
          <a:p>
            <a:pPr marL="0" indent="0" algn="just">
              <a:buNone/>
            </a:pPr>
            <a:r>
              <a:rPr lang="it-IT" sz="1000" dirty="0" smtClean="0">
                <a:solidFill>
                  <a:schemeClr val="tx1">
                    <a:lumMod val="65000"/>
                    <a:lumOff val="35000"/>
                  </a:schemeClr>
                </a:solidFill>
              </a:rPr>
              <a:t>Le </a:t>
            </a:r>
            <a:r>
              <a:rPr lang="it-IT" sz="1000" dirty="0">
                <a:solidFill>
                  <a:schemeClr val="accent3">
                    <a:lumMod val="50000"/>
                  </a:schemeClr>
                </a:solidFill>
              </a:rPr>
              <a:t>aspettativ</a:t>
            </a:r>
            <a:r>
              <a:rPr lang="it-IT" sz="1000" dirty="0">
                <a:solidFill>
                  <a:schemeClr val="tx1">
                    <a:lumMod val="65000"/>
                    <a:lumOff val="35000"/>
                  </a:schemeClr>
                </a:solidFill>
              </a:rPr>
              <a:t>e timidamente ottimiste, generate dall’andamento degli indicatori nel comparto artigiano pavese nel primo trimestre, sono state disattese dai risultati diffusi a metà luglio: i livelli produttivi registrano infatti una variazione tendenziale negativa di quasi l’1% contro quella favorevole del 2,66% del primo trimestre. Più contenuta la variazione congiunturale, pari al -0,35%. Nel secondo trimestre gli ordini delle imprese artigiane diminuiscono del 5% rispetto allo stesso periodo dell’anno precedente determinando un calo di fatturato del 4,36%.</a:t>
            </a:r>
          </a:p>
          <a:p>
            <a:pPr marL="0" indent="0">
              <a:buNone/>
            </a:pPr>
            <a:endParaRPr lang="it-IT" sz="1000" dirty="0" smtClean="0"/>
          </a:p>
          <a:p>
            <a:pPr marL="0" indent="0">
              <a:buNone/>
            </a:pPr>
            <a:r>
              <a:rPr lang="it-IT" sz="1000" dirty="0" smtClean="0">
                <a:solidFill>
                  <a:schemeClr val="tx1">
                    <a:lumMod val="65000"/>
                    <a:lumOff val="35000"/>
                  </a:schemeClr>
                </a:solidFill>
              </a:rPr>
              <a:t>Torna </a:t>
            </a:r>
            <a:r>
              <a:rPr lang="it-IT" sz="1000" dirty="0">
                <a:solidFill>
                  <a:schemeClr val="tx1">
                    <a:lumMod val="65000"/>
                    <a:lumOff val="35000"/>
                  </a:schemeClr>
                </a:solidFill>
              </a:rPr>
              <a:t>invece positivo, dopo le criticità dei trimestri scorsi, l’</a:t>
            </a:r>
            <a:r>
              <a:rPr lang="it-IT" sz="1000" dirty="0">
                <a:solidFill>
                  <a:schemeClr val="accent3">
                    <a:lumMod val="50000"/>
                  </a:schemeClr>
                </a:solidFill>
              </a:rPr>
              <a:t>andamento demografico </a:t>
            </a:r>
            <a:r>
              <a:rPr lang="it-IT" sz="1000" dirty="0">
                <a:solidFill>
                  <a:schemeClr val="tx1">
                    <a:lumMod val="65000"/>
                    <a:lumOff val="35000"/>
                  </a:schemeClr>
                </a:solidFill>
              </a:rPr>
              <a:t>delle imprese pavesi. La riduzione delle iscrizioni rispetto al I trimestre (da 990 a 739 unità) è infatti ampiamente assorbita dal vigoroso calo delle cessazioni (da 1.331 a 539), determinando un saldo positivo di 200 unità che porta lo stock delle imprese nel secondo trimestre a 48.699 unità contro le 48.497 registrate a fine marzo 2014. Con una crescita dello 0,41% Pavia si colloca in settima posizione nella classifica regionale, con una performance più contenuta rispetto alla media lombarda (+0,62%). </a:t>
            </a:r>
          </a:p>
          <a:p>
            <a:pPr marL="0" indent="0">
              <a:buNone/>
            </a:pPr>
            <a:r>
              <a:rPr lang="it-IT" sz="1000" dirty="0">
                <a:solidFill>
                  <a:schemeClr val="tx1">
                    <a:lumMod val="65000"/>
                    <a:lumOff val="35000"/>
                  </a:schemeClr>
                </a:solidFill>
              </a:rPr>
              <a:t>Anche nel comparto artigiano si rileva, tra aprile e giugno 2014, un saldo positivo tra iscrizioni e cessazioni, pari a 35 unità, e un tasso di crescita dello 0,23% (nel primo trimestre era pari al -0,91%) che determina uno stock di 14.980 unità</a:t>
            </a:r>
            <a:r>
              <a:rPr lang="it-IT" sz="1000" dirty="0"/>
              <a:t>.</a:t>
            </a:r>
          </a:p>
          <a:p>
            <a:pPr marL="0" indent="0">
              <a:buNone/>
            </a:pPr>
            <a:endParaRPr lang="it-IT" sz="1000" dirty="0" smtClean="0">
              <a:solidFill>
                <a:schemeClr val="tx1">
                  <a:lumMod val="65000"/>
                  <a:lumOff val="35000"/>
                </a:schemeClr>
              </a:solidFill>
            </a:endParaRPr>
          </a:p>
          <a:p>
            <a:pPr marL="0" indent="0" algn="just">
              <a:buNone/>
            </a:pPr>
            <a:endParaRPr lang="it-IT" sz="1000" dirty="0">
              <a:solidFill>
                <a:schemeClr val="tx1">
                  <a:lumMod val="65000"/>
                  <a:lumOff val="35000"/>
                </a:schemeClr>
              </a:solidFill>
            </a:endParaRPr>
          </a:p>
          <a:p>
            <a:endParaRPr lang="it-IT" sz="1200" dirty="0">
              <a:solidFill>
                <a:schemeClr val="tx1">
                  <a:lumMod val="65000"/>
                  <a:lumOff val="35000"/>
                </a:schemeClr>
              </a:solidFill>
            </a:endParaRPr>
          </a:p>
        </p:txBody>
      </p:sp>
      <p:sp>
        <p:nvSpPr>
          <p:cNvPr id="3" name="Segnaposto numero diapositiva 2"/>
          <p:cNvSpPr>
            <a:spLocks noGrp="1"/>
          </p:cNvSpPr>
          <p:nvPr>
            <p:ph type="sldNum" sz="quarter" idx="12"/>
          </p:nvPr>
        </p:nvSpPr>
        <p:spPr/>
        <p:txBody>
          <a:bodyPr/>
          <a:lstStyle/>
          <a:p>
            <a:fld id="{EA79D38A-D5C7-46AB-BC39-B5F761FD2456}" type="slidenum">
              <a:rPr lang="it-IT" smtClean="0"/>
              <a:t>10</a:t>
            </a:fld>
            <a:endParaRPr lang="it-IT"/>
          </a:p>
        </p:txBody>
      </p:sp>
    </p:spTree>
    <p:extLst>
      <p:ext uri="{BB962C8B-B14F-4D97-AF65-F5344CB8AC3E}">
        <p14:creationId xmlns:p14="http://schemas.microsoft.com/office/powerpoint/2010/main" val="37189442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274638"/>
            <a:ext cx="8229600" cy="490066"/>
          </a:xfrm>
          <a:ln w="28575">
            <a:solidFill>
              <a:schemeClr val="accent3">
                <a:lumMod val="50000"/>
              </a:schemeClr>
            </a:solidFill>
          </a:ln>
        </p:spPr>
        <p:txBody>
          <a:bodyPr>
            <a:normAutofit/>
          </a:bodyPr>
          <a:lstStyle/>
          <a:p>
            <a:r>
              <a:rPr lang="it-IT" sz="1400" b="1" dirty="0" smtClean="0">
                <a:solidFill>
                  <a:schemeClr val="accent3">
                    <a:lumMod val="50000"/>
                  </a:schemeClr>
                </a:solidFill>
              </a:rPr>
              <a:t>2.1 – Scenario Economico </a:t>
            </a:r>
            <a:r>
              <a:rPr lang="it-IT" sz="1000" b="1" dirty="0" smtClean="0">
                <a:solidFill>
                  <a:schemeClr val="accent3">
                    <a:lumMod val="50000"/>
                  </a:schemeClr>
                </a:solidFill>
              </a:rPr>
              <a:t>(2/3)</a:t>
            </a:r>
            <a:endParaRPr lang="it-IT" sz="1000" b="1" dirty="0">
              <a:solidFill>
                <a:schemeClr val="accent3">
                  <a:lumMod val="50000"/>
                </a:schemeClr>
              </a:solidFill>
            </a:endParaRPr>
          </a:p>
        </p:txBody>
      </p:sp>
      <p:sp>
        <p:nvSpPr>
          <p:cNvPr id="2" name="Segnaposto contenuto 1"/>
          <p:cNvSpPr>
            <a:spLocks noGrp="1"/>
          </p:cNvSpPr>
          <p:nvPr>
            <p:ph idx="1"/>
          </p:nvPr>
        </p:nvSpPr>
        <p:spPr>
          <a:xfrm>
            <a:off x="395536" y="1052736"/>
            <a:ext cx="8229600" cy="5073427"/>
          </a:xfrm>
        </p:spPr>
        <p:txBody>
          <a:bodyPr>
            <a:normAutofit/>
          </a:bodyPr>
          <a:lstStyle/>
          <a:p>
            <a:pPr marL="0" indent="0" algn="just">
              <a:buNone/>
            </a:pPr>
            <a:endParaRPr lang="it-IT" sz="1000" dirty="0" smtClean="0">
              <a:solidFill>
                <a:schemeClr val="tx1">
                  <a:lumMod val="65000"/>
                  <a:lumOff val="35000"/>
                </a:schemeClr>
              </a:solidFill>
            </a:endParaRPr>
          </a:p>
          <a:p>
            <a:pPr marL="0" indent="0" algn="just">
              <a:buNone/>
            </a:pPr>
            <a:r>
              <a:rPr lang="it-IT" sz="1000" dirty="0">
                <a:solidFill>
                  <a:schemeClr val="tx1">
                    <a:lumMod val="65000"/>
                    <a:lumOff val="35000"/>
                  </a:schemeClr>
                </a:solidFill>
              </a:rPr>
              <a:t>Nel </a:t>
            </a:r>
            <a:r>
              <a:rPr lang="it-IT" sz="1000" dirty="0">
                <a:solidFill>
                  <a:schemeClr val="accent3">
                    <a:lumMod val="50000"/>
                  </a:schemeClr>
                </a:solidFill>
              </a:rPr>
              <a:t>commercio con l’estero </a:t>
            </a:r>
            <a:r>
              <a:rPr lang="it-IT" sz="1000" dirty="0">
                <a:solidFill>
                  <a:schemeClr val="tx1">
                    <a:lumMod val="65000"/>
                    <a:lumOff val="35000"/>
                  </a:schemeClr>
                </a:solidFill>
              </a:rPr>
              <a:t>Pavia registra il peggior risultato a livello regionale, con una contrazione delle esportazioni di prodotti manifatturieri del 10% a causa della forte contrazione degli articoli farmaceutici (-33%) e dei macchinari ed apparecchi (-7%) che, insieme, rappresentano più del 40% del valore esportato dalla provincia. A fronte di questi risultati, poco possono i contributi positivi provenienti dalle sostanze e prodotti chimici (+14%), prodotti tessili (+9%), metalli di base e prodotti in metallo (+4%) e prodotti alimentari (+3%). </a:t>
            </a:r>
            <a:endParaRPr lang="it-IT" sz="1000" dirty="0" smtClean="0">
              <a:solidFill>
                <a:schemeClr val="tx1">
                  <a:lumMod val="65000"/>
                  <a:lumOff val="35000"/>
                </a:schemeClr>
              </a:solidFill>
            </a:endParaRP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Sul fronte del </a:t>
            </a:r>
            <a:r>
              <a:rPr lang="it-IT" sz="1000" dirty="0">
                <a:solidFill>
                  <a:schemeClr val="accent3">
                    <a:lumMod val="50000"/>
                  </a:schemeClr>
                </a:solidFill>
              </a:rPr>
              <a:t>mercato del lavoro</a:t>
            </a:r>
            <a:r>
              <a:rPr lang="it-IT" sz="1000" dirty="0">
                <a:solidFill>
                  <a:schemeClr val="tx1">
                    <a:lumMod val="65000"/>
                    <a:lumOff val="35000"/>
                  </a:schemeClr>
                </a:solidFill>
              </a:rPr>
              <a:t>, nella provincia di Pavia si registra, nel II trimestre 2014, una situazione ancora critica, nonostante i saldi occupazionali in miglioramento: aumenta, infatti, il ricorso alla Cassa Integrazione Guadagni e raddoppia il numero di iscritti alle liste di mobilità.</a:t>
            </a:r>
          </a:p>
          <a:p>
            <a:pPr marL="0" indent="0" algn="just">
              <a:buNone/>
            </a:pPr>
            <a:r>
              <a:rPr lang="it-IT" sz="1000" dirty="0">
                <a:solidFill>
                  <a:schemeClr val="tx1">
                    <a:lumMod val="65000"/>
                    <a:lumOff val="35000"/>
                  </a:schemeClr>
                </a:solidFill>
              </a:rPr>
              <a:t>I dati dell’Indagine Congiunturale condotta da Regione Lombardia, </a:t>
            </a:r>
            <a:r>
              <a:rPr lang="it-IT" sz="1000" dirty="0" err="1">
                <a:solidFill>
                  <a:schemeClr val="tx1">
                    <a:lumMod val="65000"/>
                    <a:lumOff val="35000"/>
                  </a:schemeClr>
                </a:solidFill>
              </a:rPr>
              <a:t>Unioncamere</a:t>
            </a:r>
            <a:r>
              <a:rPr lang="it-IT" sz="1000" dirty="0">
                <a:solidFill>
                  <a:schemeClr val="tx1">
                    <a:lumMod val="65000"/>
                    <a:lumOff val="35000"/>
                  </a:schemeClr>
                </a:solidFill>
              </a:rPr>
              <a:t> Lombardia e Confindustria Lombardia registrano per il nostro territorio, nel periodo aprile-giugno, saldi occupazionali in miglioramento in tutti i comparti ad eccezione dei servizi, dove l’occupazione è in continuo peggioramento. Nell’industria e nel commercio i saldi risultano nulli mentre l’occupazione è in lieve crescita nell’artigianato.</a:t>
            </a:r>
          </a:p>
          <a:p>
            <a:pPr marL="0" indent="0" algn="just">
              <a:buNone/>
            </a:pPr>
            <a:endParaRPr lang="it-IT" sz="1000" dirty="0" smtClean="0">
              <a:solidFill>
                <a:schemeClr val="tx1">
                  <a:lumMod val="65000"/>
                  <a:lumOff val="35000"/>
                </a:schemeClr>
              </a:solidFill>
            </a:endParaRPr>
          </a:p>
          <a:p>
            <a:pPr marL="0" indent="0" algn="just">
              <a:buNone/>
            </a:pPr>
            <a:r>
              <a:rPr lang="it-IT" sz="1000" dirty="0" smtClean="0">
                <a:solidFill>
                  <a:schemeClr val="tx1">
                    <a:lumMod val="65000"/>
                    <a:lumOff val="35000"/>
                  </a:schemeClr>
                </a:solidFill>
              </a:rPr>
              <a:t>Segnali </a:t>
            </a:r>
            <a:r>
              <a:rPr lang="it-IT" sz="1000" dirty="0">
                <a:solidFill>
                  <a:schemeClr val="tx1">
                    <a:lumMod val="65000"/>
                    <a:lumOff val="35000"/>
                  </a:schemeClr>
                </a:solidFill>
              </a:rPr>
              <a:t>negativi, invece, vengono dalla CIG che nel II trimestre 2014 aumenta del 9% rispetto allo stesso trimestre del 2013, in maniera più marcata rispetto al +2,9% lombardo; diminuiscono i provvedimenti ordinari (-7,2% vs -30,2% regionale), mentre aumentano quelli straordinari (+23,1 vs +15,2%) e in deroga (+47,6% a fronte di un dato regionale più che raddoppiato in confronto allo stesso trimestre del 2013). Le ore di CIG complessivamente autorizzate nel II trimestre 2014 ammontano a circa 3 milioni, di cui 1,5 a carattere ordinario, 940mila straordinario e 590mila in deroga. Il ricorso alla CIG cresce soprattutto nell’abbigliamento mentre, tra i settori che più ricorrono alla CIG, sono più contenuti gli aumenti nella meccanica e nell’edilizia.</a:t>
            </a:r>
          </a:p>
          <a:p>
            <a:pPr marL="0" indent="0" algn="just">
              <a:buNone/>
            </a:pPr>
            <a:r>
              <a:rPr lang="it-IT" sz="1000" dirty="0">
                <a:solidFill>
                  <a:schemeClr val="tx1">
                    <a:lumMod val="65000"/>
                    <a:lumOff val="35000"/>
                  </a:schemeClr>
                </a:solidFill>
              </a:rPr>
              <a:t>I dati sulle Comunicazioni Obbligatorie per il II trimestre 2014 segnalano un numero di avviamenti pari a 11.229, con un calo tendenziale del 13,9%, il più alto a livello regionale (-4,7%); calano, seppur in maniera più contenuta, anche le cessazioni portandosi a 14.015 (-1,9% vs +3,8%); il saldo risulta così negativo per 2.786 unità, in netto peggioramento rispetto al II trimestre 2013.</a:t>
            </a:r>
          </a:p>
          <a:p>
            <a:pPr marL="0" indent="0" algn="just">
              <a:buNone/>
            </a:pPr>
            <a:endParaRPr lang="it-IT" sz="1000" dirty="0" smtClean="0">
              <a:solidFill>
                <a:schemeClr val="tx1">
                  <a:lumMod val="65000"/>
                  <a:lumOff val="35000"/>
                </a:schemeClr>
              </a:solidFill>
            </a:endParaRPr>
          </a:p>
          <a:p>
            <a:pPr marL="0" indent="0" algn="just">
              <a:buNone/>
            </a:pPr>
            <a:r>
              <a:rPr lang="it-IT" sz="1000" dirty="0" smtClean="0">
                <a:solidFill>
                  <a:schemeClr val="tx1">
                    <a:lumMod val="65000"/>
                    <a:lumOff val="35000"/>
                  </a:schemeClr>
                </a:solidFill>
              </a:rPr>
              <a:t>Le </a:t>
            </a:r>
            <a:r>
              <a:rPr lang="it-IT" sz="1000" dirty="0">
                <a:solidFill>
                  <a:schemeClr val="tx1">
                    <a:lumMod val="65000"/>
                    <a:lumOff val="35000"/>
                  </a:schemeClr>
                </a:solidFill>
              </a:rPr>
              <a:t>aspettative occupazionali espresse dalle imprese per il prossimo trimestre rimangono negative in tutti i settori, tuttavia con saldi tra prospettive di aumento e diminuzione dell’occupazione improntati al miglioramento. Anche i dati </a:t>
            </a:r>
            <a:r>
              <a:rPr lang="it-IT" sz="1000" dirty="0" err="1">
                <a:solidFill>
                  <a:schemeClr val="tx1">
                    <a:lumMod val="65000"/>
                    <a:lumOff val="35000"/>
                  </a:schemeClr>
                </a:solidFill>
              </a:rPr>
              <a:t>Excelsior</a:t>
            </a:r>
            <a:r>
              <a:rPr lang="it-IT" sz="1000" dirty="0">
                <a:solidFill>
                  <a:schemeClr val="tx1">
                    <a:lumMod val="65000"/>
                    <a:lumOff val="35000"/>
                  </a:schemeClr>
                </a:solidFill>
              </a:rPr>
              <a:t> sulle previsioni occupazionali per il 2014 confermano la cautela degli imprenditori con una riduzione prevista dell’occupazione dipendente dell’1,6%, dopo quella registrata a Sondrio la più elevata a livello regionale (-1%), corrispondente a 1.360 posti di lavoro in meno.</a:t>
            </a:r>
          </a:p>
          <a:p>
            <a:endParaRPr lang="it-IT" sz="1200" dirty="0">
              <a:solidFill>
                <a:schemeClr val="tx1">
                  <a:lumMod val="65000"/>
                  <a:lumOff val="35000"/>
                </a:schemeClr>
              </a:solidFill>
            </a:endParaRPr>
          </a:p>
        </p:txBody>
      </p:sp>
      <p:sp>
        <p:nvSpPr>
          <p:cNvPr id="3" name="Segnaposto numero diapositiva 2"/>
          <p:cNvSpPr>
            <a:spLocks noGrp="1"/>
          </p:cNvSpPr>
          <p:nvPr>
            <p:ph type="sldNum" sz="quarter" idx="12"/>
          </p:nvPr>
        </p:nvSpPr>
        <p:spPr/>
        <p:txBody>
          <a:bodyPr/>
          <a:lstStyle/>
          <a:p>
            <a:fld id="{EA79D38A-D5C7-46AB-BC39-B5F761FD2456}" type="slidenum">
              <a:rPr lang="it-IT" smtClean="0"/>
              <a:t>11</a:t>
            </a:fld>
            <a:endParaRPr lang="it-IT"/>
          </a:p>
        </p:txBody>
      </p:sp>
    </p:spTree>
    <p:extLst>
      <p:ext uri="{BB962C8B-B14F-4D97-AF65-F5344CB8AC3E}">
        <p14:creationId xmlns:p14="http://schemas.microsoft.com/office/powerpoint/2010/main" val="22916950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274638"/>
            <a:ext cx="8229600" cy="490066"/>
          </a:xfrm>
          <a:ln w="28575">
            <a:solidFill>
              <a:schemeClr val="accent3">
                <a:lumMod val="50000"/>
              </a:schemeClr>
            </a:solidFill>
          </a:ln>
        </p:spPr>
        <p:txBody>
          <a:bodyPr>
            <a:normAutofit/>
          </a:bodyPr>
          <a:lstStyle/>
          <a:p>
            <a:r>
              <a:rPr lang="it-IT" sz="1400" b="1" dirty="0" smtClean="0">
                <a:solidFill>
                  <a:schemeClr val="accent3">
                    <a:lumMod val="50000"/>
                  </a:schemeClr>
                </a:solidFill>
              </a:rPr>
              <a:t>2.1 – Scenario Economico </a:t>
            </a:r>
            <a:r>
              <a:rPr lang="it-IT" sz="1000" b="1" dirty="0" smtClean="0">
                <a:solidFill>
                  <a:schemeClr val="accent3">
                    <a:lumMod val="50000"/>
                  </a:schemeClr>
                </a:solidFill>
              </a:rPr>
              <a:t>(3/3)</a:t>
            </a:r>
            <a:endParaRPr lang="it-IT" sz="1000" b="1" dirty="0">
              <a:solidFill>
                <a:schemeClr val="accent3">
                  <a:lumMod val="50000"/>
                </a:schemeClr>
              </a:solidFill>
            </a:endParaRPr>
          </a:p>
        </p:txBody>
      </p:sp>
      <p:sp>
        <p:nvSpPr>
          <p:cNvPr id="2" name="Segnaposto contenuto 1"/>
          <p:cNvSpPr>
            <a:spLocks noGrp="1"/>
          </p:cNvSpPr>
          <p:nvPr>
            <p:ph idx="1"/>
          </p:nvPr>
        </p:nvSpPr>
        <p:spPr>
          <a:xfrm>
            <a:off x="457200" y="1052736"/>
            <a:ext cx="8229600" cy="5073427"/>
          </a:xfrm>
        </p:spPr>
        <p:txBody>
          <a:bodyPr>
            <a:normAutofit/>
          </a:bodyPr>
          <a:lstStyle/>
          <a:p>
            <a:pPr marL="0" indent="0" algn="just">
              <a:buNone/>
            </a:pPr>
            <a:r>
              <a:rPr lang="it-IT" sz="1000" dirty="0">
                <a:solidFill>
                  <a:schemeClr val="tx1">
                    <a:lumMod val="65000"/>
                    <a:lumOff val="35000"/>
                  </a:schemeClr>
                </a:solidFill>
              </a:rPr>
              <a:t>Il protrarsi della congiuntura economica negativa degli ultimi anni ha causato un forte deterioramento della </a:t>
            </a:r>
            <a:r>
              <a:rPr lang="it-IT" sz="1000" dirty="0">
                <a:solidFill>
                  <a:schemeClr val="accent3">
                    <a:lumMod val="50000"/>
                  </a:schemeClr>
                </a:solidFill>
              </a:rPr>
              <a:t>situazione economico-finanziaria delle imprese</a:t>
            </a:r>
            <a:r>
              <a:rPr lang="it-IT" sz="1000" dirty="0">
                <a:solidFill>
                  <a:schemeClr val="tx1">
                    <a:lumMod val="65000"/>
                    <a:lumOff val="35000"/>
                  </a:schemeClr>
                </a:solidFill>
              </a:rPr>
              <a:t>, determinando l’ulteriore inasprimento del rapporto tra domanda e offerta di credito. La contrazione dell’attività e degli investimenti, la minore capacità di rimborsare i debiti, l’aumento dei fallimenti e l’accresciuta selettività delle banche, hanno peggiorato i rapporti tra banche e imprese. I dati diffusi dalla Banca d’Italia rilevano per Pavia una contrazione dei finanziamenti concessi alle imprese: gli impieghi vivi al settore produttivo sono diminuiti nel mese di luglio del 2014 del 4,6% rispetto allo stesso periodo dell’anno precedente, divario che raggiunge il -14,5% se si effettua il confronto con il mese di luglio del 2011. Il fenomeno si è osservato in tutti i comparti economici e con maggiore evidenza nelle costruzioni, dove la variazione raggiunge il -12% nel confronto tra luglio 2014 e luglio 2013 e il -27% rispetto allo stesso mese del 2011.</a:t>
            </a:r>
          </a:p>
          <a:p>
            <a:pPr marL="0" indent="0" algn="just">
              <a:buNone/>
            </a:pPr>
            <a:endParaRPr lang="it-IT" sz="1000" dirty="0" smtClean="0">
              <a:solidFill>
                <a:schemeClr val="tx1">
                  <a:lumMod val="65000"/>
                  <a:lumOff val="35000"/>
                </a:schemeClr>
              </a:solidFill>
            </a:endParaRPr>
          </a:p>
          <a:p>
            <a:pPr marL="0" indent="0" algn="just">
              <a:buNone/>
            </a:pPr>
            <a:r>
              <a:rPr lang="it-IT" sz="1000" dirty="0">
                <a:solidFill>
                  <a:schemeClr val="tx1">
                    <a:lumMod val="65000"/>
                    <a:lumOff val="35000"/>
                  </a:schemeClr>
                </a:solidFill>
              </a:rPr>
              <a:t>Il peggioramento delle condizioni finanziarie delle imprese della provincia si è tradotto anche nell’incremento del tasso di decadimento dei finanziamenti per cassa, che esprime la solvibilità di coloro che hanno contratto debiti con le banche e quindi il grado di rischiosità per queste ultime di concedere prestiti alla clientela. Per le piccole e micro imprese (le famiglie produttrici), l’indicatore, nel II trimestre del 2014, torna a salire di circa tre decimi di punto rispetto allo stesso trimestre del 2013, quando invece la variazione tendenziale era stata negativa. Il tasso di decadimento aumenta di 0,3 punti percentuali per le imprese di dimensioni più grandi mentre rimane sostanzialmente stabile per le famiglie consumatrici, per le quali si rileva una variazione positiva ma prossima allo zero.</a:t>
            </a:r>
          </a:p>
          <a:p>
            <a:pPr marL="0" indent="0" algn="just">
              <a:buNone/>
            </a:pPr>
            <a:endParaRPr lang="it-IT" sz="1000" dirty="0" smtClean="0">
              <a:solidFill>
                <a:schemeClr val="tx1">
                  <a:lumMod val="65000"/>
                  <a:lumOff val="35000"/>
                </a:schemeClr>
              </a:solidFill>
            </a:endParaRPr>
          </a:p>
          <a:p>
            <a:pPr marL="0" indent="0" algn="just">
              <a:buNone/>
            </a:pPr>
            <a:endParaRPr lang="it-IT" sz="1000" dirty="0">
              <a:solidFill>
                <a:schemeClr val="tx1">
                  <a:lumMod val="65000"/>
                  <a:lumOff val="35000"/>
                </a:schemeClr>
              </a:solidFill>
            </a:endParaRPr>
          </a:p>
          <a:p>
            <a:endParaRPr lang="it-IT" sz="1200" dirty="0">
              <a:solidFill>
                <a:schemeClr val="tx1">
                  <a:lumMod val="65000"/>
                  <a:lumOff val="35000"/>
                </a:schemeClr>
              </a:solidFill>
            </a:endParaRPr>
          </a:p>
        </p:txBody>
      </p:sp>
      <p:sp>
        <p:nvSpPr>
          <p:cNvPr id="3" name="Segnaposto numero diapositiva 2"/>
          <p:cNvSpPr>
            <a:spLocks noGrp="1"/>
          </p:cNvSpPr>
          <p:nvPr>
            <p:ph type="sldNum" sz="quarter" idx="12"/>
          </p:nvPr>
        </p:nvSpPr>
        <p:spPr/>
        <p:txBody>
          <a:bodyPr/>
          <a:lstStyle/>
          <a:p>
            <a:fld id="{EA79D38A-D5C7-46AB-BC39-B5F761FD2456}" type="slidenum">
              <a:rPr lang="it-IT" smtClean="0"/>
              <a:t>12</a:t>
            </a:fld>
            <a:endParaRPr lang="it-IT"/>
          </a:p>
        </p:txBody>
      </p:sp>
    </p:spTree>
    <p:extLst>
      <p:ext uri="{BB962C8B-B14F-4D97-AF65-F5344CB8AC3E}">
        <p14:creationId xmlns:p14="http://schemas.microsoft.com/office/powerpoint/2010/main" val="22916950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274638"/>
            <a:ext cx="8229600" cy="490066"/>
          </a:xfrm>
          <a:ln w="28575">
            <a:solidFill>
              <a:schemeClr val="accent3">
                <a:lumMod val="50000"/>
              </a:schemeClr>
            </a:solidFill>
          </a:ln>
        </p:spPr>
        <p:txBody>
          <a:bodyPr>
            <a:normAutofit/>
          </a:bodyPr>
          <a:lstStyle/>
          <a:p>
            <a:r>
              <a:rPr lang="it-IT" sz="1400" b="1" dirty="0" smtClean="0">
                <a:solidFill>
                  <a:schemeClr val="accent3">
                    <a:lumMod val="50000"/>
                  </a:schemeClr>
                </a:solidFill>
              </a:rPr>
              <a:t>2.2 – Scenario Normativo </a:t>
            </a:r>
            <a:r>
              <a:rPr lang="it-IT" sz="1000" b="1" dirty="0" smtClean="0">
                <a:solidFill>
                  <a:schemeClr val="accent3">
                    <a:lumMod val="50000"/>
                  </a:schemeClr>
                </a:solidFill>
              </a:rPr>
              <a:t>(1/2) </a:t>
            </a:r>
            <a:endParaRPr lang="it-IT" sz="1000" b="1" dirty="0">
              <a:solidFill>
                <a:schemeClr val="accent3">
                  <a:lumMod val="50000"/>
                </a:schemeClr>
              </a:solidFill>
            </a:endParaRPr>
          </a:p>
        </p:txBody>
      </p:sp>
      <p:sp>
        <p:nvSpPr>
          <p:cNvPr id="2" name="Segnaposto contenuto 1"/>
          <p:cNvSpPr>
            <a:spLocks noGrp="1"/>
          </p:cNvSpPr>
          <p:nvPr>
            <p:ph idx="1"/>
          </p:nvPr>
        </p:nvSpPr>
        <p:spPr>
          <a:xfrm>
            <a:off x="457200" y="1052736"/>
            <a:ext cx="8229600" cy="5073427"/>
          </a:xfrm>
          <a:noFill/>
        </p:spPr>
        <p:txBody>
          <a:bodyPr>
            <a:normAutofit lnSpcReduction="10000"/>
          </a:bodyPr>
          <a:lstStyle/>
          <a:p>
            <a:pPr marL="0" indent="0" algn="just">
              <a:buNone/>
            </a:pPr>
            <a:r>
              <a:rPr lang="it-IT" sz="1000" dirty="0" smtClean="0">
                <a:solidFill>
                  <a:schemeClr val="tx1">
                    <a:lumMod val="65000"/>
                    <a:lumOff val="35000"/>
                  </a:schemeClr>
                </a:solidFill>
                <a:cs typeface="Times New Roman" panose="02020603050405020304" pitchFamily="18" charset="0"/>
              </a:rPr>
              <a:t>Tra le disposizioni </a:t>
            </a:r>
            <a:r>
              <a:rPr lang="it-IT" sz="1000" dirty="0">
                <a:solidFill>
                  <a:schemeClr val="tx1">
                    <a:lumMod val="65000"/>
                    <a:lumOff val="35000"/>
                  </a:schemeClr>
                </a:solidFill>
                <a:cs typeface="Times New Roman" panose="02020603050405020304" pitchFamily="18" charset="0"/>
              </a:rPr>
              <a:t>emanate nel corso del 2014 che rivestono interesse per </a:t>
            </a:r>
            <a:r>
              <a:rPr lang="it-IT" sz="1000" dirty="0" smtClean="0">
                <a:solidFill>
                  <a:schemeClr val="tx1">
                    <a:lumMod val="65000"/>
                    <a:lumOff val="35000"/>
                  </a:schemeClr>
                </a:solidFill>
                <a:cs typeface="Times New Roman" panose="02020603050405020304" pitchFamily="18" charset="0"/>
              </a:rPr>
              <a:t>l’Ente si segnalano: </a:t>
            </a:r>
          </a:p>
          <a:p>
            <a:pPr marL="0" indent="0" algn="just">
              <a:buNone/>
            </a:pPr>
            <a:r>
              <a:rPr lang="it-IT" sz="1000" dirty="0" smtClean="0">
                <a:solidFill>
                  <a:schemeClr val="tx1">
                    <a:lumMod val="65000"/>
                    <a:lumOff val="35000"/>
                  </a:schemeClr>
                </a:solidFill>
                <a:cs typeface="Times New Roman" panose="02020603050405020304" pitchFamily="18" charset="0"/>
              </a:rPr>
              <a:t>La </a:t>
            </a:r>
            <a:r>
              <a:rPr lang="it-IT" sz="1000" dirty="0">
                <a:solidFill>
                  <a:schemeClr val="tx1">
                    <a:lumMod val="65000"/>
                    <a:lumOff val="35000"/>
                  </a:schemeClr>
                </a:solidFill>
                <a:cs typeface="Times New Roman" panose="02020603050405020304" pitchFamily="18" charset="0"/>
              </a:rPr>
              <a:t>legge di stabilità 2014 (l. 147/2013) contiene alcune disposizioni che hanno impatto sulle pubbliche amministrazioni e quindi anche sulle Camere di Commercio; tra queste si evidenziano:</a:t>
            </a:r>
          </a:p>
          <a:p>
            <a:pPr marL="171450" indent="-171450" algn="just"/>
            <a:r>
              <a:rPr lang="it-IT" sz="1000" dirty="0">
                <a:solidFill>
                  <a:schemeClr val="tx1">
                    <a:lumMod val="65000"/>
                    <a:lumOff val="35000"/>
                  </a:schemeClr>
                </a:solidFill>
                <a:cs typeface="Times New Roman" panose="02020603050405020304" pitchFamily="18" charset="0"/>
              </a:rPr>
              <a:t>nell’ambito della gestione patrimoniale il comma 388 stabilisce che per il contenimento della spesa le </a:t>
            </a:r>
            <a:r>
              <a:rPr lang="it-IT" sz="1000" dirty="0" err="1">
                <a:solidFill>
                  <a:schemeClr val="tx1">
                    <a:lumMod val="65000"/>
                    <a:lumOff val="35000"/>
                  </a:schemeClr>
                </a:solidFill>
                <a:cs typeface="Times New Roman" panose="02020603050405020304" pitchFamily="18" charset="0"/>
              </a:rPr>
              <a:t>pp.aa</a:t>
            </a:r>
            <a:r>
              <a:rPr lang="it-IT" sz="1000" dirty="0">
                <a:solidFill>
                  <a:schemeClr val="tx1">
                    <a:lumMod val="65000"/>
                    <a:lumOff val="35000"/>
                  </a:schemeClr>
                </a:solidFill>
                <a:cs typeface="Times New Roman" panose="02020603050405020304" pitchFamily="18" charset="0"/>
              </a:rPr>
              <a:t>. sono chiamate – nel caso di rinnovi di contratti di locazione passiva – a richiedere anticipatamente il nulla osta dell’Agenzia del demanio;</a:t>
            </a:r>
          </a:p>
          <a:p>
            <a:pPr marL="171450" indent="-171450" algn="just"/>
            <a:r>
              <a:rPr lang="it-IT" sz="1000" dirty="0">
                <a:solidFill>
                  <a:schemeClr val="tx1">
                    <a:lumMod val="65000"/>
                    <a:lumOff val="35000"/>
                  </a:schemeClr>
                </a:solidFill>
                <a:cs typeface="Times New Roman" panose="02020603050405020304" pitchFamily="18" charset="0"/>
              </a:rPr>
              <a:t>in relazione all’assolvimento dell’imposta di bollo, si stabilisce la misura forfetaria di 16 Euro per le istanze, gli atti e i provvedimento trasmessi in via telematica;</a:t>
            </a:r>
          </a:p>
          <a:p>
            <a:pPr marL="171450" indent="-171450" algn="just"/>
            <a:r>
              <a:rPr lang="it-IT" sz="1000" dirty="0">
                <a:solidFill>
                  <a:schemeClr val="tx1">
                    <a:lumMod val="65000"/>
                    <a:lumOff val="35000"/>
                  </a:schemeClr>
                </a:solidFill>
                <a:cs typeface="Times New Roman" panose="02020603050405020304" pitchFamily="18" charset="0"/>
              </a:rPr>
              <a:t>sulla patrimonializzazione dei Confidi si prevede che una somma pari a 70 milioni di Euro all’anno per il triennio 2014/2016 sia destinata dalle Camere al sostegno dell’accesso al credito delle piccole e medie imprese attraverso il rafforzamento dei confidi, anche utilizzando una quota della dotazione annuale del fondo di perequazione.</a:t>
            </a:r>
          </a:p>
          <a:p>
            <a:pPr marL="0" indent="0" algn="just">
              <a:buNone/>
            </a:pPr>
            <a:endParaRPr lang="it-IT" sz="1000" dirty="0" smtClean="0">
              <a:solidFill>
                <a:schemeClr val="tx1">
                  <a:lumMod val="65000"/>
                  <a:lumOff val="35000"/>
                </a:schemeClr>
              </a:solidFill>
              <a:cs typeface="Times New Roman" panose="02020603050405020304" pitchFamily="18" charset="0"/>
            </a:endParaRPr>
          </a:p>
          <a:p>
            <a:pPr marL="0" indent="0" algn="just">
              <a:buNone/>
            </a:pPr>
            <a:r>
              <a:rPr lang="it-IT" sz="1000" dirty="0" smtClean="0">
                <a:solidFill>
                  <a:schemeClr val="tx1">
                    <a:lumMod val="65000"/>
                    <a:lumOff val="35000"/>
                  </a:schemeClr>
                </a:solidFill>
                <a:cs typeface="Times New Roman" panose="02020603050405020304" pitchFamily="18" charset="0"/>
              </a:rPr>
              <a:t>La </a:t>
            </a:r>
            <a:r>
              <a:rPr lang="it-IT" sz="1000" dirty="0">
                <a:solidFill>
                  <a:schemeClr val="tx1">
                    <a:lumMod val="65000"/>
                    <a:lumOff val="35000"/>
                  </a:schemeClr>
                </a:solidFill>
                <a:cs typeface="Times New Roman" panose="02020603050405020304" pitchFamily="18" charset="0"/>
              </a:rPr>
              <a:t>semplificazione delle attività imprenditoriali e la riduzione della burocrazia costituiscono una priorità per il rilancio dell’economia; a tal proposito alcune disposizioni investono le attività del Registro imprese: in particolare con il  “decreto competitività” (</a:t>
            </a:r>
            <a:r>
              <a:rPr lang="it-IT" sz="1000" dirty="0" err="1">
                <a:solidFill>
                  <a:schemeClr val="tx1">
                    <a:lumMod val="65000"/>
                    <a:lumOff val="35000"/>
                  </a:schemeClr>
                </a:solidFill>
                <a:cs typeface="Times New Roman" panose="02020603050405020304" pitchFamily="18" charset="0"/>
              </a:rPr>
              <a:t>d.l.</a:t>
            </a:r>
            <a:r>
              <a:rPr lang="it-IT" sz="1000" dirty="0">
                <a:solidFill>
                  <a:schemeClr val="tx1">
                    <a:lumMod val="65000"/>
                    <a:lumOff val="35000"/>
                  </a:schemeClr>
                </a:solidFill>
                <a:cs typeface="Times New Roman" panose="02020603050405020304" pitchFamily="18" charset="0"/>
              </a:rPr>
              <a:t> n. 91/2014, convertito con la legge n. 116/2014) viene introdotto l’automatismo dell'iscrizione, quando sia richiesta sulla base di un  atto pubblico o di una scrittura  privata  autenticata. In questo modo la  responsabilità dell’accertamento delle condizioni previste dalla legge per l'iscrizione viene spostata in capo al pubblico ufficiale che  ha  ricevuto  o autenticato l'atto. </a:t>
            </a:r>
          </a:p>
          <a:p>
            <a:pPr marL="0" indent="0" algn="just">
              <a:buNone/>
            </a:pPr>
            <a:endParaRPr lang="it-IT" sz="1000" dirty="0" smtClean="0">
              <a:solidFill>
                <a:schemeClr val="tx1">
                  <a:lumMod val="65000"/>
                  <a:lumOff val="35000"/>
                </a:schemeClr>
              </a:solidFill>
              <a:cs typeface="Times New Roman" panose="02020603050405020304" pitchFamily="18" charset="0"/>
            </a:endParaRPr>
          </a:p>
          <a:p>
            <a:pPr marL="0" indent="0" algn="just">
              <a:buNone/>
            </a:pPr>
            <a:r>
              <a:rPr lang="it-IT" sz="1000" dirty="0" smtClean="0">
                <a:solidFill>
                  <a:schemeClr val="tx1">
                    <a:lumMod val="65000"/>
                    <a:lumOff val="35000"/>
                  </a:schemeClr>
                </a:solidFill>
                <a:cs typeface="Times New Roman" panose="02020603050405020304" pitchFamily="18" charset="0"/>
              </a:rPr>
              <a:t>Nel </a:t>
            </a:r>
            <a:r>
              <a:rPr lang="it-IT" sz="1000" dirty="0">
                <a:solidFill>
                  <a:schemeClr val="tx1">
                    <a:lumMod val="65000"/>
                    <a:lumOff val="35000"/>
                  </a:schemeClr>
                </a:solidFill>
                <a:cs typeface="Times New Roman" panose="02020603050405020304" pitchFamily="18" charset="0"/>
              </a:rPr>
              <a:t>medesimo decreto vengono altresì dettate  nuove disposizioni in materia di Agenzie per le imprese, predisponendo una regolamentazione dei controlli e delle attività istruttorie svolte da tali soggetti, che  sostituiscono a tutti gli effetti quelli delle amministrazioni pubbliche  competenti,  sia  nei procedimenti automatizzati che in quelli  ordinari. Si tratta un ulteriore tassello nel contesto di un quadro normativo introdotto già nel 2008 con il decreto n. 112, convertito con la l. 133/2012 - lo stesso provvedimento che aveva delineato la nuova fisionomia degli Sportelli unici per le attività produttive – nella direzione di un progressivo spostamento di funzioni tipicamente pubbliche a soggetti privati dotati di idonee garanzie di professionalità e solidità finanziaria.</a:t>
            </a:r>
          </a:p>
          <a:p>
            <a:pPr marL="0" indent="0" algn="just">
              <a:buNone/>
            </a:pPr>
            <a:endParaRPr lang="it-IT" sz="1000" dirty="0" smtClean="0">
              <a:solidFill>
                <a:schemeClr val="tx1">
                  <a:lumMod val="65000"/>
                  <a:lumOff val="35000"/>
                </a:schemeClr>
              </a:solidFill>
              <a:cs typeface="Times New Roman" panose="02020603050405020304" pitchFamily="18" charset="0"/>
            </a:endParaRPr>
          </a:p>
          <a:p>
            <a:pPr marL="0" indent="0" algn="just">
              <a:buNone/>
            </a:pPr>
            <a:r>
              <a:rPr lang="it-IT" sz="1000" dirty="0" smtClean="0">
                <a:solidFill>
                  <a:schemeClr val="tx1">
                    <a:lumMod val="65000"/>
                    <a:lumOff val="35000"/>
                  </a:schemeClr>
                </a:solidFill>
                <a:cs typeface="Times New Roman" panose="02020603050405020304" pitchFamily="18" charset="0"/>
              </a:rPr>
              <a:t>Sempre </a:t>
            </a:r>
            <a:r>
              <a:rPr lang="it-IT" sz="1000" dirty="0">
                <a:solidFill>
                  <a:schemeClr val="tx1">
                    <a:lumMod val="65000"/>
                    <a:lumOff val="35000"/>
                  </a:schemeClr>
                </a:solidFill>
                <a:cs typeface="Times New Roman" panose="02020603050405020304" pitchFamily="18" charset="0"/>
              </a:rPr>
              <a:t>nell’ambito delle attività anagrafiche vi sono alcuni risvolti nella legge regionale n. 11/2014 che possono incidere sul Registro imprese, con riguardo alle funzioni svolte in materia di SUAP. Infatti la norma – avente per titolo “Impresa Lombardia: per la libertà di impresa, il lavoro e la competitività” – valorizza il rapporto di partenariato istituzionale con le Camere lombarde, anche sulla base degli strumenti di programmazione negoziata; il sistema camerale viene chiamato a collaborare con la Giunta regionale per individuare i procedimenti oggetto di semplificazione amministrativa, definendo i requisiti minimi per l’esercizio di specifiche attività. Bisogna aggiungere che la norma è stata successivamente impugnata davanti alla Corte Costituzionale dal Consiglio dei Ministri, che ne ha eccepito diversi aspetti confliggenti con le competenze statali.</a:t>
            </a:r>
          </a:p>
          <a:p>
            <a:pPr algn="just"/>
            <a:endParaRPr lang="it-IT" sz="1200" dirty="0">
              <a:latin typeface="Times New Roman" panose="02020603050405020304" pitchFamily="18" charset="0"/>
              <a:cs typeface="Times New Roman" panose="02020603050405020304" pitchFamily="18" charset="0"/>
            </a:endParaRPr>
          </a:p>
          <a:p>
            <a:pPr marL="0" indent="0" algn="just">
              <a:buNone/>
            </a:pPr>
            <a:r>
              <a:rPr lang="it-IT" sz="1200" dirty="0">
                <a:latin typeface="Times New Roman" panose="02020603050405020304" pitchFamily="18" charset="0"/>
                <a:cs typeface="Times New Roman" panose="02020603050405020304" pitchFamily="18" charset="0"/>
              </a:rPr>
              <a:t>	</a:t>
            </a:r>
          </a:p>
          <a:p>
            <a:endParaRPr lang="it-IT" sz="1200" dirty="0">
              <a:solidFill>
                <a:schemeClr val="bg2">
                  <a:lumMod val="50000"/>
                </a:schemeClr>
              </a:solidFill>
            </a:endParaRPr>
          </a:p>
        </p:txBody>
      </p:sp>
      <p:sp>
        <p:nvSpPr>
          <p:cNvPr id="3" name="Segnaposto numero diapositiva 2"/>
          <p:cNvSpPr>
            <a:spLocks noGrp="1"/>
          </p:cNvSpPr>
          <p:nvPr>
            <p:ph type="sldNum" sz="quarter" idx="12"/>
          </p:nvPr>
        </p:nvSpPr>
        <p:spPr/>
        <p:txBody>
          <a:bodyPr/>
          <a:lstStyle/>
          <a:p>
            <a:fld id="{EA79D38A-D5C7-46AB-BC39-B5F761FD2456}" type="slidenum">
              <a:rPr lang="it-IT" smtClean="0"/>
              <a:t>13</a:t>
            </a:fld>
            <a:endParaRPr lang="it-IT"/>
          </a:p>
        </p:txBody>
      </p:sp>
    </p:spTree>
    <p:extLst>
      <p:ext uri="{BB962C8B-B14F-4D97-AF65-F5344CB8AC3E}">
        <p14:creationId xmlns:p14="http://schemas.microsoft.com/office/powerpoint/2010/main" val="18876885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274638"/>
            <a:ext cx="8229600" cy="490066"/>
          </a:xfrm>
          <a:ln w="28575">
            <a:solidFill>
              <a:schemeClr val="accent3">
                <a:lumMod val="50000"/>
              </a:schemeClr>
            </a:solidFill>
          </a:ln>
        </p:spPr>
        <p:txBody>
          <a:bodyPr>
            <a:normAutofit/>
          </a:bodyPr>
          <a:lstStyle/>
          <a:p>
            <a:r>
              <a:rPr lang="it-IT" sz="1400" b="1" dirty="0" smtClean="0">
                <a:solidFill>
                  <a:schemeClr val="accent3">
                    <a:lumMod val="50000"/>
                  </a:schemeClr>
                </a:solidFill>
              </a:rPr>
              <a:t>2.2 – Scenario Normativo </a:t>
            </a:r>
            <a:r>
              <a:rPr lang="it-IT" sz="1000" b="1" dirty="0" smtClean="0">
                <a:solidFill>
                  <a:schemeClr val="accent3">
                    <a:lumMod val="50000"/>
                  </a:schemeClr>
                </a:solidFill>
              </a:rPr>
              <a:t>(2/2)</a:t>
            </a:r>
            <a:endParaRPr lang="it-IT" sz="1000" b="1" dirty="0">
              <a:solidFill>
                <a:schemeClr val="accent3">
                  <a:lumMod val="50000"/>
                </a:schemeClr>
              </a:solidFill>
            </a:endParaRPr>
          </a:p>
        </p:txBody>
      </p:sp>
      <p:sp>
        <p:nvSpPr>
          <p:cNvPr id="2" name="Segnaposto contenuto 1"/>
          <p:cNvSpPr>
            <a:spLocks noGrp="1"/>
          </p:cNvSpPr>
          <p:nvPr>
            <p:ph idx="1"/>
          </p:nvPr>
        </p:nvSpPr>
        <p:spPr>
          <a:xfrm>
            <a:off x="457200" y="1052736"/>
            <a:ext cx="8229600" cy="5073427"/>
          </a:xfrm>
          <a:noFill/>
        </p:spPr>
        <p:txBody>
          <a:bodyPr>
            <a:normAutofit/>
          </a:bodyPr>
          <a:lstStyle/>
          <a:p>
            <a:pPr algn="just"/>
            <a:endParaRPr lang="it-IT" sz="1200" dirty="0">
              <a:solidFill>
                <a:schemeClr val="tx1">
                  <a:lumMod val="65000"/>
                  <a:lumOff val="35000"/>
                </a:schemeClr>
              </a:solidFill>
              <a:cs typeface="Times New Roman" panose="02020603050405020304" pitchFamily="18" charset="0"/>
            </a:endParaRPr>
          </a:p>
          <a:p>
            <a:pPr algn="just"/>
            <a:r>
              <a:rPr lang="it-IT" sz="1000" dirty="0">
                <a:solidFill>
                  <a:schemeClr val="tx1">
                    <a:lumMod val="65000"/>
                    <a:lumOff val="35000"/>
                  </a:schemeClr>
                </a:solidFill>
                <a:cs typeface="Times New Roman" panose="02020603050405020304" pitchFamily="18" charset="0"/>
              </a:rPr>
              <a:t>In riferimento alle azioni correttive nei confronti della lentezza di certi apparati burocratici, il </a:t>
            </a:r>
            <a:r>
              <a:rPr lang="it-IT" sz="1000" dirty="0" err="1">
                <a:solidFill>
                  <a:schemeClr val="tx1">
                    <a:lumMod val="65000"/>
                    <a:lumOff val="35000"/>
                  </a:schemeClr>
                </a:solidFill>
                <a:cs typeface="Times New Roman" panose="02020603050405020304" pitchFamily="18" charset="0"/>
              </a:rPr>
              <a:t>d.l.</a:t>
            </a:r>
            <a:r>
              <a:rPr lang="it-IT" sz="1000" dirty="0">
                <a:solidFill>
                  <a:schemeClr val="tx1">
                    <a:lumMod val="65000"/>
                    <a:lumOff val="35000"/>
                  </a:schemeClr>
                </a:solidFill>
                <a:cs typeface="Times New Roman" panose="02020603050405020304" pitchFamily="18" charset="0"/>
              </a:rPr>
              <a:t> n. 69/2013 aveva introdotto misure atte a scoraggiare i ritardi della p.a. nell’adozione dei provvedimenti di propria competenza, stabilendo che tale fattispecie presuppone la determinazione di un </a:t>
            </a:r>
            <a:r>
              <a:rPr lang="it-IT" sz="1000" i="1" dirty="0">
                <a:solidFill>
                  <a:schemeClr val="tx1">
                    <a:lumMod val="65000"/>
                    <a:lumOff val="35000"/>
                  </a:schemeClr>
                </a:solidFill>
                <a:cs typeface="Times New Roman" panose="02020603050405020304" pitchFamily="18" charset="0"/>
              </a:rPr>
              <a:t>vulnus </a:t>
            </a:r>
            <a:r>
              <a:rPr lang="it-IT" sz="1000" dirty="0">
                <a:solidFill>
                  <a:schemeClr val="tx1">
                    <a:lumMod val="65000"/>
                    <a:lumOff val="35000"/>
                  </a:schemeClr>
                </a:solidFill>
                <a:cs typeface="Times New Roman" panose="02020603050405020304" pitchFamily="18" charset="0"/>
              </a:rPr>
              <a:t>meritevole di indennizzo. Con la Direttiva 9 gennaio 2014 il Ministero per la pubblica amministrazione e la semplificazione ha fornito chiarimenti in relazione al nuovo istituto dell’indennizzo, precisando che la norma trova applicazione limitatamente ai procedimenti amministrativi relativi all’avvio e all’esercizio dell’attività d’impresa su istanza di parte. Inoltre tale situazione  va distinta dal danno da ritardo, che richiede la prova di un comportamento colposo o doloso dell'amministrazione, e la dimostrazione dell’esistenza di un nesso di causalità tra danno e condotta illecita.</a:t>
            </a:r>
          </a:p>
          <a:p>
            <a:pPr algn="just"/>
            <a:endParaRPr lang="it-IT" sz="1000" dirty="0">
              <a:solidFill>
                <a:schemeClr val="tx1">
                  <a:lumMod val="65000"/>
                  <a:lumOff val="35000"/>
                </a:schemeClr>
              </a:solidFill>
              <a:cs typeface="Times New Roman" panose="02020603050405020304" pitchFamily="18" charset="0"/>
            </a:endParaRPr>
          </a:p>
          <a:p>
            <a:pPr algn="just"/>
            <a:r>
              <a:rPr lang="it-IT" sz="1000" dirty="0">
                <a:solidFill>
                  <a:schemeClr val="tx1">
                    <a:lumMod val="65000"/>
                    <a:lumOff val="35000"/>
                  </a:schemeClr>
                </a:solidFill>
                <a:cs typeface="Times New Roman" panose="02020603050405020304" pitchFamily="18" charset="0"/>
              </a:rPr>
              <a:t>Nell’ambito degli strumenti alternativi per la soluzione delle controversie, il Governo ha dettato disposizioni in materia di negoziazione assistita nel d.l.12 settembre 2014, n. 132: trattasi di un accordo mediante il quale le parti convengono di cooperare  in  buona fede per risolvere in via  amichevole  una  controversia tramite l’assistenza degli avvocati. Il provvedimento include nei casi di obbligatorietà della  negoziazione  assistita le controversie che hanno per oggetto il risarcimento del danno da circolazione  di veicoli e natanti, che originariamente il d. </a:t>
            </a:r>
            <a:r>
              <a:rPr lang="it-IT" sz="1000" dirty="0" err="1">
                <a:solidFill>
                  <a:schemeClr val="tx1">
                    <a:lumMod val="65000"/>
                    <a:lumOff val="35000"/>
                  </a:schemeClr>
                </a:solidFill>
                <a:cs typeface="Times New Roman" panose="02020603050405020304" pitchFamily="18" charset="0"/>
              </a:rPr>
              <a:t>lgs</a:t>
            </a:r>
            <a:r>
              <a:rPr lang="it-IT" sz="1000" dirty="0">
                <a:solidFill>
                  <a:schemeClr val="tx1">
                    <a:lumMod val="65000"/>
                    <a:lumOff val="35000"/>
                  </a:schemeClr>
                </a:solidFill>
                <a:cs typeface="Times New Roman" panose="02020603050405020304" pitchFamily="18" charset="0"/>
              </a:rPr>
              <a:t>. n. 28/2010 aveva assegnato all’istituto della mediazione.  </a:t>
            </a:r>
          </a:p>
          <a:p>
            <a:pPr algn="just"/>
            <a:endParaRPr lang="it-IT" sz="1000" dirty="0" smtClean="0">
              <a:solidFill>
                <a:schemeClr val="tx1">
                  <a:lumMod val="65000"/>
                  <a:lumOff val="35000"/>
                </a:schemeClr>
              </a:solidFill>
              <a:cs typeface="Times New Roman" panose="02020603050405020304" pitchFamily="18" charset="0"/>
            </a:endParaRPr>
          </a:p>
          <a:p>
            <a:pPr algn="just"/>
            <a:r>
              <a:rPr lang="it-IT" sz="1000" dirty="0" smtClean="0">
                <a:solidFill>
                  <a:schemeClr val="tx1">
                    <a:lumMod val="65000"/>
                    <a:lumOff val="35000"/>
                  </a:schemeClr>
                </a:solidFill>
                <a:cs typeface="Times New Roman" panose="02020603050405020304" pitchFamily="18" charset="0"/>
              </a:rPr>
              <a:t>Con </a:t>
            </a:r>
            <a:r>
              <a:rPr lang="it-IT" sz="1000" dirty="0">
                <a:solidFill>
                  <a:schemeClr val="tx1">
                    <a:lumMod val="65000"/>
                    <a:lumOff val="35000"/>
                  </a:schemeClr>
                </a:solidFill>
                <a:cs typeface="Times New Roman" panose="02020603050405020304" pitchFamily="18" charset="0"/>
              </a:rPr>
              <a:t>il decreto “sblocca Italia” (</a:t>
            </a:r>
            <a:r>
              <a:rPr lang="it-IT" sz="1000" dirty="0" err="1">
                <a:solidFill>
                  <a:schemeClr val="tx1">
                    <a:lumMod val="65000"/>
                    <a:lumOff val="35000"/>
                  </a:schemeClr>
                </a:solidFill>
                <a:cs typeface="Times New Roman" panose="02020603050405020304" pitchFamily="18" charset="0"/>
              </a:rPr>
              <a:t>d.l.</a:t>
            </a:r>
            <a:r>
              <a:rPr lang="it-IT" sz="1000" dirty="0">
                <a:solidFill>
                  <a:schemeClr val="tx1">
                    <a:lumMod val="65000"/>
                    <a:lumOff val="35000"/>
                  </a:schemeClr>
                </a:solidFill>
                <a:cs typeface="Times New Roman" panose="02020603050405020304" pitchFamily="18" charset="0"/>
              </a:rPr>
              <a:t> 12 settembre 2014, n. 133) vengono adottate misure per  l'apertura dei cantieri,  la  realizzazione  delle opere pubbliche, la digitalizzazione del  Paese,  la  semplificazione burocratica, l'emergenza del dissesto idrogeologico e la  ripresa delle attività produttive.  </a:t>
            </a:r>
          </a:p>
          <a:p>
            <a:pPr algn="just"/>
            <a:endParaRPr lang="it-IT" sz="1000" dirty="0" smtClean="0">
              <a:solidFill>
                <a:schemeClr val="tx1">
                  <a:lumMod val="65000"/>
                  <a:lumOff val="35000"/>
                </a:schemeClr>
              </a:solidFill>
              <a:cs typeface="Times New Roman" panose="02020603050405020304" pitchFamily="18" charset="0"/>
            </a:endParaRPr>
          </a:p>
          <a:p>
            <a:pPr algn="just"/>
            <a:r>
              <a:rPr lang="it-IT" sz="1000" dirty="0" smtClean="0">
                <a:solidFill>
                  <a:schemeClr val="tx1">
                    <a:lumMod val="65000"/>
                    <a:lumOff val="35000"/>
                  </a:schemeClr>
                </a:solidFill>
                <a:cs typeface="Times New Roman" panose="02020603050405020304" pitchFamily="18" charset="0"/>
              </a:rPr>
              <a:t>Si </a:t>
            </a:r>
            <a:r>
              <a:rPr lang="it-IT" sz="1000" dirty="0">
                <a:solidFill>
                  <a:schemeClr val="tx1">
                    <a:lumMod val="65000"/>
                    <a:lumOff val="35000"/>
                  </a:schemeClr>
                </a:solidFill>
                <a:cs typeface="Times New Roman" panose="02020603050405020304" pitchFamily="18" charset="0"/>
              </a:rPr>
              <a:t>segnala l’art. 30, che prevede interventi straordinari a tutela delle eccellenze italiane e misure per l'attrazione degli investimenti. Il Ministro dello  sviluppo  economico deve adottare il Piano per la promozione straordinaria del made in </a:t>
            </a:r>
            <a:r>
              <a:rPr lang="it-IT" sz="1000" dirty="0" err="1">
                <a:solidFill>
                  <a:schemeClr val="tx1">
                    <a:lumMod val="65000"/>
                    <a:lumOff val="35000"/>
                  </a:schemeClr>
                </a:solidFill>
                <a:cs typeface="Times New Roman" panose="02020603050405020304" pitchFamily="18" charset="0"/>
              </a:rPr>
              <a:t>Italy</a:t>
            </a:r>
            <a:r>
              <a:rPr lang="it-IT" sz="1000" dirty="0">
                <a:solidFill>
                  <a:schemeClr val="tx1">
                    <a:lumMod val="65000"/>
                    <a:lumOff val="35000"/>
                  </a:schemeClr>
                </a:solidFill>
                <a:cs typeface="Times New Roman" panose="02020603050405020304" pitchFamily="18" charset="0"/>
              </a:rPr>
              <a:t>, che conterrà, tra l’altro, iniziative di formazione  e  informazione  sulle opportunità offerte dai mercati esteri, supporto  alle  più rilevanti  manifestazioni fieristiche italiane di livello internazionale, valorizzazione delle produzioni di eccellenza, in  particolare agricole e agroalimentari, e tutela all'estero  dei  marchi  e  delle certificazioni di qualità e di origine. E’ auspicabile che le norme attuative valorizzino le funzioni e le competenze acquisite dal sistema camerale, che potrebbero fornire un valido sostegno all’attuazione di queste iniziative</a:t>
            </a:r>
            <a:r>
              <a:rPr lang="it-IT" sz="1200" dirty="0">
                <a:solidFill>
                  <a:schemeClr val="tx1">
                    <a:lumMod val="65000"/>
                    <a:lumOff val="35000"/>
                  </a:schemeClr>
                </a:solidFill>
                <a:cs typeface="Times New Roman" panose="02020603050405020304" pitchFamily="18" charset="0"/>
              </a:rPr>
              <a:t>.</a:t>
            </a:r>
          </a:p>
          <a:p>
            <a:pPr algn="just"/>
            <a:endParaRPr lang="it-IT" sz="1200" dirty="0">
              <a:latin typeface="Times New Roman" panose="02020603050405020304" pitchFamily="18" charset="0"/>
              <a:cs typeface="Times New Roman" panose="02020603050405020304" pitchFamily="18" charset="0"/>
            </a:endParaRPr>
          </a:p>
          <a:p>
            <a:endParaRPr lang="it-IT" sz="1200" dirty="0">
              <a:solidFill>
                <a:schemeClr val="bg2">
                  <a:lumMod val="50000"/>
                </a:schemeClr>
              </a:solidFill>
            </a:endParaRPr>
          </a:p>
        </p:txBody>
      </p:sp>
      <p:sp>
        <p:nvSpPr>
          <p:cNvPr id="3" name="Segnaposto numero diapositiva 2"/>
          <p:cNvSpPr>
            <a:spLocks noGrp="1"/>
          </p:cNvSpPr>
          <p:nvPr>
            <p:ph type="sldNum" sz="quarter" idx="12"/>
          </p:nvPr>
        </p:nvSpPr>
        <p:spPr/>
        <p:txBody>
          <a:bodyPr/>
          <a:lstStyle/>
          <a:p>
            <a:fld id="{EA79D38A-D5C7-46AB-BC39-B5F761FD2456}" type="slidenum">
              <a:rPr lang="it-IT" smtClean="0"/>
              <a:t>14</a:t>
            </a:fld>
            <a:endParaRPr lang="it-IT"/>
          </a:p>
        </p:txBody>
      </p:sp>
    </p:spTree>
    <p:extLst>
      <p:ext uri="{BB962C8B-B14F-4D97-AF65-F5344CB8AC3E}">
        <p14:creationId xmlns:p14="http://schemas.microsoft.com/office/powerpoint/2010/main" val="11840815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274638"/>
            <a:ext cx="8229600" cy="490066"/>
          </a:xfrm>
          <a:ln w="28575">
            <a:solidFill>
              <a:schemeClr val="accent3">
                <a:lumMod val="50000"/>
              </a:schemeClr>
            </a:solidFill>
          </a:ln>
        </p:spPr>
        <p:txBody>
          <a:bodyPr>
            <a:normAutofit/>
          </a:bodyPr>
          <a:lstStyle/>
          <a:p>
            <a:r>
              <a:rPr lang="it-IT" sz="1400" b="1" dirty="0" smtClean="0">
                <a:solidFill>
                  <a:schemeClr val="accent3">
                    <a:lumMod val="50000"/>
                  </a:schemeClr>
                </a:solidFill>
              </a:rPr>
              <a:t>2.3 – Partnership e relazioni istituzionali </a:t>
            </a:r>
            <a:endParaRPr lang="it-IT" sz="1400" b="1" dirty="0">
              <a:solidFill>
                <a:schemeClr val="accent3">
                  <a:lumMod val="50000"/>
                </a:schemeClr>
              </a:solidFill>
            </a:endParaRPr>
          </a:p>
        </p:txBody>
      </p:sp>
      <p:sp>
        <p:nvSpPr>
          <p:cNvPr id="2" name="Segnaposto contenuto 1"/>
          <p:cNvSpPr>
            <a:spLocks noGrp="1"/>
          </p:cNvSpPr>
          <p:nvPr>
            <p:ph idx="1"/>
          </p:nvPr>
        </p:nvSpPr>
        <p:spPr>
          <a:xfrm>
            <a:off x="457200" y="1052736"/>
            <a:ext cx="8229600" cy="5073427"/>
          </a:xfrm>
        </p:spPr>
        <p:txBody>
          <a:bodyPr>
            <a:normAutofit/>
          </a:bodyPr>
          <a:lstStyle/>
          <a:p>
            <a:pPr marL="0" indent="0" algn="just">
              <a:buNone/>
            </a:pPr>
            <a:r>
              <a:rPr lang="it-IT" sz="1000" dirty="0" smtClean="0">
                <a:solidFill>
                  <a:schemeClr val="tx1">
                    <a:lumMod val="65000"/>
                    <a:lumOff val="35000"/>
                  </a:schemeClr>
                </a:solidFill>
              </a:rPr>
              <a:t>Anche lo scenario delle relazioni istituzionali è soggetto a modifiche rilevanti che coinvolgono tutte le istituzioni con le quali la Camera di Commercio vanta una tradizione di consolidata collaborazione nella definizione e gestione delle politiche di sviluppo territoriale. </a:t>
            </a:r>
          </a:p>
          <a:p>
            <a:pPr marL="0" indent="0" algn="just">
              <a:buNone/>
            </a:pPr>
            <a:r>
              <a:rPr lang="it-IT" sz="1000" dirty="0" smtClean="0">
                <a:solidFill>
                  <a:schemeClr val="tx1">
                    <a:lumMod val="65000"/>
                    <a:lumOff val="35000"/>
                  </a:schemeClr>
                </a:solidFill>
              </a:rPr>
              <a:t>Seguendo le tappe di revisione del governo locale dettate dalla Legge 56/2014 (c.d. Legge </a:t>
            </a:r>
            <a:r>
              <a:rPr lang="it-IT" sz="1000" dirty="0" err="1" smtClean="0">
                <a:solidFill>
                  <a:schemeClr val="tx1">
                    <a:lumMod val="65000"/>
                    <a:lumOff val="35000"/>
                  </a:schemeClr>
                </a:solidFill>
              </a:rPr>
              <a:t>Delrio</a:t>
            </a:r>
            <a:r>
              <a:rPr lang="it-IT" sz="1000" dirty="0" smtClean="0">
                <a:solidFill>
                  <a:schemeClr val="tx1">
                    <a:lumMod val="65000"/>
                    <a:lumOff val="35000"/>
                  </a:schemeClr>
                </a:solidFill>
              </a:rPr>
              <a:t>) la Provincia di Pavia – tra le pochissime in </a:t>
            </a:r>
            <a:r>
              <a:rPr lang="it-IT" sz="1000" dirty="0">
                <a:solidFill>
                  <a:schemeClr val="tx1">
                    <a:lumMod val="65000"/>
                    <a:lumOff val="35000"/>
                  </a:schemeClr>
                </a:solidFill>
              </a:rPr>
              <a:t>L</a:t>
            </a:r>
            <a:r>
              <a:rPr lang="it-IT" sz="1000" dirty="0" smtClean="0">
                <a:solidFill>
                  <a:schemeClr val="tx1">
                    <a:lumMod val="65000"/>
                    <a:lumOff val="35000"/>
                  </a:schemeClr>
                </a:solidFill>
              </a:rPr>
              <a:t>ombardia a rimanere in carica con la legittimazione del voto popolare sino al 2016 -  dovrà avviare la propria trasformazione in area vasta divenendo organo non elettivo ma di secondo livello (ossia composto dagli amministratori dei municipi compresi nei propri confini territoriali), e affrontando una disciplina dai contorni incerti per ciò che concerne funzioni e risorse assegnate. Tale disciplina viene peraltro espressamente qualificata come transitoria dalla stessa legge, che opera nelle more di una ulteriore riforma costituzionale con la quale si guarda a un riassetto delle competenze che preveda la definitiva soppressione dell’Ente. Nel frattempo Stato e Regioni dovrebbero provvedere al riordino delle funzioni attualmente esercitate, ma sul fronte centrale l’iter dei decreti attuativi si è interrotto già dall’estate scorsa, mentre sul livello regionale si è aperto un tavolo dal quale potrebbero derivare alla province Lombarde conferme circa le funzioni delegate, da mantenere in aggiunta a quelle previste dalla legge </a:t>
            </a:r>
            <a:r>
              <a:rPr lang="it-IT" sz="1000" dirty="0" err="1" smtClean="0">
                <a:solidFill>
                  <a:schemeClr val="tx1">
                    <a:lumMod val="65000"/>
                    <a:lumOff val="35000"/>
                  </a:schemeClr>
                </a:solidFill>
              </a:rPr>
              <a:t>Delrio</a:t>
            </a:r>
            <a:r>
              <a:rPr lang="it-IT" sz="1000" dirty="0" smtClean="0">
                <a:solidFill>
                  <a:schemeClr val="tx1">
                    <a:lumMod val="65000"/>
                    <a:lumOff val="35000"/>
                  </a:schemeClr>
                </a:solidFill>
              </a:rPr>
              <a:t>.  </a:t>
            </a:r>
          </a:p>
          <a:p>
            <a:pPr marL="0" indent="0" algn="just">
              <a:buNone/>
            </a:pPr>
            <a:r>
              <a:rPr lang="it-IT" sz="1000" dirty="0" smtClean="0">
                <a:solidFill>
                  <a:schemeClr val="tx1">
                    <a:lumMod val="65000"/>
                    <a:lumOff val="35000"/>
                  </a:schemeClr>
                </a:solidFill>
              </a:rPr>
              <a:t>Un ulteriore mutamento di scenario deriverà anche dalle nuove conformazioni delle Unioni di Comuni e dalle aggregazioni definitive tra Enti (fusioni e incorporazioni) che la riforma </a:t>
            </a:r>
            <a:r>
              <a:rPr lang="it-IT" sz="1000" dirty="0" err="1" smtClean="0">
                <a:solidFill>
                  <a:schemeClr val="tx1">
                    <a:lumMod val="65000"/>
                    <a:lumOff val="35000"/>
                  </a:schemeClr>
                </a:solidFill>
              </a:rPr>
              <a:t>Delrio</a:t>
            </a:r>
            <a:r>
              <a:rPr lang="it-IT" sz="1000" dirty="0" smtClean="0">
                <a:solidFill>
                  <a:schemeClr val="tx1">
                    <a:lumMod val="65000"/>
                    <a:lumOff val="35000"/>
                  </a:schemeClr>
                </a:solidFill>
              </a:rPr>
              <a:t> disciplina e incoraggia, oltre che dal nuovo assetto razionalizzato degli uffici periferici dello stato proposto dallo disegno di legge 1577/2014 (il medesimo che prevede la riforma del sistema camerale): in quest’ultimo caso è dato aspettarsi la </a:t>
            </a:r>
            <a:r>
              <a:rPr lang="it-IT" sz="1000" dirty="0" err="1" smtClean="0">
                <a:solidFill>
                  <a:schemeClr val="tx1">
                    <a:lumMod val="65000"/>
                    <a:lumOff val="35000"/>
                  </a:schemeClr>
                </a:solidFill>
              </a:rPr>
              <a:t>riarticolazione</a:t>
            </a:r>
            <a:r>
              <a:rPr lang="it-IT" sz="1000" dirty="0" smtClean="0">
                <a:solidFill>
                  <a:schemeClr val="tx1">
                    <a:lumMod val="65000"/>
                    <a:lumOff val="35000"/>
                  </a:schemeClr>
                </a:solidFill>
              </a:rPr>
              <a:t> a livello regionale degli uffici Territoriali del Governo e oltre alla costituzione di uffici comuni per la fornitura dei servizi diretti ai cittadini.  </a:t>
            </a:r>
          </a:p>
          <a:p>
            <a:pPr marL="0" indent="0" algn="just">
              <a:buNone/>
            </a:pPr>
            <a:r>
              <a:rPr lang="it-IT" sz="1000" dirty="0" smtClean="0">
                <a:solidFill>
                  <a:schemeClr val="tx1">
                    <a:lumMod val="65000"/>
                    <a:lumOff val="35000"/>
                  </a:schemeClr>
                </a:solidFill>
              </a:rPr>
              <a:t>Di sicuro impatto infine l’ultima novità introdotta con il </a:t>
            </a:r>
            <a:r>
              <a:rPr lang="it-IT" sz="1000" dirty="0" err="1" smtClean="0">
                <a:solidFill>
                  <a:schemeClr val="tx1">
                    <a:lumMod val="65000"/>
                    <a:lumOff val="35000"/>
                  </a:schemeClr>
                </a:solidFill>
              </a:rPr>
              <a:t>ddl</a:t>
            </a:r>
            <a:r>
              <a:rPr lang="it-IT" sz="1000" dirty="0" smtClean="0">
                <a:solidFill>
                  <a:schemeClr val="tx1">
                    <a:lumMod val="65000"/>
                    <a:lumOff val="35000"/>
                  </a:schemeClr>
                </a:solidFill>
              </a:rPr>
              <a:t> di Legge di Stabilità 2015 che impone un taglio di 4 miliardi sulle risorse regionali, pari al 2,8% della spesa totale. E’ prevedibile che questo provvedimento condizioni la possibilità di Regione Lombardia di mantenere al livello auspicato gli impegni finalizzati ad alimentare l’Accordo di Programma per la Competitività del sistema camerale lombardo sottoscritto con le camere di commercio. Ciò potrebbe comportare una situazione alquanto critica, in particolare in questa fase in cui l’amministrazione Regionale aveva manifestato l’intenzione di sopperire almeno in parte con risorse proprie al venir meno di una consistente quota di risorse camerali, causato dai tagli al diritto annuale.</a:t>
            </a:r>
          </a:p>
          <a:p>
            <a:pPr marL="0" indent="0" algn="just">
              <a:buNone/>
            </a:pPr>
            <a:r>
              <a:rPr lang="it-IT" sz="1000" dirty="0" smtClean="0">
                <a:solidFill>
                  <a:schemeClr val="tx1">
                    <a:lumMod val="65000"/>
                    <a:lumOff val="35000"/>
                  </a:schemeClr>
                </a:solidFill>
              </a:rPr>
              <a:t> In questo quadro la Camera dovrà riuscire a combinare il proprio posizionamento di ruolo e di funzioni in coerenza con quello dell’Amministrazione provinciale cercando più che mai di pervenire alla definizione di una strategia condivisa di largo respiro per la crescita dell’economia locale e ad una modalità di intervento più che mai collaborativa che valorizzi le competenze e gli ambiti di  complementarietà. Da considerare come opportunità di rafforzamento del sistema istituzionale orizzontale è il fatto di poter riconoscere un canale più coordinato e semplice di dialogo con </a:t>
            </a:r>
            <a:r>
              <a:rPr lang="it-IT" sz="1000" dirty="0">
                <a:solidFill>
                  <a:schemeClr val="tx1">
                    <a:lumMod val="65000"/>
                    <a:lumOff val="35000"/>
                  </a:schemeClr>
                </a:solidFill>
              </a:rPr>
              <a:t>l</a:t>
            </a:r>
            <a:r>
              <a:rPr lang="it-IT" sz="1000" dirty="0" smtClean="0">
                <a:solidFill>
                  <a:schemeClr val="tx1">
                    <a:lumMod val="65000"/>
                    <a:lumOff val="35000"/>
                  </a:schemeClr>
                </a:solidFill>
              </a:rPr>
              <a:t>e amministrazioni comunali che rappresentano il livello di governo più direttamente in contatto con imprese e cittadini e perciò in grado di riportare anche le proposte camerali ad un livello di maggior prossimità rispetto agli utenti.</a:t>
            </a:r>
          </a:p>
          <a:p>
            <a:pPr marL="0" indent="0" algn="just">
              <a:buNone/>
            </a:pPr>
            <a:r>
              <a:rPr lang="it-IT" sz="1000" dirty="0" smtClean="0">
                <a:solidFill>
                  <a:schemeClr val="tx1">
                    <a:lumMod val="65000"/>
                    <a:lumOff val="35000"/>
                  </a:schemeClr>
                </a:solidFill>
              </a:rPr>
              <a:t>Sarà altrettanto opportuno proseguire nella linea di forte integrazione  verticale con le politiche promosse dal Governo regionale, secondo gli indirizzi che hanno già dato vita alla proficua esperienza dell’Accordo di Programma per la Competitività, valutando le ottime possibilità di affermazione di un ruolo di promotore di sviluppo  che la Camera può giovare insieme ai comuni nel quadro della legge regionale per «Impresa </a:t>
            </a:r>
            <a:r>
              <a:rPr lang="it-IT" sz="1000" dirty="0">
                <a:solidFill>
                  <a:schemeClr val="tx1">
                    <a:lumMod val="65000"/>
                    <a:lumOff val="35000"/>
                  </a:schemeClr>
                </a:solidFill>
              </a:rPr>
              <a:t>Lombardia: Per la libertà d’impresa, il lavoro e la </a:t>
            </a:r>
            <a:r>
              <a:rPr lang="it-IT" sz="1000" dirty="0" smtClean="0">
                <a:solidFill>
                  <a:schemeClr val="tx1">
                    <a:lumMod val="65000"/>
                    <a:lumOff val="35000"/>
                  </a:schemeClr>
                </a:solidFill>
              </a:rPr>
              <a:t>competitività». </a:t>
            </a:r>
          </a:p>
          <a:p>
            <a:pPr marL="0" indent="0" algn="just">
              <a:buNone/>
            </a:pPr>
            <a:r>
              <a:rPr lang="it-IT" sz="1000" dirty="0" smtClean="0">
                <a:solidFill>
                  <a:schemeClr val="tx1">
                    <a:lumMod val="65000"/>
                    <a:lumOff val="35000"/>
                  </a:schemeClr>
                </a:solidFill>
              </a:rPr>
              <a:t>Per il nuovo anno si prefigurano particolarmente intensi gli scambi e le collaborazioni con le associazioni di categoria del territorio in ragione della necessità di coordinarsi nell’ascolto dei bisogni delle imprese e </a:t>
            </a:r>
            <a:r>
              <a:rPr lang="it-IT" sz="1000" smtClean="0">
                <a:solidFill>
                  <a:schemeClr val="tx1">
                    <a:lumMod val="65000"/>
                    <a:lumOff val="35000"/>
                  </a:schemeClr>
                </a:solidFill>
              </a:rPr>
              <a:t>nella  </a:t>
            </a:r>
            <a:r>
              <a:rPr lang="it-IT" sz="1000" dirty="0" err="1">
                <a:solidFill>
                  <a:schemeClr val="tx1">
                    <a:lumMod val="65000"/>
                    <a:lumOff val="35000"/>
                  </a:schemeClr>
                </a:solidFill>
              </a:rPr>
              <a:t>g</a:t>
            </a:r>
            <a:r>
              <a:rPr lang="it-IT" sz="1000" smtClean="0">
                <a:solidFill>
                  <a:schemeClr val="tx1">
                    <a:lumMod val="65000"/>
                    <a:lumOff val="35000"/>
                  </a:schemeClr>
                </a:solidFill>
              </a:rPr>
              <a:t>estione </a:t>
            </a:r>
            <a:r>
              <a:rPr lang="it-IT" sz="1000" dirty="0" smtClean="0">
                <a:solidFill>
                  <a:schemeClr val="tx1">
                    <a:lumMod val="65000"/>
                    <a:lumOff val="35000"/>
                  </a:schemeClr>
                </a:solidFill>
              </a:rPr>
              <a:t>della rete dei servizi di supporto. </a:t>
            </a:r>
          </a:p>
        </p:txBody>
      </p:sp>
      <p:sp>
        <p:nvSpPr>
          <p:cNvPr id="3" name="Segnaposto numero diapositiva 2"/>
          <p:cNvSpPr>
            <a:spLocks noGrp="1"/>
          </p:cNvSpPr>
          <p:nvPr>
            <p:ph type="sldNum" sz="quarter" idx="12"/>
          </p:nvPr>
        </p:nvSpPr>
        <p:spPr/>
        <p:txBody>
          <a:bodyPr/>
          <a:lstStyle/>
          <a:p>
            <a:fld id="{EA79D38A-D5C7-46AB-BC39-B5F761FD2456}" type="slidenum">
              <a:rPr lang="it-IT" smtClean="0"/>
              <a:t>15</a:t>
            </a:fld>
            <a:endParaRPr lang="it-IT"/>
          </a:p>
        </p:txBody>
      </p:sp>
    </p:spTree>
    <p:extLst>
      <p:ext uri="{BB962C8B-B14F-4D97-AF65-F5344CB8AC3E}">
        <p14:creationId xmlns:p14="http://schemas.microsoft.com/office/powerpoint/2010/main" val="38588702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2856"/>
            <a:ext cx="7772400" cy="2376264"/>
          </a:xfrm>
          <a:ln w="19050">
            <a:solidFill>
              <a:schemeClr val="tx1">
                <a:lumMod val="65000"/>
                <a:lumOff val="35000"/>
              </a:schemeClr>
            </a:solidFill>
          </a:ln>
        </p:spPr>
        <p:txBody>
          <a:bodyPr/>
          <a:lstStyle/>
          <a:p>
            <a:r>
              <a:rPr lang="it-IT" sz="3600" dirty="0" smtClean="0">
                <a:solidFill>
                  <a:schemeClr val="tx1">
                    <a:lumMod val="65000"/>
                    <a:lumOff val="35000"/>
                  </a:schemeClr>
                </a:solidFill>
              </a:rPr>
              <a:t>3 – OBIETTIVI STRATEGICI 2015</a:t>
            </a:r>
            <a:endParaRPr lang="it-IT" dirty="0">
              <a:solidFill>
                <a:schemeClr val="tx1">
                  <a:lumMod val="65000"/>
                  <a:lumOff val="35000"/>
                </a:schemeClr>
              </a:solidFill>
            </a:endParaRPr>
          </a:p>
        </p:txBody>
      </p:sp>
      <p:sp>
        <p:nvSpPr>
          <p:cNvPr id="3" name="Sottotitolo 2"/>
          <p:cNvSpPr>
            <a:spLocks noGrp="1"/>
          </p:cNvSpPr>
          <p:nvPr>
            <p:ph type="subTitle" idx="1"/>
          </p:nvPr>
        </p:nvSpPr>
        <p:spPr>
          <a:xfrm>
            <a:off x="683568" y="3429000"/>
            <a:ext cx="7848872" cy="2209800"/>
          </a:xfrm>
        </p:spPr>
        <p:txBody>
          <a:bodyPr>
            <a:normAutofit/>
          </a:bodyPr>
          <a:lstStyle/>
          <a:p>
            <a:pPr algn="l"/>
            <a:endParaRPr lang="it-IT" sz="1400" dirty="0" smtClean="0">
              <a:solidFill>
                <a:srgbClr val="00B050"/>
              </a:solidFill>
            </a:endParaRPr>
          </a:p>
          <a:p>
            <a:pPr algn="l"/>
            <a:endParaRPr lang="it-IT" sz="1400" dirty="0" smtClean="0">
              <a:solidFill>
                <a:srgbClr val="00B050"/>
              </a:solidFill>
            </a:endParaRPr>
          </a:p>
          <a:p>
            <a:pPr algn="l"/>
            <a:endParaRPr lang="it-IT" sz="1400" dirty="0">
              <a:solidFill>
                <a:srgbClr val="00B050"/>
              </a:solidFill>
            </a:endParaRPr>
          </a:p>
          <a:p>
            <a:pPr algn="l"/>
            <a:endParaRPr lang="it-IT" sz="1400" dirty="0" smtClean="0">
              <a:solidFill>
                <a:srgbClr val="FF0000"/>
              </a:solidFill>
            </a:endParaRPr>
          </a:p>
          <a:p>
            <a:pPr lvl="0" algn="l"/>
            <a:endParaRPr lang="it-IT" sz="1400" dirty="0" smtClean="0"/>
          </a:p>
        </p:txBody>
      </p:sp>
      <p:sp>
        <p:nvSpPr>
          <p:cNvPr id="4" name="Segnaposto numero diapositiva 3"/>
          <p:cNvSpPr>
            <a:spLocks noGrp="1"/>
          </p:cNvSpPr>
          <p:nvPr>
            <p:ph type="sldNum" sz="quarter" idx="12"/>
          </p:nvPr>
        </p:nvSpPr>
        <p:spPr/>
        <p:txBody>
          <a:bodyPr/>
          <a:lstStyle/>
          <a:p>
            <a:fld id="{EA79D38A-D5C7-46AB-BC39-B5F761FD2456}" type="slidenum">
              <a:rPr lang="it-IT" smtClean="0"/>
              <a:t>16</a:t>
            </a:fld>
            <a:endParaRPr lang="it-IT"/>
          </a:p>
        </p:txBody>
      </p:sp>
    </p:spTree>
    <p:extLst>
      <p:ext uri="{BB962C8B-B14F-4D97-AF65-F5344CB8AC3E}">
        <p14:creationId xmlns:p14="http://schemas.microsoft.com/office/powerpoint/2010/main" val="22397924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extLst>
              <p:ext uri="{D42A27DB-BD31-4B8C-83A1-F6EECF244321}">
                <p14:modId xmlns:p14="http://schemas.microsoft.com/office/powerpoint/2010/main" val="1074132083"/>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348" name="Group 36"/>
          <p:cNvGraphicFramePr>
            <a:graphicFrameLocks noGrp="1"/>
          </p:cNvGraphicFramePr>
          <p:nvPr>
            <p:ph idx="1"/>
            <p:extLst>
              <p:ext uri="{D42A27DB-BD31-4B8C-83A1-F6EECF244321}">
                <p14:modId xmlns:p14="http://schemas.microsoft.com/office/powerpoint/2010/main" val="3135606549"/>
              </p:ext>
            </p:extLst>
          </p:nvPr>
        </p:nvGraphicFramePr>
        <p:xfrm>
          <a:off x="467544" y="1124744"/>
          <a:ext cx="8207375" cy="563880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lang="it-IT" sz="1200" b="1" dirty="0" smtClean="0">
                          <a:solidFill>
                            <a:srgbClr val="00B050"/>
                          </a:solidFill>
                        </a:rPr>
                        <a:t>RAFFORZARE IL PROCESSO DI INTERNAZIONALIZZAZIONE DEL SISTEMA IMPRENDITORIALE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quale principale attore delle politiche di internazionalizzazione del territorio provinciale necessita di potenziare i contatti e i rapporti con organismi quali ICE, Camere di Commercio Italiane all’Estero, Enti Territoriali nell’ottica di sfruttare a favore delle imprese le opportunità nascenti da programmi e progetti di varia natura soprattutto a livello nazionale e regionale, ma anche locale, non escludendo i gemellaggi con realtà estere dai quali possono sorgere vantaggi per il sistema economico grazie a rapporti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isitituzionali</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privilegiati.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Nel proporre il supporto al sistema imprenditoriale si procederà considerando le esigenze diversificate da un lato delle imprese cosiddette mature, da anni presenti sui mercati internazionali, dall’altro di quelle (cosiddette “matricola”) che possiedono le potenzialità per operare con l’estero ma che hanno bisogno di sostegno e affiancamento per dare alle loro politiche aziendali un’ impostazione strategica e non casuale all’approccio a nuovi mercati.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Alle prime verranno offerte azioni di accompagnamento puntuale, in una logica di espansione dei mercati di riferimento e delle occasioni di sbocco commerciale, preferibilmente indirizzandole verso azioni di sistema, quali i programmi di missione promossi a livello nazionale attraverso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Unioncamere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 accordo con il Ministero o gestiti da agenzie di sistema specializzate, e in ogni caso  valorizzando le diverse forme di agevolazione e incentivazione prevista sull’Accordo di Programma competitività con Regione Lombardia.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Alle imprese matricola verrà dedicata un’attenzione particolare attraverso percorsi di audit e accompagnamento e tutoraggio anche attraverso export manager temporanei.  Al fine di far emergere i soggetti che hanno il potenziale per affacciarsi ex-novo sui mercati esteri e il rilevamento dei fabbisogni in termini di servizi verranno effettuate indagini dirette di approfondimento tramite questionari atti a profilare il soggetto imprenditoriale e a verificare il suo potenziale di apertura ai mercati esteri.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Si intende inoltre proseguire con il lavoro di analisi dei flussi di commercio internazionale a livello merceologico con l’obiettivo di individuare mercati ad alta potenzialità e di fornire dati utili a tutte le imprese (già internazionalizzate e potenziali esportatrici) per la progettazione delle proprie strategie di internazionalizzazione.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Oltre all’utilizzo dei tradizionali strumenti di accompagnamento quali missioni 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incoming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verrà proposto un servizio di organizzazione di incontri imprenditoriali di taglio virtuale, utilizzando la web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technology</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soprattutto per l’avvicinamento a nuove aree geografiche nel mondo.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formazione per l’internazionalizzazione sarà sia di tipo convenzionale (sessioni dedicate a tematiche quali marketing internazionale, contrattualistica e pagamenti, aspetti legali e contrattuali, formalità doganali etc.) sia di tipo avanzato utilizzando figure quali gli Export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Temporary</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Manager per assistere le imprese nell’approccio internazionale, anche in preparazione di missioni commerciali e/o fiere all’estero, ma anche per sviluppare collaborazioni distributive, costituire joint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ventures</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catene di approvvigionamenti in subfornitura, e stipulare accordi in partnership di svariata natura.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continuerà inoltre ad erogare i servizi di informazione, assistenza e primo orientamento collegati alla rete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Lombardiapoint</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mettendo a disposizione competenze ed esperienze a supporto del commercio internazionale.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Un ulteriore strumento a disposizione degli imprenditori pavesi è costituito dal Club delle imprese Esportatrici, un’aggregazione volontaria in costante crescita di aziende vocate all’export, che costituiscono un gruppo privilegiato di utenti a cui la Camera di Commercio riserva particolare attenzione, dedicando loro un canale di comunicazione specifico e appuntamenti periodici durante i quali si tengono seminari tematici che possono essere di stimolo allo sviluppo di nuove idee e coordinati da un professionista esperto in materia.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Per l’erogazione di alcuni dei servizi erogati a maggiore valore aggiunto verrà sperimentata l’adozione di forme di compartecipazione da parte delle imprese utenti, al fine di perseguire l’obiettivo di una copertura, perlomeno parziale, dei relativi costi.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EA79D38A-D5C7-46AB-BC39-B5F761FD2456}" type="slidenum">
              <a:rPr lang="it-IT" smtClean="0"/>
              <a:t>17</a:t>
            </a:fld>
            <a:endParaRPr lang="it-IT"/>
          </a:p>
        </p:txBody>
      </p:sp>
    </p:spTree>
    <p:extLst>
      <p:ext uri="{BB962C8B-B14F-4D97-AF65-F5344CB8AC3E}">
        <p14:creationId xmlns:p14="http://schemas.microsoft.com/office/powerpoint/2010/main" val="23646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extLst>
              <p:ext uri="{D42A27DB-BD31-4B8C-83A1-F6EECF244321}">
                <p14:modId xmlns:p14="http://schemas.microsoft.com/office/powerpoint/2010/main" val="236831858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348" name="Group 36"/>
          <p:cNvGraphicFramePr>
            <a:graphicFrameLocks noGrp="1"/>
          </p:cNvGraphicFramePr>
          <p:nvPr>
            <p:ph idx="1"/>
            <p:extLst>
              <p:ext uri="{D42A27DB-BD31-4B8C-83A1-F6EECF244321}">
                <p14:modId xmlns:p14="http://schemas.microsoft.com/office/powerpoint/2010/main" val="800450848"/>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lang="it-IT" sz="1200" b="1" dirty="0" smtClean="0">
                          <a:solidFill>
                            <a:srgbClr val="00B050"/>
                          </a:solidFill>
                        </a:rPr>
                        <a:t>FAVORIRE L’ACCESSO AL CREDITO E UNA MIGLIORE GESTIONE DELLA LEVA FINANZIARIA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lang="it-IT" sz="1200" b="1" dirty="0" smtClean="0">
                        <a:solidFill>
                          <a:srgbClr val="00B050"/>
                        </a:solidFill>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congiuntura sfavorevole degli ultimi anni ha inevitabilmente intaccato la situazione economico finanziaria delle imprese. L’inasprimento delle condizioni di accesso al credito rende prioritario per l’Ente camerale sviluppare azioni di supporto per le imprese nelle fasi legate alla ricerca di agevolazioni dirette ad investimenti, con una particolare attenzione per le star up di impresa.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L’intervento Camerale, per il 2015, non si limiterà solo al sostegno del ruolo dei Confidi quali strumento di intermediazione e di garanzia con il sistema creditizio ma favorirà anche la promozione di agevolazioni di finanziamenti per le imprese e la promozione delle azioni di sostegno per la liquidità nella fase di avvio e di start up.</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Le azioni che l’Ente andrà dunque a sviluppare riguarderanno il sostegno al credito per le imprese: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tramite i confidi,  finalizzando le risorse al supporto delle nuove garanzie richieste dal sistema finanziario;</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mediante sottoscrizione di convenzioni con gli intermediari finanziari locali per sostenere il reperimento di liquidità finalizzato alla realizzazione di investimenti quale strumento di rilancio per l’economia, attraverso fondi di garanzia territoriali;</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agevolazioni in forma di abbattimento del costo delle commissioni per l’acquisizione di garanzie sui finanziamenti;</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attivazione dello «Sportello Credito» presso il Servizio di Promozione dell’Economia Locale, in forma di desk informativo sulle opportunità di finanziamento, sia a livello regionale, sia  nazionale e di facilitazione per la certificazione dei crediti verso la Pubblica Amministrazione;</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promozione di nuove modalità e forme alternative di finanziamento quali piattaforme di </a:t>
                      </a:r>
                      <a:r>
                        <a:rPr kumimoji="0" lang="it-IT" altLang="it-IT" sz="1000" b="0" i="1" u="none" strike="noStrike" cap="none" normalizeH="0" baseline="0" dirty="0" err="1" smtClean="0">
                          <a:ln>
                            <a:noFill/>
                          </a:ln>
                          <a:solidFill>
                            <a:schemeClr val="tx1">
                              <a:lumMod val="65000"/>
                              <a:lumOff val="35000"/>
                            </a:schemeClr>
                          </a:solidFill>
                          <a:effectLst/>
                          <a:latin typeface="Calibri" pitchFamily="34" charset="0"/>
                        </a:rPr>
                        <a:t>crowdfunding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emissioni di </a:t>
                      </a:r>
                      <a:r>
                        <a:rPr kumimoji="0" lang="it-IT" altLang="it-IT" sz="1000" b="0" i="1" u="none" strike="noStrike" cap="none" normalizeH="0" baseline="0" dirty="0" err="1" smtClean="0">
                          <a:ln>
                            <a:noFill/>
                          </a:ln>
                          <a:solidFill>
                            <a:schemeClr val="tx1">
                              <a:lumMod val="65000"/>
                              <a:lumOff val="35000"/>
                            </a:schemeClr>
                          </a:solidFill>
                          <a:effectLst/>
                          <a:latin typeface="Calibri" pitchFamily="34" charset="0"/>
                        </a:rPr>
                        <a:t>minibond</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ecc..;</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realizzazione di seminari informativi e formativi in materia di accesso al credito;</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realizzazione di nuove attività sviluppate attraverso il Comitato dell’Imprenditoria Sociale 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Microcredito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CISeM</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realizzazione di incontri e attivazione di misure volte a contrastare l’usura attraverso lo Sportello Legalità.</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200" b="0"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EA79D38A-D5C7-46AB-BC39-B5F761FD2456}" type="slidenum">
              <a:rPr lang="it-IT" smtClean="0"/>
              <a:t>18</a:t>
            </a:fld>
            <a:endParaRPr lang="it-IT"/>
          </a:p>
        </p:txBody>
      </p:sp>
    </p:spTree>
    <p:extLst>
      <p:ext uri="{BB962C8B-B14F-4D97-AF65-F5344CB8AC3E}">
        <p14:creationId xmlns:p14="http://schemas.microsoft.com/office/powerpoint/2010/main" val="4686430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extLst>
              <p:ext uri="{D42A27DB-BD31-4B8C-83A1-F6EECF244321}">
                <p14:modId xmlns:p14="http://schemas.microsoft.com/office/powerpoint/2010/main" val="346415723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348" name="Group 36"/>
          <p:cNvGraphicFramePr>
            <a:graphicFrameLocks noGrp="1"/>
          </p:cNvGraphicFramePr>
          <p:nvPr>
            <p:ph idx="1"/>
            <p:extLst>
              <p:ext uri="{D42A27DB-BD31-4B8C-83A1-F6EECF244321}">
                <p14:modId xmlns:p14="http://schemas.microsoft.com/office/powerpoint/2010/main" val="3483732846"/>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lang="it-IT" sz="1200" b="1" dirty="0" smtClean="0">
                          <a:solidFill>
                            <a:srgbClr val="00B050"/>
                          </a:solidFill>
                        </a:rPr>
                        <a:t>FAR</a:t>
                      </a:r>
                      <a:r>
                        <a:rPr lang="it-IT" sz="1200" b="1" baseline="0" dirty="0" smtClean="0">
                          <a:solidFill>
                            <a:srgbClr val="00B050"/>
                          </a:solidFill>
                        </a:rPr>
                        <a:t> CRESCERE LA COMPETENZA DELLE IMPRESE NEL CAMPO DIGITALE E DELL’INNOVAZIONE</a:t>
                      </a:r>
                      <a:endParaRPr lang="it-IT" sz="1200" b="1" dirty="0" smtClean="0">
                        <a:solidFill>
                          <a:srgbClr val="00B050"/>
                        </a:solidFill>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Innovazione e ricerca sono i cardini su cui si sviluppa il rafforzamento della competitività delle imprese. E’ ormai evidente, inoltre, come l’economia digitale, nel mondo, si stia rafforzando e ampliando, interessando tutti i settori dell'economia  e agendo come propulsore all’incrementando della produttività  grazie allo sviluppo di tecnologie dell'informazione e delle comunicazioni (TIC).  In questa direzione, il nostro sistema produttivo, se vuole cogliere  i vantaggi potenziali offerti dal digitale deve accelerare il passo migliorando le proprie competenze e guardando all’innovazione, anche digitale, avvalendosi di misure di sostegno immediato alle attività,  specifiche, che la Camera di Commercio  intende portare avanti, in collaborazione con il Sistema Camerale e con Regione Lombardia, in ambito di accordo di programma. Sarà riproposto  in quest’ottica il «Bando Ricerca e Innovazione», per  avvicinare le imprese ai temi dello sviluppo tecnologico e dell'innovazione attraverso l'erogazione di contributi a sostegno di interventi diretti all'innovazione tecnologica (di processo e di prodotto) in azienda tramite l'introduzione e la creazione di nuove tecnologie digitali, la partecipazione a programmi di ricerca-sviluppo e innovazione europei, l’inserimento in impresa di ricercatori e personale altamente qualificato capace di guidare l'impresa in percorsi complessi di innovazione e l'ottenimento di brevetti/modelli europei/internazionali. Un’altra interessante misura in tema di innovazione, sempre a valere su Accordo di Programma, riguarda il bando «Start up per Expo» che si prefigge di incentivare lo sviluppo di nuove imprese che propongano al mercato idee originali, nuovi prodotti, nuovi servizi, nuovi modelli organizzativi e che contribuiscano a migliorare lo sviluppo sostenibile e stimolare la competizione tra progetti ad alto contenuto di conoscenza da presentare tra le eccellenze italiane durante Expo Milano 2015.</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inoltre svolge un’azione di accompagnamento alle aziende verso l’innovazione digitale mediante la messa in campo di azioni su misura realizzate attraverso un contatto diretto e un dialogo continuo con le imprese per innescare attività di  check-up aziendale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coaching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per l’innovazione e per la digitalizzazione) finalizzate a consolidare la “pratica della innovazione” come elemento strutturale di crescita/sopravvivenza dell’impresa, a individuare criticità in aree o processi aziendali (ICT, marketing, comunicazione, amministrazione ecc.), a identificare lo «status» dell’innovazione/digitalizzazione e i percorsi di miglioramento praticabili. Si riproporranno interventi già sperimentati con discreto successo nel corso del 2014 e sui quali la Camera intende investire ancora trattandosi di interventi precompetitivi a favore della singola impresa, anche se, in assenza di misure di finanziamento regionali o nazionali, si prevede la definizione di una quota di partecipazione pro-capite.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r>
                      <a:b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b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Innovazione per le micro, piccole e medie imprese pavesi significa anche capacità di costituirsi in reti di impresa, per rafforzare le relazioni sinergiche fra aziende del territorio attraverso uno scambio di conoscenze e competenze e una razionalizzazione dei costi, funzionali ad un più efficace approccio nei confronti del mercato domestico e soprattutto di quello internazionale. Proseguirà quindi in questo ambito l’impegno del Servizio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SpRI</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(Servizio per le Reti di Impresa) per affiancare con personale interno e con professionisti dedicati le imprese che vedono nell’aggregazione stabile uno strumento di sviluppo della propria strategia aziendale.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200" b="0"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EA79D38A-D5C7-46AB-BC39-B5F761FD2456}" type="slidenum">
              <a:rPr lang="it-IT" smtClean="0"/>
              <a:t>19</a:t>
            </a:fld>
            <a:endParaRPr lang="it-IT"/>
          </a:p>
        </p:txBody>
      </p:sp>
    </p:spTree>
    <p:extLst>
      <p:ext uri="{BB962C8B-B14F-4D97-AF65-F5344CB8AC3E}">
        <p14:creationId xmlns:p14="http://schemas.microsoft.com/office/powerpoint/2010/main" val="21219151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48" name="Group 36"/>
          <p:cNvGraphicFramePr>
            <a:graphicFrameLocks noGrp="1"/>
          </p:cNvGraphicFramePr>
          <p:nvPr>
            <p:ph idx="1"/>
            <p:extLst>
              <p:ext uri="{D42A27DB-BD31-4B8C-83A1-F6EECF244321}">
                <p14:modId xmlns:p14="http://schemas.microsoft.com/office/powerpoint/2010/main" val="3767851124"/>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intende dedicare una particolare attenzione anche allo sviluppo dei  servizi di assistenza e orientamento alle imprese, resi facilmente accessibili grazie al contatto diretto con l’utente che garantisce peraltro soluzioni personalizzate grazie alla proficua dinamica di ascolto e stimolo reciproco. Il servizio sarà sviluppato attraverso il modello  già positivamente testato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ImpresAttiva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che continuerà ad offrire informazioni di primo livello sulle opportunità di finanziamento/supporto esistenti a livello camerale sia altre indicazioni utili all’imprenditore per  indirizzarlo verso percorsi di crescita più appropriati. Questa funzione sarà supportata da una fitta rete di contatti specialistici nell’ambito del mercato dei servizi alle imprese presso il quale individuare supporti dedicati di secondo livello, anche valorizzando convenzioni e protocolli in essere come quello sottoscritto dalla Camera con l’ 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Innovhub</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 quello siglato con  Provincia e Università di Pavia  per il progetto rivolto alla creazione dei un «Parco Scientifico e Tecnologico per le scienze della vita- ASTER».</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r>
                      <a:b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b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di Pavia inoltre, per facilitare le imprese ad adeguarsi alle nuove regole di fatturazione e favorire una rapida e completa transizione verso l’utilizzo delle tecnologie digitali, in una strategia pubblica di inclusione digitale, farà da «ponte» e da volano sul territorio provinciale per l’utilizzo del nuovo strumento, messo a disposizione (gratuitamente) dal Sistema Camerale in collaborazione con l’Agenzia per l’Italia digitale della Presidenza del Consiglio dei Ministri e Unioncamere, per la fatturazione elettronica nei rapporti di fornitura con le Pubbliche Amministrazioni.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EA79D38A-D5C7-46AB-BC39-B5F761FD2456}" type="slidenum">
              <a:rPr lang="it-IT" smtClean="0"/>
              <a:t>20</a:t>
            </a:fld>
            <a:endParaRPr lang="it-IT"/>
          </a:p>
        </p:txBody>
      </p:sp>
    </p:spTree>
    <p:extLst>
      <p:ext uri="{BB962C8B-B14F-4D97-AF65-F5344CB8AC3E}">
        <p14:creationId xmlns:p14="http://schemas.microsoft.com/office/powerpoint/2010/main" val="539207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extLst>
              <p:ext uri="{D42A27DB-BD31-4B8C-83A1-F6EECF244321}">
                <p14:modId xmlns:p14="http://schemas.microsoft.com/office/powerpoint/2010/main" val="3625522910"/>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348" name="Group 36"/>
          <p:cNvGraphicFramePr>
            <a:graphicFrameLocks noGrp="1"/>
          </p:cNvGraphicFramePr>
          <p:nvPr>
            <p:ph idx="1"/>
            <p:extLst>
              <p:ext uri="{D42A27DB-BD31-4B8C-83A1-F6EECF244321}">
                <p14:modId xmlns:p14="http://schemas.microsoft.com/office/powerpoint/2010/main" val="357789086"/>
              </p:ext>
            </p:extLst>
          </p:nvPr>
        </p:nvGraphicFramePr>
        <p:xfrm>
          <a:off x="467544" y="1124744"/>
          <a:ext cx="8207375" cy="5428104"/>
        </p:xfrm>
        <a:graphic>
          <a:graphicData uri="http://schemas.openxmlformats.org/drawingml/2006/table">
            <a:tbl>
              <a:tblPr/>
              <a:tblGrid>
                <a:gridCol w="8207375"/>
              </a:tblGrid>
              <a:tr h="542810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lang="it-IT" sz="1200" b="1" dirty="0" smtClean="0">
                          <a:solidFill>
                            <a:srgbClr val="00B050"/>
                          </a:solidFill>
                        </a:rPr>
                        <a:t>FAVORIRE LO SVILUPPO DEL CAPITALE UMANO E LA CULTURA DI IMPRESA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 dati Istat di agosto sull’occupazione in Italia offrono ancora una volta un quadro davvero preoccupante con oltre 3 milioni di senza lavoro. Il tasso di disoccupazione nazionale raggiunge quota 12,3% contro un dato Eurozona del 11,5%; la disoccupazione giovanile è al 44,2%: tra gli under 25 sono in cerca di occupazione senza successo 710mila ragazzi, il top dall'inizio delle serie storiche del 1977. </a:t>
                      </a:r>
                      <a:endParaRPr kumimoji="0" lang="it-IT" altLang="it-IT" sz="1000" b="1"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 livello provinciale le aspettative occupazionali nel breve periodo espresse dalle imprese rimangono negative in tutti i settori.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Anche i dati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Excelsior</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sulle previsioni occupazionali per tutto il 2014 la cautela degli imprenditori con una riduzione prevista dell’occupazione dipendente dell’1,6%, tra le più elevate a livello regionale. Piccolissimi segnali positivi sono forniti dall’anagrafe camerale delle imprese che evidenziano per la prima parte dell’anno un saldo positivo tra iscrizioni e cessazioni in provincia di Pavia.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 un contesto di tale portata un sistema camerale che miri a rafforzare le basi del tessuto economico locale non può prescindere dalla promozione di una più diffusa imprenditorialità, che dia vita a nuove possibilità di impiego e di autoimpiego, accompagnata da qualificati servizi di formazione specialistica e aggiornamento continuo dei lavoratori.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di Pavia metterà in campo azioni concrete per agevolare la nascita di nuove imprese e per intervenire direttamente sul tema della formazione del capitale umano e della cultura manageriale, facendo leva sull’esperienza di qualificate professionalità interne dedicate all’erogazione di servizi ad hoc: programmi di formazione continua, iniziative di orientamento a favore dello sviluppo dell’imprenditorialità, promozione di nuove imprese, azioni tese a favorire l’incontro fra sistema delle imprese e mondo scolastico rappresentano attività consolidate che verranno. I servizi si declineranno in un’offerta ampia e flessibile, attenta a cogliere e interpretare i cambiamenti di un sistema in movimento, che si intreccia con quello dell’istruzione e del mondo del lavoro, valorizzando tutte le collaborazioni in atto con la Provincia di Pavia, gli istituti scolastici, l’Università di Pavia, le associazioni di categoria e tutti gli enti appartenenti al sistema di istruzione e formazione della provincia di Pavia, anche nel quadro di iniziative promosse da Regione Lombardia e Sistema Camerale lombardo.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Si confermerà quindi nel 2015 l’impegno prioritario e costante per coinvolgere sempre di più le aziende del territorio, le quali percepiscono l’importanza della formazione come fattore strategico di governo del cambiamento, ma non riescono sempre a tradurla in investimento adeguato. La formazione costituisce, anche in un contesto difficile come quello attuale, una sfida e un’opportunità tra le più significative per le imprese caratterizzate dalla propensione ad investire, ad innovare, a valorizzare le risorse umane e a perseguire la crescita professionale e l’adeguamento alle nuove professionalità.  A questo proposito i momenti di formazione possono rappresentare un’occasione per sensibilizzare le imprese sulle opportunità offerte Camera di Commercio in termini di servizi di affiancamento e supporto allo sviluppo della competitività. Le attività formative rappresenteranno infatti uno strumento trasversale rispetto alle strategie camerali, interessando non solo la prospettiva di sviluppo del capitale umano ma anche il rafforzamento dei processi di internazionalizzazione, innovazione e aggregazione delle imprese.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Sarà ulteriormente qualificato il servizio di formazione aziendale a catalogo con l’obiettivo di assicurare alle lavoratrici e ai lavoratori opportunità di sviluppo professionale al fine di accrescerne la stabilità occupazionale, l’adattabilità ai cambiamenti tecnologici/organizzativi e sostenere la competitività delle Piccole e Medie Imprese ed al fine di garantire ai cittadini opportunità di formazione lungo l’intero arco della loro vita.</a:t>
                      </a:r>
                      <a:r>
                        <a:rPr kumimoji="0" lang="it-IT" altLang="it-IT" sz="1000" b="1"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formazione interaziendale a catalogo rappresenterà come sempre un servizio i cui costi saranno coperti dalle quote di partecipazione delle aziende.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EA79D38A-D5C7-46AB-BC39-B5F761FD2456}" type="slidenum">
              <a:rPr lang="it-IT" smtClean="0"/>
              <a:t>21</a:t>
            </a:fld>
            <a:endParaRPr lang="it-IT"/>
          </a:p>
        </p:txBody>
      </p:sp>
    </p:spTree>
    <p:extLst>
      <p:ext uri="{BB962C8B-B14F-4D97-AF65-F5344CB8AC3E}">
        <p14:creationId xmlns:p14="http://schemas.microsoft.com/office/powerpoint/2010/main" val="226040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48" name="Group 36"/>
          <p:cNvGraphicFramePr>
            <a:graphicFrameLocks noGrp="1"/>
          </p:cNvGraphicFramePr>
          <p:nvPr>
            <p:ph idx="1"/>
            <p:extLst>
              <p:ext uri="{D42A27DB-BD31-4B8C-83A1-F6EECF244321}">
                <p14:modId xmlns:p14="http://schemas.microsoft.com/office/powerpoint/2010/main" val="543544546"/>
              </p:ext>
            </p:extLst>
          </p:nvPr>
        </p:nvGraphicFramePr>
        <p:xfrm>
          <a:off x="467544" y="260648"/>
          <a:ext cx="8207375" cy="4924626"/>
        </p:xfrm>
        <a:graphic>
          <a:graphicData uri="http://schemas.openxmlformats.org/drawingml/2006/table">
            <a:tbl>
              <a:tblPr/>
              <a:tblGrid>
                <a:gridCol w="8207375"/>
              </a:tblGrid>
              <a:tr h="492462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L’orientamento all’autoimprenditorialità farà perno su iniziative di supporto al “Mettersi in proprio”: valutazione dell’innovatività dell’idea imprenditoriale, trasferibilità dell’idea sul mercato, qualità e completezza del piano di marketing e di quello finanziario.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All’attività informativa dedicata agli aspiranti imprenditori saranno sempre affiancati servizi di secondo livello tra cui: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seminari e corsi brevi di orientamento al mettersi in proprio rivolti ad aspiranti e nuovi imprenditori, interventi di assistenza personalizzata per gli aspiranti imprenditori che hanno già delineato con sufficiente chiarezza la propria idea di business e necessitano supporto per la redazione del piano di impresa, anche in relazione alla partecipazione a misure di finanziamento disponibili per lo start-up di impresa. Tali servizi saranno valorizzati anche nell’ambito di progettualità in essere con Polo Tecnologico e Provincia di Pavia.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Continueranno ad essere proposti agli Istituti Scolastici della provincia interventi di orientamento e progetti di alternanza scuola-lavoro in Italia e all’estero con lo scopo di diffondere la cultura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imprenditiva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la propensione al lavoro autonomo e l’apprendistato in relazione alle professioni e ai mestieri strategici per il sistema economico locale, anche in collaborazione con le locali associazioni di categoria.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 servizi di orientamento e assistenza personalizzata potranno essere erogati attraverso professionalità interne o tramite esperti qualificati. Il personale interno dedicato a queste funzioni godrà di un Piano di Formazione volto a qualificare le competenze soprattutto in relazione alla redazione del Business Plan. I progetti in questo caso potranno essere cofinanziati attraverso misure regionali, nazionali o comunitarie.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EA79D38A-D5C7-46AB-BC39-B5F761FD2456}" type="slidenum">
              <a:rPr lang="it-IT" smtClean="0"/>
              <a:t>22</a:t>
            </a:fld>
            <a:endParaRPr lang="it-IT"/>
          </a:p>
        </p:txBody>
      </p:sp>
    </p:spTree>
    <p:extLst>
      <p:ext uri="{BB962C8B-B14F-4D97-AF65-F5344CB8AC3E}">
        <p14:creationId xmlns:p14="http://schemas.microsoft.com/office/powerpoint/2010/main" val="42228842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extLst>
              <p:ext uri="{D42A27DB-BD31-4B8C-83A1-F6EECF244321}">
                <p14:modId xmlns:p14="http://schemas.microsoft.com/office/powerpoint/2010/main" val="2289828642"/>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348" name="Group 36"/>
          <p:cNvGraphicFramePr>
            <a:graphicFrameLocks noGrp="1"/>
          </p:cNvGraphicFramePr>
          <p:nvPr>
            <p:ph idx="1"/>
            <p:extLst>
              <p:ext uri="{D42A27DB-BD31-4B8C-83A1-F6EECF244321}">
                <p14:modId xmlns:p14="http://schemas.microsoft.com/office/powerpoint/2010/main" val="1821062466"/>
              </p:ext>
            </p:extLst>
          </p:nvPr>
        </p:nvGraphicFramePr>
        <p:xfrm>
          <a:off x="467544" y="1124744"/>
          <a:ext cx="8207375" cy="521208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lang="it-IT" sz="1200" b="1" dirty="0" smtClean="0">
                          <a:solidFill>
                            <a:srgbClr val="00B050"/>
                          </a:solidFill>
                        </a:rPr>
                        <a:t>FAR CONOSCERE IL TERRITORIO E ATTRARRE VISITATORI IN OCCASIONE DI EXPO 2015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L’appuntamento della Esposizione  Universale Expo 2015, che è ormai alle porte, costituirà l’elemento catalizzatore dell’impegno camerale rivolto a incrementare l’attrattività del territorio. Si tratta infatti di una occasione unica che la provincia di Pavia non dovrà perdere  per far conoscere al mondo le proprie eccellenze  produttive, in particolare agroalimentari,  e per indurre i visitatori  a scoprire il patrimonio ambientale e culturale di pregio di cui è dotata creando così significative opportunità di business per gli operatori dell’accoglienza .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L’impegno della Camera su questi due obiettivi si è già naturalmente profuso nel corso del 2014, al fine di predisporre in tempo utile le basi sia per  una significativa presenza del territorio nell’ambito dell’esposizione, sia per mettere il sistema locale in condizioni di distinguersi nel panorama dell’offerta turistica   lombarda.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Sul primo aspetto si richiama la partecipazione al Padiglione dell’agroalimentare italiano - dove insieme all’Ente Nazionale Risi  e a </a:t>
                      </a:r>
                      <a:r>
                        <a:rPr lang="it-IT" sz="1000" kern="1200" dirty="0" smtClean="0">
                          <a:solidFill>
                            <a:schemeClr val="tx1">
                              <a:lumMod val="65000"/>
                              <a:lumOff val="35000"/>
                            </a:schemeClr>
                          </a:solidFill>
                          <a:effectLst/>
                          <a:latin typeface="Calibri" pitchFamily="34" charset="0"/>
                          <a:ea typeface="+mn-ea"/>
                          <a:cs typeface="+mn-cs"/>
                        </a:rPr>
                        <a:t>Federalimentare 4EXPO v</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errà data </a:t>
                      </a:r>
                      <a:r>
                        <a:rPr lang="it-IT" sz="1000" kern="1200" dirty="0" smtClean="0">
                          <a:solidFill>
                            <a:srgbClr val="00B050"/>
                          </a:solidFill>
                          <a:effectLst/>
                          <a:latin typeface="Calibri" pitchFamily="34" charset="0"/>
                          <a:ea typeface="+mn-ea"/>
                          <a:cs typeface="+mn-cs"/>
                        </a:rPr>
                        <a:t>visibilità alla filiera del riso italiano </a:t>
                      </a:r>
                      <a:r>
                        <a:rPr lang="it-IT" sz="1000" kern="1200" dirty="0" smtClean="0">
                          <a:solidFill>
                            <a:schemeClr val="tx1">
                              <a:lumMod val="65000"/>
                              <a:lumOff val="35000"/>
                            </a:schemeClr>
                          </a:solidFill>
                          <a:effectLst/>
                          <a:latin typeface="Calibri" pitchFamily="34" charset="0"/>
                          <a:ea typeface="+mn-ea"/>
                          <a:cs typeface="+mn-cs"/>
                        </a:rPr>
                        <a:t>(nella</a:t>
                      </a:r>
                      <a:r>
                        <a:rPr lang="it-IT" sz="1000" kern="1200" baseline="0" dirty="0" smtClean="0">
                          <a:solidFill>
                            <a:schemeClr val="tx1">
                              <a:lumMod val="65000"/>
                              <a:lumOff val="35000"/>
                            </a:schemeClr>
                          </a:solidFill>
                          <a:effectLst/>
                          <a:latin typeface="Calibri" pitchFamily="34" charset="0"/>
                          <a:ea typeface="+mn-ea"/>
                          <a:cs typeface="+mn-cs"/>
                        </a:rPr>
                        <a:t> quale Pavia ricopre come noto un ruolo di primissimo piano) </a:t>
                      </a:r>
                      <a:r>
                        <a:rPr lang="it-IT" sz="1000" kern="1200" dirty="0" smtClean="0">
                          <a:solidFill>
                            <a:schemeClr val="tx1">
                              <a:lumMod val="65000"/>
                              <a:lumOff val="35000"/>
                            </a:schemeClr>
                          </a:solidFill>
                          <a:effectLst/>
                          <a:latin typeface="Calibri" pitchFamily="34" charset="0"/>
                          <a:ea typeface="+mn-ea"/>
                          <a:cs typeface="+mn-cs"/>
                        </a:rPr>
                        <a:t>e ai territori vocati alla produzione di questa eccellenza alimentare – e al Padiglione Italia, nell’ambito di uno spazio dedicato alla </a:t>
                      </a:r>
                      <a:r>
                        <a:rPr lang="it-IT" sz="1000" kern="1200" dirty="0" smtClean="0">
                          <a:solidFill>
                            <a:srgbClr val="00B050"/>
                          </a:solidFill>
                          <a:effectLst/>
                          <a:latin typeface="Calibri" pitchFamily="34" charset="0"/>
                          <a:ea typeface="+mn-ea"/>
                          <a:cs typeface="+mn-cs"/>
                        </a:rPr>
                        <a:t>promozione delle culture produttive</a:t>
                      </a:r>
                      <a:r>
                        <a:rPr lang="it-IT" sz="1000" kern="1200" baseline="0" dirty="0" smtClean="0">
                          <a:solidFill>
                            <a:srgbClr val="00B050"/>
                          </a:solidFill>
                          <a:effectLst/>
                          <a:latin typeface="Calibri" pitchFamily="34" charset="0"/>
                          <a:ea typeface="+mn-ea"/>
                          <a:cs typeface="+mn-cs"/>
                        </a:rPr>
                        <a:t> agroalimentari lombarde</a:t>
                      </a:r>
                      <a:r>
                        <a:rPr lang="it-IT" sz="1000" kern="1200" baseline="0" dirty="0" smtClean="0">
                          <a:solidFill>
                            <a:schemeClr val="tx1">
                              <a:lumMod val="65000"/>
                              <a:lumOff val="35000"/>
                            </a:schemeClr>
                          </a:solidFill>
                          <a:effectLst/>
                          <a:latin typeface="Calibri" pitchFamily="34" charset="0"/>
                          <a:ea typeface="+mn-ea"/>
                          <a:cs typeface="+mn-cs"/>
                        </a:rPr>
                        <a:t> </a:t>
                      </a:r>
                      <a:r>
                        <a:rPr lang="it-IT" sz="1000" kern="1200" dirty="0" smtClean="0">
                          <a:solidFill>
                            <a:schemeClr val="tx1">
                              <a:lumMod val="65000"/>
                              <a:lumOff val="35000"/>
                            </a:schemeClr>
                          </a:solidFill>
                          <a:effectLst/>
                          <a:latin typeface="Calibri" pitchFamily="34" charset="0"/>
                          <a:ea typeface="+mn-ea"/>
                          <a:cs typeface="+mn-cs"/>
                        </a:rPr>
                        <a:t>coordinato da </a:t>
                      </a:r>
                      <a:r>
                        <a:rPr lang="it-IT" sz="1000" kern="1200" dirty="0" err="1" smtClean="0">
                          <a:solidFill>
                            <a:schemeClr val="tx1">
                              <a:lumMod val="65000"/>
                              <a:lumOff val="35000"/>
                            </a:schemeClr>
                          </a:solidFill>
                          <a:effectLst/>
                          <a:latin typeface="Calibri" pitchFamily="34" charset="0"/>
                          <a:ea typeface="+mn-ea"/>
                          <a:cs typeface="+mn-cs"/>
                        </a:rPr>
                        <a:t>Unioncamere</a:t>
                      </a:r>
                      <a:r>
                        <a:rPr lang="it-IT" sz="1000" kern="1200" dirty="0" smtClean="0">
                          <a:solidFill>
                            <a:schemeClr val="tx1">
                              <a:lumMod val="65000"/>
                              <a:lumOff val="35000"/>
                            </a:schemeClr>
                          </a:solidFill>
                          <a:effectLst/>
                          <a:latin typeface="Calibri" pitchFamily="34" charset="0"/>
                          <a:ea typeface="+mn-ea"/>
                          <a:cs typeface="+mn-cs"/>
                        </a:rPr>
                        <a:t> regionale.  Con il prossimo anno la Camera collaborerà</a:t>
                      </a:r>
                      <a:r>
                        <a:rPr lang="it-IT" sz="1000" kern="1200" baseline="0" dirty="0" smtClean="0">
                          <a:solidFill>
                            <a:schemeClr val="tx1">
                              <a:lumMod val="65000"/>
                              <a:lumOff val="35000"/>
                            </a:schemeClr>
                          </a:solidFill>
                          <a:effectLst/>
                          <a:latin typeface="Calibri" pitchFamily="34" charset="0"/>
                          <a:ea typeface="+mn-ea"/>
                          <a:cs typeface="+mn-cs"/>
                        </a:rPr>
                        <a:t> nella messa a punto delle progettazioni esecutive dei due spazi espositivi, facendosi carico di contribuire agli allestimenti, di predisporre il materiale promozionale e multimediale necessario, e di coinvolgere gli operatori  all’interno degli </a:t>
                      </a:r>
                      <a:r>
                        <a:rPr lang="it-IT" sz="1000" kern="1200" baseline="0" dirty="0" err="1" smtClean="0">
                          <a:solidFill>
                            <a:schemeClr val="tx1">
                              <a:lumMod val="65000"/>
                              <a:lumOff val="35000"/>
                            </a:schemeClr>
                          </a:solidFill>
                          <a:effectLst/>
                          <a:latin typeface="Calibri" pitchFamily="34" charset="0"/>
                          <a:ea typeface="+mn-ea"/>
                          <a:cs typeface="+mn-cs"/>
                        </a:rPr>
                        <a:t>stands</a:t>
                      </a:r>
                      <a:r>
                        <a:rPr lang="it-IT" sz="1000" kern="1200" baseline="0" dirty="0" smtClean="0">
                          <a:solidFill>
                            <a:schemeClr val="tx1">
                              <a:lumMod val="65000"/>
                              <a:lumOff val="35000"/>
                            </a:schemeClr>
                          </a:solidFill>
                          <a:effectLst/>
                          <a:latin typeface="Calibri" pitchFamily="34" charset="0"/>
                          <a:ea typeface="+mn-ea"/>
                          <a:cs typeface="+mn-cs"/>
                        </a:rPr>
                        <a:t> anche promuovendo momenti di scambio tra imprese e incontri </a:t>
                      </a:r>
                      <a:r>
                        <a:rPr lang="it-IT" sz="1000" kern="1200" baseline="0" dirty="0" err="1" smtClean="0">
                          <a:solidFill>
                            <a:schemeClr val="tx1">
                              <a:lumMod val="65000"/>
                              <a:lumOff val="35000"/>
                            </a:schemeClr>
                          </a:solidFill>
                          <a:effectLst/>
                          <a:latin typeface="Calibri" pitchFamily="34" charset="0"/>
                          <a:ea typeface="+mn-ea"/>
                          <a:cs typeface="+mn-cs"/>
                        </a:rPr>
                        <a:t>BtoB</a:t>
                      </a:r>
                      <a:r>
                        <a:rPr lang="it-IT" sz="1000" kern="1200" baseline="0" dirty="0" smtClean="0">
                          <a:solidFill>
                            <a:schemeClr val="tx1">
                              <a:lumMod val="65000"/>
                              <a:lumOff val="35000"/>
                            </a:schemeClr>
                          </a:solidFill>
                          <a:effectLst/>
                          <a:latin typeface="Calibri" pitchFamily="34" charset="0"/>
                          <a:ea typeface="+mn-ea"/>
                          <a:cs typeface="+mn-cs"/>
                        </a:rPr>
                        <a:t> . Potrà inoltre risultare necessario affiancarsi ai soggetti </a:t>
                      </a:r>
                      <a:r>
                        <a:rPr lang="it-IT" sz="1000" kern="1200" baseline="0" dirty="0" err="1" smtClean="0">
                          <a:solidFill>
                            <a:schemeClr val="tx1">
                              <a:lumMod val="65000"/>
                              <a:lumOff val="35000"/>
                            </a:schemeClr>
                          </a:solidFill>
                          <a:effectLst/>
                          <a:latin typeface="Calibri" pitchFamily="34" charset="0"/>
                          <a:ea typeface="+mn-ea"/>
                          <a:cs typeface="+mn-cs"/>
                        </a:rPr>
                        <a:t>oltrepadani</a:t>
                      </a:r>
                      <a:r>
                        <a:rPr lang="it-IT" sz="1000" kern="1200" baseline="0" dirty="0" smtClean="0">
                          <a:solidFill>
                            <a:schemeClr val="tx1">
                              <a:lumMod val="65000"/>
                              <a:lumOff val="35000"/>
                            </a:schemeClr>
                          </a:solidFill>
                          <a:effectLst/>
                          <a:latin typeface="Calibri" pitchFamily="34" charset="0"/>
                          <a:ea typeface="+mn-ea"/>
                          <a:cs typeface="+mn-cs"/>
                        </a:rPr>
                        <a:t> nella azione in fase di avvio volta a portare nell’Esposizione una adeguata rappresentazione del  vino dell’</a:t>
                      </a:r>
                      <a:r>
                        <a:rPr lang="it-IT" sz="1000" kern="1200" baseline="0" dirty="0" err="1" smtClean="0">
                          <a:solidFill>
                            <a:schemeClr val="tx1">
                              <a:lumMod val="65000"/>
                              <a:lumOff val="35000"/>
                            </a:schemeClr>
                          </a:solidFill>
                          <a:effectLst/>
                          <a:latin typeface="Calibri" pitchFamily="34" charset="0"/>
                          <a:ea typeface="+mn-ea"/>
                          <a:cs typeface="+mn-cs"/>
                        </a:rPr>
                        <a:t>Oltrepo</a:t>
                      </a:r>
                      <a:r>
                        <a:rPr lang="it-IT" sz="1000" kern="1200" baseline="0" dirty="0" smtClean="0">
                          <a:solidFill>
                            <a:schemeClr val="tx1">
                              <a:lumMod val="65000"/>
                              <a:lumOff val="35000"/>
                            </a:schemeClr>
                          </a:solidFill>
                          <a:effectLst/>
                          <a:latin typeface="Calibri" pitchFamily="34" charset="0"/>
                          <a:ea typeface="+mn-ea"/>
                          <a:cs typeface="+mn-cs"/>
                        </a:rPr>
                        <a:t> pavese e dei suoi rinomati marchi.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lang="it-IT" sz="1000" kern="1200" dirty="0" smtClean="0">
                          <a:solidFill>
                            <a:schemeClr val="tx1">
                              <a:lumMod val="65000"/>
                              <a:lumOff val="35000"/>
                            </a:schemeClr>
                          </a:solidFill>
                          <a:effectLst/>
                          <a:latin typeface="Calibri" pitchFamily="34" charset="0"/>
                          <a:ea typeface="+mn-ea"/>
                          <a:cs typeface="+mn-cs"/>
                        </a:rPr>
                        <a:t>Sul fronte dell’attrattività verranno messi  a frutto i numerosi e incisivi interventi già realizzati per stimolare gli operatori </a:t>
                      </a:r>
                      <a:r>
                        <a:rPr lang="it-IT" sz="1000" kern="1200" baseline="0" dirty="0" smtClean="0">
                          <a:solidFill>
                            <a:schemeClr val="tx1">
                              <a:lumMod val="65000"/>
                              <a:lumOff val="35000"/>
                            </a:schemeClr>
                          </a:solidFill>
                          <a:effectLst/>
                          <a:latin typeface="Calibri" pitchFamily="34" charset="0"/>
                          <a:ea typeface="+mn-ea"/>
                          <a:cs typeface="+mn-cs"/>
                        </a:rPr>
                        <a:t>a incrementare il proprio potenziale competitivo nella sfida dell’accoglienza (bando </a:t>
                      </a:r>
                      <a:r>
                        <a:rPr lang="it-IT" sz="1000" kern="1200" baseline="0" dirty="0" err="1" smtClean="0">
                          <a:solidFill>
                            <a:schemeClr val="tx1">
                              <a:lumMod val="65000"/>
                              <a:lumOff val="35000"/>
                            </a:schemeClr>
                          </a:solidFill>
                          <a:effectLst/>
                          <a:latin typeface="Calibri" pitchFamily="34" charset="0"/>
                          <a:ea typeface="+mn-ea"/>
                          <a:cs typeface="+mn-cs"/>
                        </a:rPr>
                        <a:t>Paviaconcreta</a:t>
                      </a:r>
                      <a:r>
                        <a:rPr lang="it-IT" sz="1000" kern="1200" baseline="0" dirty="0" smtClean="0">
                          <a:solidFill>
                            <a:schemeClr val="tx1">
                              <a:lumMod val="65000"/>
                              <a:lumOff val="35000"/>
                            </a:schemeClr>
                          </a:solidFill>
                          <a:effectLst/>
                          <a:latin typeface="Calibri" pitchFamily="34" charset="0"/>
                          <a:ea typeface="+mn-ea"/>
                          <a:cs typeface="+mn-cs"/>
                        </a:rPr>
                        <a:t>, accreditamento sulla piattaforma di promo-commercializzazione di </a:t>
                      </a:r>
                      <a:r>
                        <a:rPr lang="it-IT" sz="1000" kern="1200" baseline="0" dirty="0" err="1" smtClean="0">
                          <a:solidFill>
                            <a:schemeClr val="tx1">
                              <a:lumMod val="65000"/>
                              <a:lumOff val="35000"/>
                            </a:schemeClr>
                          </a:solidFill>
                          <a:effectLst/>
                          <a:latin typeface="Calibri" pitchFamily="34" charset="0"/>
                          <a:ea typeface="+mn-ea"/>
                          <a:cs typeface="+mn-cs"/>
                        </a:rPr>
                        <a:t>Explora</a:t>
                      </a:r>
                      <a:r>
                        <a:rPr lang="it-IT" sz="1000" kern="1200" baseline="0" dirty="0" smtClean="0">
                          <a:solidFill>
                            <a:schemeClr val="tx1">
                              <a:lumMod val="65000"/>
                              <a:lumOff val="35000"/>
                            </a:schemeClr>
                          </a:solidFill>
                          <a:effectLst/>
                          <a:latin typeface="Calibri" pitchFamily="34" charset="0"/>
                          <a:ea typeface="+mn-ea"/>
                          <a:cs typeface="+mn-cs"/>
                        </a:rPr>
                        <a:t> e riconoscimento del Marchio di Qualità </a:t>
                      </a:r>
                      <a:r>
                        <a:rPr lang="it-IT" sz="1000" kern="1200" baseline="0" dirty="0" err="1" smtClean="0">
                          <a:solidFill>
                            <a:schemeClr val="tx1">
                              <a:lumMod val="65000"/>
                              <a:lumOff val="35000"/>
                            </a:schemeClr>
                          </a:solidFill>
                          <a:effectLst/>
                          <a:latin typeface="Calibri" pitchFamily="34" charset="0"/>
                          <a:ea typeface="+mn-ea"/>
                          <a:cs typeface="+mn-cs"/>
                        </a:rPr>
                        <a:t>Isnart</a:t>
                      </a:r>
                      <a:r>
                        <a:rPr lang="it-IT" sz="1000" kern="1200" baseline="0" dirty="0" smtClean="0">
                          <a:solidFill>
                            <a:schemeClr val="tx1">
                              <a:lumMod val="65000"/>
                              <a:lumOff val="35000"/>
                            </a:schemeClr>
                          </a:solidFill>
                          <a:effectLst/>
                          <a:latin typeface="Calibri" pitchFamily="34" charset="0"/>
                          <a:ea typeface="+mn-ea"/>
                          <a:cs typeface="+mn-cs"/>
                        </a:rPr>
                        <a:t>), partecipando attivamente ai </a:t>
                      </a:r>
                      <a:r>
                        <a:rPr lang="it-IT" sz="1000" kern="1200" baseline="0" dirty="0" smtClean="0">
                          <a:solidFill>
                            <a:srgbClr val="00B050"/>
                          </a:solidFill>
                          <a:effectLst/>
                          <a:latin typeface="Calibri" pitchFamily="34" charset="0"/>
                          <a:ea typeface="+mn-ea"/>
                          <a:cs typeface="+mn-cs"/>
                        </a:rPr>
                        <a:t>programmi di promozione turistica inseriti nell’Accordo di Programma Competitività</a:t>
                      </a:r>
                      <a:r>
                        <a:rPr lang="it-IT" sz="1000" kern="1200" baseline="0" dirty="0" smtClean="0">
                          <a:solidFill>
                            <a:schemeClr val="tx1">
                              <a:lumMod val="65000"/>
                              <a:lumOff val="35000"/>
                            </a:schemeClr>
                          </a:solidFill>
                          <a:effectLst/>
                          <a:latin typeface="Calibri" pitchFamily="34" charset="0"/>
                          <a:ea typeface="+mn-ea"/>
                          <a:cs typeface="+mn-cs"/>
                        </a:rPr>
                        <a:t>, promuovendo i </a:t>
                      </a:r>
                      <a:r>
                        <a:rPr lang="it-IT" sz="1000" kern="1200" baseline="0" dirty="0" smtClean="0">
                          <a:solidFill>
                            <a:srgbClr val="00B050"/>
                          </a:solidFill>
                          <a:effectLst/>
                          <a:latin typeface="Calibri" pitchFamily="34" charset="0"/>
                          <a:ea typeface="+mn-ea"/>
                          <a:cs typeface="+mn-cs"/>
                        </a:rPr>
                        <a:t>servizi di marketing offerti da </a:t>
                      </a:r>
                      <a:r>
                        <a:rPr lang="it-IT" sz="1000" kern="1200" baseline="0" dirty="0" err="1" smtClean="0">
                          <a:solidFill>
                            <a:srgbClr val="00B050"/>
                          </a:solidFill>
                          <a:effectLst/>
                          <a:latin typeface="Calibri" pitchFamily="34" charset="0"/>
                          <a:ea typeface="+mn-ea"/>
                          <a:cs typeface="+mn-cs"/>
                        </a:rPr>
                        <a:t>Explora</a:t>
                      </a:r>
                      <a:r>
                        <a:rPr lang="it-IT" sz="1000" kern="1200" baseline="0" dirty="0" smtClean="0">
                          <a:solidFill>
                            <a:srgbClr val="00B050"/>
                          </a:solidFill>
                          <a:effectLst/>
                          <a:latin typeface="Calibri" pitchFamily="34" charset="0"/>
                          <a:ea typeface="+mn-ea"/>
                          <a:cs typeface="+mn-cs"/>
                        </a:rPr>
                        <a:t> </a:t>
                      </a:r>
                      <a:r>
                        <a:rPr lang="it-IT" sz="1000" kern="1200" baseline="0" dirty="0" smtClean="0">
                          <a:solidFill>
                            <a:schemeClr val="tx1">
                              <a:lumMod val="65000"/>
                              <a:lumOff val="35000"/>
                            </a:schemeClr>
                          </a:solidFill>
                          <a:effectLst/>
                          <a:latin typeface="Calibri" pitchFamily="34" charset="0"/>
                          <a:ea typeface="+mn-ea"/>
                          <a:cs typeface="+mn-cs"/>
                        </a:rPr>
                        <a:t>(catalogo e piattaforma di </a:t>
                      </a:r>
                      <a:r>
                        <a:rPr lang="it-IT" sz="1000" kern="1200" baseline="0" dirty="0" err="1" smtClean="0">
                          <a:solidFill>
                            <a:schemeClr val="tx1">
                              <a:lumMod val="65000"/>
                              <a:lumOff val="35000"/>
                            </a:schemeClr>
                          </a:solidFill>
                          <a:effectLst/>
                          <a:latin typeface="Calibri" pitchFamily="34" charset="0"/>
                          <a:ea typeface="+mn-ea"/>
                          <a:cs typeface="+mn-cs"/>
                        </a:rPr>
                        <a:t>promocommercializzaizone</a:t>
                      </a:r>
                      <a:r>
                        <a:rPr lang="it-IT" sz="1000" kern="1200" baseline="0" dirty="0" smtClean="0">
                          <a:solidFill>
                            <a:schemeClr val="tx1">
                              <a:lumMod val="65000"/>
                              <a:lumOff val="35000"/>
                            </a:schemeClr>
                          </a:solidFill>
                          <a:effectLst/>
                          <a:latin typeface="Calibri" pitchFamily="34" charset="0"/>
                          <a:ea typeface="+mn-ea"/>
                          <a:cs typeface="+mn-cs"/>
                        </a:rPr>
                        <a:t>) e collaborando al progetto </a:t>
                      </a:r>
                      <a:r>
                        <a:rPr lang="it-IT" sz="1000" kern="1200" baseline="0" dirty="0" smtClean="0">
                          <a:solidFill>
                            <a:srgbClr val="00B050"/>
                          </a:solidFill>
                          <a:effectLst/>
                          <a:latin typeface="Calibri" pitchFamily="34" charset="0"/>
                          <a:ea typeface="+mn-ea"/>
                          <a:cs typeface="+mn-cs"/>
                        </a:rPr>
                        <a:t>«Esperienze di Riso e di Vino nella terra dei Longobardi e dei Visconti»</a:t>
                      </a:r>
                      <a:r>
                        <a:rPr lang="it-IT" sz="1000" kern="1200" baseline="0" dirty="0" smtClean="0">
                          <a:solidFill>
                            <a:schemeClr val="tx1">
                              <a:lumMod val="65000"/>
                              <a:lumOff val="35000"/>
                            </a:schemeClr>
                          </a:solidFill>
                          <a:effectLst/>
                          <a:latin typeface="Calibri" pitchFamily="34" charset="0"/>
                          <a:ea typeface="+mn-ea"/>
                          <a:cs typeface="+mn-cs"/>
                        </a:rPr>
                        <a:t> , presentato dal sistema territoriale a valere sul Bando di Regione Lombardia per la promozione dell’attrattività dei territori, che mira a proporre il territorio di Pavia come padiglione a cielo aperto, nell’ambito del quale i visitatori potranno completare l’esperienza di Expo traducendola in concreto attraverso visite, laboratori ed escursioni. Gli operatori potranno inoltre contare su iniziative di </a:t>
                      </a:r>
                      <a:r>
                        <a:rPr lang="it-IT" sz="1000" kern="1200" baseline="0" dirty="0" smtClean="0">
                          <a:solidFill>
                            <a:srgbClr val="00B050"/>
                          </a:solidFill>
                          <a:effectLst/>
                          <a:latin typeface="Calibri" pitchFamily="34" charset="0"/>
                          <a:ea typeface="+mn-ea"/>
                          <a:cs typeface="+mn-cs"/>
                        </a:rPr>
                        <a:t>formazione e di accompagnamento </a:t>
                      </a:r>
                      <a:r>
                        <a:rPr lang="it-IT" sz="1000" kern="1200" baseline="0" dirty="0" smtClean="0">
                          <a:solidFill>
                            <a:schemeClr val="tx1">
                              <a:lumMod val="65000"/>
                              <a:lumOff val="35000"/>
                            </a:schemeClr>
                          </a:solidFill>
                          <a:effectLst/>
                          <a:latin typeface="Calibri" pitchFamily="34" charset="0"/>
                          <a:ea typeface="+mn-ea"/>
                          <a:cs typeface="+mn-cs"/>
                        </a:rPr>
                        <a:t>dedicate, da progettare sulla base di una verifica diretta delle loro esigenze.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lang="it-IT" sz="1000" kern="1200" baseline="0" dirty="0" smtClean="0">
                          <a:solidFill>
                            <a:schemeClr val="tx1">
                              <a:lumMod val="65000"/>
                              <a:lumOff val="35000"/>
                            </a:schemeClr>
                          </a:solidFill>
                          <a:effectLst/>
                          <a:latin typeface="Calibri" pitchFamily="34" charset="0"/>
                          <a:ea typeface="+mn-ea"/>
                          <a:cs typeface="+mn-cs"/>
                        </a:rPr>
                        <a:t>importante strumento, da valorizzare in occasione di Expo , è rappresentato dalla piattaforma E015 (sistema informativo di riferimento per tutti i visitatori) che potrebbe accogliere una sezione dedicata al sistema imprenditoriale pavese  per dare visibilità agli operatori e per agevolare l’accessibilità e i contatti </a:t>
                      </a:r>
                      <a:r>
                        <a:rPr lang="it-IT" sz="1000" kern="1200" baseline="0" dirty="0" err="1" smtClean="0">
                          <a:solidFill>
                            <a:schemeClr val="tx1">
                              <a:lumMod val="65000"/>
                              <a:lumOff val="35000"/>
                            </a:schemeClr>
                          </a:solidFill>
                          <a:effectLst/>
                          <a:latin typeface="Calibri" pitchFamily="34" charset="0"/>
                          <a:ea typeface="+mn-ea"/>
                          <a:cs typeface="+mn-cs"/>
                        </a:rPr>
                        <a:t>BtoB</a:t>
                      </a:r>
                      <a:r>
                        <a:rPr lang="it-IT" sz="1000" kern="1200" baseline="0" dirty="0" smtClean="0">
                          <a:solidFill>
                            <a:schemeClr val="tx1">
                              <a:lumMod val="65000"/>
                              <a:lumOff val="35000"/>
                            </a:schemeClr>
                          </a:solidFill>
                          <a:effectLst/>
                          <a:latin typeface="Calibri" pitchFamily="34" charset="0"/>
                          <a:ea typeface="+mn-ea"/>
                          <a:cs typeface="+mn-cs"/>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lang="it-IT" sz="1000" kern="1200" baseline="0" dirty="0" smtClean="0">
                          <a:solidFill>
                            <a:schemeClr val="tx1">
                              <a:lumMod val="65000"/>
                              <a:lumOff val="35000"/>
                            </a:schemeClr>
                          </a:solidFill>
                          <a:effectLst/>
                          <a:latin typeface="Calibri" pitchFamily="34" charset="0"/>
                          <a:ea typeface="+mn-ea"/>
                          <a:cs typeface="+mn-cs"/>
                        </a:rPr>
                        <a:t>La Camera intenderebbe inoltre – in relazione alle risorse disponibili – riproporre la realizzazione in proprio di iniziative promozionali di attrattività,  sulla scorta dei positivi risultati del ciclo «Caccia ai Tesori», oltre che naturalmente confermare la realizzazione dell’</a:t>
                      </a:r>
                      <a:r>
                        <a:rPr lang="it-IT" sz="1000" kern="1200" baseline="0" dirty="0" smtClean="0">
                          <a:solidFill>
                            <a:srgbClr val="00B050"/>
                          </a:solidFill>
                          <a:effectLst/>
                          <a:latin typeface="Calibri" pitchFamily="34" charset="0"/>
                          <a:ea typeface="+mn-ea"/>
                          <a:cs typeface="+mn-cs"/>
                        </a:rPr>
                        <a:t>Autunno Pavese</a:t>
                      </a:r>
                      <a:r>
                        <a:rPr lang="it-IT" sz="1000" kern="1200" baseline="0" dirty="0" smtClean="0">
                          <a:solidFill>
                            <a:schemeClr val="tx1">
                              <a:lumMod val="65000"/>
                              <a:lumOff val="35000"/>
                            </a:schemeClr>
                          </a:solidFill>
                          <a:effectLst/>
                          <a:latin typeface="Calibri" pitchFamily="34" charset="0"/>
                          <a:ea typeface="+mn-ea"/>
                          <a:cs typeface="+mn-cs"/>
                        </a:rPr>
                        <a:t>, che rappresenta l’unica Manifestazione fieristica di livello regionale sul territorio.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lang="it-IT" sz="1000" kern="1200" baseline="0" dirty="0" smtClean="0">
                          <a:solidFill>
                            <a:schemeClr val="tx1">
                              <a:lumMod val="65000"/>
                              <a:lumOff val="35000"/>
                            </a:schemeClr>
                          </a:solidFill>
                          <a:effectLst/>
                          <a:latin typeface="Calibri" pitchFamily="34" charset="0"/>
                          <a:ea typeface="+mn-ea"/>
                          <a:cs typeface="+mn-cs"/>
                        </a:rPr>
                        <a:t>Ulteriori interventi di supporto alla competitività territoriale potranno essere messi in campo partecipando </a:t>
                      </a:r>
                      <a:r>
                        <a:rPr lang="it-IT" sz="1000" kern="1200" baseline="0" dirty="0" smtClean="0">
                          <a:solidFill>
                            <a:srgbClr val="00B050"/>
                          </a:solidFill>
                          <a:effectLst/>
                          <a:latin typeface="Calibri" pitchFamily="34" charset="0"/>
                          <a:ea typeface="+mn-ea"/>
                          <a:cs typeface="+mn-cs"/>
                        </a:rPr>
                        <a:t>con stand a carattere istituzionale e/o con rappresentanze imprenditoriali collettive</a:t>
                      </a:r>
                      <a:r>
                        <a:rPr lang="it-IT" sz="1000" kern="1200" baseline="0" dirty="0" smtClean="0">
                          <a:solidFill>
                            <a:schemeClr val="tx1">
                              <a:lumMod val="65000"/>
                              <a:lumOff val="35000"/>
                            </a:schemeClr>
                          </a:solidFill>
                          <a:effectLst/>
                          <a:latin typeface="Calibri" pitchFamily="34" charset="0"/>
                          <a:ea typeface="+mn-ea"/>
                          <a:cs typeface="+mn-cs"/>
                        </a:rPr>
                        <a:t> alle più prestigiose manifestazioni fieristiche di settore.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EA79D38A-D5C7-46AB-BC39-B5F761FD2456}" type="slidenum">
              <a:rPr lang="it-IT" smtClean="0"/>
              <a:t>23</a:t>
            </a:fld>
            <a:endParaRPr lang="it-IT"/>
          </a:p>
        </p:txBody>
      </p:sp>
    </p:spTree>
    <p:extLst>
      <p:ext uri="{BB962C8B-B14F-4D97-AF65-F5344CB8AC3E}">
        <p14:creationId xmlns:p14="http://schemas.microsoft.com/office/powerpoint/2010/main" val="22242458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extLst>
              <p:ext uri="{D42A27DB-BD31-4B8C-83A1-F6EECF244321}">
                <p14:modId xmlns:p14="http://schemas.microsoft.com/office/powerpoint/2010/main" val="3153839241"/>
              </p:ext>
            </p:extLst>
          </p:nvPr>
        </p:nvGraphicFramePr>
        <p:xfrm>
          <a:off x="395536" y="274638"/>
          <a:ext cx="8291264" cy="778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348" name="Group 36"/>
          <p:cNvGraphicFramePr>
            <a:graphicFrameLocks noGrp="1"/>
          </p:cNvGraphicFramePr>
          <p:nvPr>
            <p:ph idx="1"/>
            <p:extLst>
              <p:ext uri="{D42A27DB-BD31-4B8C-83A1-F6EECF244321}">
                <p14:modId xmlns:p14="http://schemas.microsoft.com/office/powerpoint/2010/main" val="4182552134"/>
              </p:ext>
            </p:extLst>
          </p:nvPr>
        </p:nvGraphicFramePr>
        <p:xfrm>
          <a:off x="467544" y="1052736"/>
          <a:ext cx="8207375" cy="5608320"/>
        </p:xfrm>
        <a:graphic>
          <a:graphicData uri="http://schemas.openxmlformats.org/drawingml/2006/table">
            <a:tbl>
              <a:tblPr/>
              <a:tblGrid>
                <a:gridCol w="8207375"/>
              </a:tblGrid>
              <a:tr h="521265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lang="it-IT" sz="1200" b="1" dirty="0" smtClean="0">
                          <a:solidFill>
                            <a:srgbClr val="00B050"/>
                          </a:solidFill>
                        </a:rPr>
                        <a:t>PROMUOVERE DISTRETTI,  FILIERE DI ECCELLENZA E OPPORTUNITA' DI INSEDIAMENTO SUL TERRITORIO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Negli ultimi anni la Camera  è stata riconosciuta quale partner istituzionale di rilievo da numerosi soggetti pubblico-privati deputati a stimolare lo sviluppo dell’economia locale, che agiscono facendo leva su specifici programmi di intervento regionali e coinvolgimento direttamente gli operatori economici. Si tratta in particolare  dei </a:t>
                      </a:r>
                      <a:r>
                        <a:rPr kumimoji="0" lang="it-IT" altLang="it-IT" sz="1000" b="0" i="0" u="none" strike="noStrike" cap="none" normalizeH="0" baseline="0" dirty="0" smtClean="0">
                          <a:ln>
                            <a:noFill/>
                          </a:ln>
                          <a:solidFill>
                            <a:srgbClr val="00B050"/>
                          </a:solidFill>
                          <a:effectLst/>
                          <a:latin typeface="Calibri" pitchFamily="34" charset="0"/>
                        </a:rPr>
                        <a:t>Distretti</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smtClean="0">
                          <a:ln>
                            <a:noFill/>
                          </a:ln>
                          <a:solidFill>
                            <a:srgbClr val="00B050"/>
                          </a:solidFill>
                          <a:effectLst/>
                          <a:latin typeface="Calibri" pitchFamily="34" charset="0"/>
                        </a:rPr>
                        <a:t>del Commercio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realtà in continua evoluzione che oggi vengono stimolate ad agire in una logica sempre più intersettoriale (con l’ultimo bando regionale dedicato ai «distretti dell’attrattività» sono infatti coinvolti anche gli operatori artigiani e agricoli  oltre a quelli del commercio), dei </a:t>
                      </a:r>
                      <a:r>
                        <a:rPr kumimoji="0" lang="it-IT" altLang="it-IT" sz="1000" b="0" i="0" u="none" strike="noStrike" cap="none" normalizeH="0" baseline="0" dirty="0" smtClean="0">
                          <a:ln>
                            <a:noFill/>
                          </a:ln>
                          <a:solidFill>
                            <a:srgbClr val="00B050"/>
                          </a:solidFill>
                          <a:effectLst/>
                          <a:latin typeface="Calibri" pitchFamily="34" charset="0"/>
                        </a:rPr>
                        <a:t>distretti agricoli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(quello del vino e quello del riso) divenuti entrambi pienamente operativi,  e dei gruppi di animazione locale che gestiscono importanti iniziative comunitarie a favore dello sviluppo rurale.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Considerata l’importante funzione di aggregazione e la proficua concretezza delle azioni messe in atto da queste realtà – che lavorano in condizioni di  strettissima prossimità con le imprese – la Camera non farà mancare la propria collaborazione, con servizi di formazione  e di accompagnamento agli operatori e  con altre forme di supporto materiale alla realizzazione delle rispettive progettualità.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Identica disponibilità sarà fornita ai </a:t>
                      </a:r>
                      <a:r>
                        <a:rPr kumimoji="0" lang="it-IT" altLang="it-IT" sz="1000" b="0" i="0" u="none" strike="noStrike" cap="none" normalizeH="0" baseline="0" dirty="0" smtClean="0">
                          <a:ln>
                            <a:noFill/>
                          </a:ln>
                          <a:solidFill>
                            <a:srgbClr val="00B050"/>
                          </a:solidFill>
                          <a:effectLst/>
                          <a:latin typeface="Calibri" pitchFamily="34" charset="0"/>
                        </a:rPr>
                        <a:t>Sistemi turistici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riconosciuti da Regione Lombardia, agli </a:t>
                      </a:r>
                      <a:r>
                        <a:rPr kumimoji="0" lang="it-IT" altLang="it-IT" sz="1000" b="0" i="0" u="none" strike="noStrike" cap="none" normalizeH="0" baseline="0" dirty="0" smtClean="0">
                          <a:ln>
                            <a:noFill/>
                          </a:ln>
                          <a:solidFill>
                            <a:srgbClr val="00B050"/>
                          </a:solidFill>
                          <a:effectLst/>
                          <a:latin typeface="Calibri" pitchFamily="34" charset="0"/>
                        </a:rPr>
                        <a:t>IAT provinciali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e alle </a:t>
                      </a:r>
                      <a:r>
                        <a:rPr kumimoji="0" lang="it-IT" altLang="it-IT" sz="1000" b="0" i="0" u="none" strike="noStrike" cap="none" normalizeH="0" baseline="0" dirty="0" smtClean="0">
                          <a:ln>
                            <a:noFill/>
                          </a:ln>
                          <a:solidFill>
                            <a:srgbClr val="00B050"/>
                          </a:solidFill>
                          <a:effectLst/>
                          <a:latin typeface="Calibri" pitchFamily="34" charset="0"/>
                        </a:rPr>
                        <a:t>altre partnership progettuali attive sul territorio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che  vedono l’adesione della Camera, istituite con la finalità di condividere interventi di valorizzazione del patrimonio locale nelle sue più diverse sfaccettature (culturale, ambientale, monumentale, produttivo) come fattore di  attrattività (vedasi progetto Pavia in Rete con Comune di Pavia, Storie di Acque e di Castelli con provincia di Pavia, ecc.).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Una corretta politica di attrattività territoriale non può inoltre esimersi dal prendere in considerazione le azioni di marketing dirette a </a:t>
                      </a:r>
                      <a:r>
                        <a:rPr kumimoji="0" lang="it-IT" altLang="it-IT" sz="1000" b="0" i="0" u="none" strike="noStrike" cap="none" normalizeH="0" baseline="0" dirty="0" smtClean="0">
                          <a:ln>
                            <a:noFill/>
                          </a:ln>
                          <a:solidFill>
                            <a:srgbClr val="00B050"/>
                          </a:solidFill>
                          <a:effectLst/>
                          <a:latin typeface="Calibri" pitchFamily="34" charset="0"/>
                        </a:rPr>
                        <a:t>stimolare nuovi insediamenti produttivi sul territorio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 particolare puntando su  fattori innegabili di attrattività quali la presenza di un prestigioso Polo Universitario e  l’alta densità di centri di ricerca oltre alla presenza di numerose aree dismesse con destinazione produttiva. Su questo fronte si continuerà a lavorare utilizzando la rete del </a:t>
                      </a:r>
                      <a:r>
                        <a:rPr kumimoji="0" lang="it-IT" altLang="it-IT" sz="1000" b="0" i="0" u="none" strike="noStrike" cap="none" normalizeH="0" baseline="0" dirty="0" smtClean="0">
                          <a:ln>
                            <a:noFill/>
                          </a:ln>
                          <a:solidFill>
                            <a:srgbClr val="00B050"/>
                          </a:solidFill>
                          <a:effectLst/>
                          <a:latin typeface="Calibri" pitchFamily="34" charset="0"/>
                        </a:rPr>
                        <a:t>progetto </a:t>
                      </a:r>
                      <a:r>
                        <a:rPr kumimoji="0" lang="it-IT" altLang="it-IT" sz="1000" b="0" i="0" u="none" strike="noStrike" cap="none" normalizeH="0" baseline="0" dirty="0" err="1" smtClean="0">
                          <a:ln>
                            <a:noFill/>
                          </a:ln>
                          <a:solidFill>
                            <a:srgbClr val="00B050"/>
                          </a:solidFill>
                          <a:effectLst/>
                          <a:latin typeface="Calibri" pitchFamily="34" charset="0"/>
                        </a:rPr>
                        <a:t>Invest</a:t>
                      </a:r>
                      <a:r>
                        <a:rPr kumimoji="0" lang="it-IT" altLang="it-IT" sz="1000" b="0" i="0" u="none" strike="noStrike" cap="none" normalizeH="0" baseline="0" dirty="0" smtClean="0">
                          <a:ln>
                            <a:noFill/>
                          </a:ln>
                          <a:solidFill>
                            <a:srgbClr val="00B050"/>
                          </a:solidFill>
                          <a:effectLst/>
                          <a:latin typeface="Calibri" pitchFamily="34" charset="0"/>
                        </a:rPr>
                        <a:t> in </a:t>
                      </a:r>
                      <a:r>
                        <a:rPr kumimoji="0" lang="it-IT" altLang="it-IT" sz="1000" b="0" i="0" u="none" strike="noStrike" cap="none" normalizeH="0" baseline="0" dirty="0" err="1" smtClean="0">
                          <a:ln>
                            <a:noFill/>
                          </a:ln>
                          <a:solidFill>
                            <a:srgbClr val="00B050"/>
                          </a:solidFill>
                          <a:effectLst/>
                          <a:latin typeface="Calibri" pitchFamily="34" charset="0"/>
                        </a:rPr>
                        <a:t>Lombardy</a:t>
                      </a:r>
                      <a:r>
                        <a:rPr kumimoji="0" lang="it-IT" altLang="it-IT" sz="1000" b="0" i="0" u="none" strike="noStrike" cap="none" normalizeH="0" baseline="0" dirty="0" smtClean="0">
                          <a:ln>
                            <a:noFill/>
                          </a:ln>
                          <a:solidFill>
                            <a:srgbClr val="00B050"/>
                          </a:solidFill>
                          <a:effectLst/>
                          <a:latin typeface="Calibri" pitchFamily="34" charset="0"/>
                        </a:rPr>
                        <a:t>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coordinato da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Promos</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che intercetta i potenziali investitori esteri ed offre loro assistenza professionale per valutare l’interesse e la fattibilità   dell’insediamento, e valorizzando le opportunità offerte dal </a:t>
                      </a:r>
                      <a:r>
                        <a:rPr kumimoji="0" lang="it-IT" altLang="it-IT" sz="1000" b="0" i="0" u="none" strike="noStrike" cap="none" normalizeH="0" baseline="0" dirty="0" smtClean="0">
                          <a:ln>
                            <a:noFill/>
                          </a:ln>
                          <a:solidFill>
                            <a:srgbClr val="00B050"/>
                          </a:solidFill>
                          <a:effectLst/>
                          <a:latin typeface="Calibri" pitchFamily="34" charset="0"/>
                        </a:rPr>
                        <a:t>Parco Scientifico Tecnologico per le scienze della vita – ASTER</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che si trova in fase di realizzazione e che sarà in grado a breve di favorire processi diffusi di trasferimento tecnologico dai settori più avanzati della ricerca scientifica all’impresa.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Si intende sviluppare ulteriormente il punto informativo connesso a Lombardia Point già avviato presso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tramite il quale vengono fornite ai soggetti interessati alcune informazioni di base in merito alle aree disponibili sul territorio per insediamenti,  alle condizioni di contesto microeconomico e alle possibili partnership imprenditoriali, oltre ai contatti per gli eventuali approfondimenti da svolgere in materia urbanistica. Per rafforzare questa funzione intermediaria si ritiene opportuno proseguire nell’aggiornamento della banca dati sulle aree dismesse esistenti nella provincia detenuta dalla Camera.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Ancor più rilevante in funzione dell’obiettivo strategico è l’impegno della Camera volto a evidenziare, anche con l’indirizzo del Comitato</a:t>
                      </a:r>
                      <a:r>
                        <a:rPr kumimoji="0" lang="it-IT" altLang="it-IT" sz="1000" b="0" i="0" u="none" strike="noStrike" cap="none" normalizeH="0" baseline="0" dirty="0" smtClean="0">
                          <a:ln>
                            <a:noFill/>
                          </a:ln>
                          <a:solidFill>
                            <a:srgbClr val="00B050"/>
                          </a:solidFill>
                          <a:effectLst/>
                          <a:latin typeface="Calibri" pitchFamily="34" charset="0"/>
                        </a:rPr>
                        <a:t> infrastrutture e trasporti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costituito presso l’Ente,  le numerose strozzature e i limiti strutturali  del sistema viabilistico e infrastrutturale locale, nonché a studiare e a sollecitare le soluzioni possibili.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a:t>
                      </a:r>
                      <a:r>
                        <a:rPr lang="it-IT" sz="1000" kern="1200" baseline="0" dirty="0" smtClean="0">
                          <a:solidFill>
                            <a:schemeClr val="tx1">
                              <a:lumMod val="65000"/>
                              <a:lumOff val="35000"/>
                            </a:schemeClr>
                          </a:solidFill>
                          <a:effectLst/>
                          <a:latin typeface="Calibri" pitchFamily="34" charset="0"/>
                          <a:ea typeface="+mn-ea"/>
                          <a:cs typeface="+mn-cs"/>
                        </a:rPr>
                        <a:t>er sostenere l’operatività in questo ambito si intendono  valorizzare le diverse </a:t>
                      </a:r>
                      <a:r>
                        <a:rPr lang="it-IT" sz="1000" kern="1200" baseline="0" dirty="0" smtClean="0">
                          <a:solidFill>
                            <a:srgbClr val="00B050"/>
                          </a:solidFill>
                          <a:effectLst/>
                          <a:latin typeface="Calibri" pitchFamily="34" charset="0"/>
                          <a:ea typeface="+mn-ea"/>
                          <a:cs typeface="+mn-cs"/>
                        </a:rPr>
                        <a:t>opportunità di finanziamento messe in campo dalla Comunità europea</a:t>
                      </a:r>
                      <a:r>
                        <a:rPr lang="it-IT" sz="1000" kern="1200" baseline="0" dirty="0" smtClean="0">
                          <a:solidFill>
                            <a:schemeClr val="tx1">
                              <a:lumMod val="65000"/>
                              <a:lumOff val="35000"/>
                            </a:schemeClr>
                          </a:solidFill>
                          <a:effectLst/>
                          <a:latin typeface="Calibri" pitchFamily="34" charset="0"/>
                          <a:ea typeface="+mn-ea"/>
                          <a:cs typeface="+mn-cs"/>
                        </a:rPr>
                        <a:t>, aderendo agli appositi bandi e promuovendo progettazioni in qualità di capofila.</a:t>
                      </a: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EA79D38A-D5C7-46AB-BC39-B5F761FD2456}" type="slidenum">
              <a:rPr lang="it-IT" smtClean="0"/>
              <a:t>24</a:t>
            </a:fld>
            <a:endParaRPr lang="it-IT"/>
          </a:p>
        </p:txBody>
      </p:sp>
    </p:spTree>
    <p:extLst>
      <p:ext uri="{BB962C8B-B14F-4D97-AF65-F5344CB8AC3E}">
        <p14:creationId xmlns:p14="http://schemas.microsoft.com/office/powerpoint/2010/main" val="37486351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extLst>
              <p:ext uri="{D42A27DB-BD31-4B8C-83A1-F6EECF244321}">
                <p14:modId xmlns:p14="http://schemas.microsoft.com/office/powerpoint/2010/main" val="1664050610"/>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348" name="Group 36"/>
          <p:cNvGraphicFramePr>
            <a:graphicFrameLocks noGrp="1"/>
          </p:cNvGraphicFramePr>
          <p:nvPr>
            <p:ph idx="1"/>
            <p:extLst>
              <p:ext uri="{D42A27DB-BD31-4B8C-83A1-F6EECF244321}">
                <p14:modId xmlns:p14="http://schemas.microsoft.com/office/powerpoint/2010/main" val="285404661"/>
              </p:ext>
            </p:extLst>
          </p:nvPr>
        </p:nvGraphicFramePr>
        <p:xfrm>
          <a:off x="467544" y="1124744"/>
          <a:ext cx="8207375" cy="518160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algn="just"/>
                      <a:r>
                        <a:rPr lang="it-IT" sz="1000" kern="1200" dirty="0" smtClean="0">
                          <a:solidFill>
                            <a:schemeClr val="tx1">
                              <a:lumMod val="65000"/>
                              <a:lumOff val="35000"/>
                            </a:schemeClr>
                          </a:solidFill>
                          <a:effectLst/>
                          <a:latin typeface="Calibri" pitchFamily="34" charset="0"/>
                          <a:ea typeface="+mn-ea"/>
                          <a:cs typeface="+mn-cs"/>
                        </a:rPr>
                        <a:t>L’obiettivo strategico propone in chiave dinamica un tracciato ben chiaro all’Ente pavese, già accreditatosi come soggetto “facilitatore”,   per  semplificare   i rapporti fra i protagonisti dello sviluppo  ( imprese e  mondo socio-economico, ma anche cittadini e consumatori) e la Pubblica Amministrazione. </a:t>
                      </a:r>
                    </a:p>
                    <a:p>
                      <a:pPr algn="just"/>
                      <a:r>
                        <a:rPr lang="it-IT" sz="1000" kern="1200" dirty="0" smtClean="0">
                          <a:solidFill>
                            <a:schemeClr val="tx1">
                              <a:lumMod val="65000"/>
                              <a:lumOff val="35000"/>
                            </a:schemeClr>
                          </a:solidFill>
                          <a:effectLst/>
                          <a:latin typeface="Calibri" pitchFamily="34" charset="0"/>
                          <a:ea typeface="+mn-ea"/>
                          <a:cs typeface="+mn-cs"/>
                        </a:rPr>
                        <a:t>In questa prospettiva, la Camera di Pavia ha infatti svolto e svolge un ruolo trainante, in particolare per l’impulso -  che tuttora dà  ai Comuni della provincia - a innovare e a semplificare  le procedure,  contribuendo a diffondere l’utilizzo del Suap telematico  attraverso azioni pilota e risorse economiche ingenti , destinate all’informatizzazione dei processi e alla formazione degli addetti. </a:t>
                      </a:r>
                    </a:p>
                    <a:p>
                      <a:pPr algn="just"/>
                      <a:endParaRPr lang="it-IT" sz="1000" kern="1200" dirty="0" smtClean="0">
                        <a:solidFill>
                          <a:schemeClr val="tx1">
                            <a:lumMod val="65000"/>
                            <a:lumOff val="35000"/>
                          </a:schemeClr>
                        </a:solidFill>
                        <a:effectLst/>
                        <a:latin typeface="Calibri" pitchFamily="34" charset="0"/>
                        <a:ea typeface="+mn-ea"/>
                        <a:cs typeface="+mn-cs"/>
                      </a:endParaRPr>
                    </a:p>
                    <a:p>
                      <a:pPr algn="just"/>
                      <a:r>
                        <a:rPr lang="it-IT" sz="1000" kern="1200" dirty="0" smtClean="0">
                          <a:solidFill>
                            <a:schemeClr val="tx1">
                              <a:lumMod val="65000"/>
                              <a:lumOff val="35000"/>
                            </a:schemeClr>
                          </a:solidFill>
                          <a:effectLst/>
                          <a:latin typeface="Calibri" pitchFamily="34" charset="0"/>
                          <a:ea typeface="+mn-ea"/>
                          <a:cs typeface="+mn-cs"/>
                        </a:rPr>
                        <a:t>La Camera intende perseguire questo obiettivo strategico, rafforzandolo e riorientandolo per fare leva sulle professionalità  e sulle competenze di cui l’Ente si è arricchito, proprio attraverso la quotidiana e propositiva sperimentazione di un’azione  istituzionale autorevole e impeccabile, nella forma e nella sostanza. </a:t>
                      </a:r>
                    </a:p>
                    <a:p>
                      <a:pPr algn="just"/>
                      <a:endParaRPr lang="it-IT" sz="1000" kern="1200" dirty="0" smtClean="0">
                        <a:solidFill>
                          <a:schemeClr val="tx1">
                            <a:lumMod val="65000"/>
                            <a:lumOff val="35000"/>
                          </a:schemeClr>
                        </a:solidFill>
                        <a:effectLst/>
                        <a:latin typeface="Calibri" pitchFamily="34" charset="0"/>
                        <a:ea typeface="+mn-ea"/>
                        <a:cs typeface="+mn-cs"/>
                      </a:endParaRPr>
                    </a:p>
                    <a:p>
                      <a:pPr algn="just"/>
                      <a:r>
                        <a:rPr lang="it-IT" sz="1000" kern="1200" dirty="0" smtClean="0">
                          <a:solidFill>
                            <a:schemeClr val="tx1">
                              <a:lumMod val="65000"/>
                              <a:lumOff val="35000"/>
                            </a:schemeClr>
                          </a:solidFill>
                          <a:effectLst/>
                          <a:latin typeface="Calibri" pitchFamily="34" charset="0"/>
                          <a:ea typeface="+mn-ea"/>
                          <a:cs typeface="+mn-cs"/>
                        </a:rPr>
                        <a:t>In questa direzione potranno aprirsi possibilità  di dare valore e piena visibilità  a quel ruolo trasversale di affiancamento, di accompagnamento e di supporto alle imprese nell’ambito della gestione dei compiti amministrativi, a cui  le Camere non si sono mai sottratte, seppure spesso in modo non programmato o addirittura  inconsapevole. Naturalmente, si tratta di un ruolo strettamente e indissolubilmente collegato alla gestione del Registro imprese – gestione eccellente, motivo di giustificato orgoglio del sistema camerale che ha dato nei diciotto  anni  di vita ottimi risultati qualitativi. Un Registro  che per funzionare ancora bene deve rimanere di competenza delle Camere di Commercio.  </a:t>
                      </a:r>
                    </a:p>
                    <a:p>
                      <a:pPr marL="0" marR="0" indent="0" algn="just" defTabSz="914400" rtl="0" eaLnBrk="1" fontAlgn="auto" latinLnBrk="0" hangingPunct="1">
                        <a:lnSpc>
                          <a:spcPct val="100000"/>
                        </a:lnSpc>
                        <a:spcBef>
                          <a:spcPct val="20000"/>
                        </a:spcBef>
                        <a:spcAft>
                          <a:spcPts val="0"/>
                        </a:spcAft>
                        <a:buClrTx/>
                        <a:buSzTx/>
                        <a:buFont typeface="Arial" charset="0"/>
                        <a:buNone/>
                        <a:tabLst/>
                        <a:defRPr/>
                      </a:pPr>
                      <a:r>
                        <a:rPr lang="it-IT" sz="1000" kern="1200" dirty="0" smtClean="0">
                          <a:solidFill>
                            <a:schemeClr val="tx1">
                              <a:lumMod val="65000"/>
                              <a:lumOff val="35000"/>
                            </a:schemeClr>
                          </a:solidFill>
                          <a:effectLst/>
                          <a:latin typeface="Calibri" pitchFamily="34" charset="0"/>
                          <a:ea typeface="+mn-ea"/>
                          <a:cs typeface="+mn-cs"/>
                        </a:rPr>
                        <a:t>In questo ambito</a:t>
                      </a:r>
                      <a:r>
                        <a:rPr lang="it-IT" sz="1000" kern="1200" baseline="0" dirty="0" smtClean="0">
                          <a:solidFill>
                            <a:schemeClr val="tx1">
                              <a:lumMod val="65000"/>
                              <a:lumOff val="35000"/>
                            </a:schemeClr>
                          </a:solidFill>
                          <a:effectLst/>
                          <a:latin typeface="Calibri" pitchFamily="34" charset="0"/>
                          <a:ea typeface="+mn-ea"/>
                          <a:cs typeface="+mn-cs"/>
                        </a:rPr>
                        <a:t> di attività può essere avviata sia </a:t>
                      </a:r>
                      <a:r>
                        <a:rPr lang="it-IT" sz="1000" kern="1200" dirty="0" smtClean="0">
                          <a:solidFill>
                            <a:schemeClr val="tx1">
                              <a:lumMod val="65000"/>
                              <a:lumOff val="35000"/>
                            </a:schemeClr>
                          </a:solidFill>
                          <a:effectLst/>
                          <a:latin typeface="Calibri" pitchFamily="34" charset="0"/>
                          <a:ea typeface="+mn-ea"/>
                          <a:cs typeface="+mn-cs"/>
                        </a:rPr>
                        <a:t>la ricerca di ambiti di ridimensionamento delle spese, che non minino la qualità dei servizi e possano essere sfruttate come altrettante aree di recupero di efficienza e produttività, sia l’individuazione di nicchie di valore per la creazione o lo sviluppo di servizi a domanda individuale.</a:t>
                      </a:r>
                    </a:p>
                    <a:p>
                      <a:pPr marL="0" marR="0" indent="0" algn="just" defTabSz="914400" rtl="0" eaLnBrk="1" fontAlgn="auto" latinLnBrk="0" hangingPunct="1">
                        <a:lnSpc>
                          <a:spcPct val="100000"/>
                        </a:lnSpc>
                        <a:spcBef>
                          <a:spcPct val="20000"/>
                        </a:spcBef>
                        <a:spcAft>
                          <a:spcPts val="0"/>
                        </a:spcAft>
                        <a:buClrTx/>
                        <a:buSzTx/>
                        <a:buFont typeface="Arial" charset="0"/>
                        <a:buNone/>
                        <a:tabLst/>
                        <a:defRPr/>
                      </a:pPr>
                      <a:endParaRPr lang="it-IT" sz="1000" kern="1200" dirty="0" smtClean="0">
                        <a:solidFill>
                          <a:schemeClr val="tx1">
                            <a:lumMod val="65000"/>
                            <a:lumOff val="35000"/>
                          </a:schemeClr>
                        </a:solidFill>
                        <a:effectLst/>
                        <a:latin typeface="Calibri" pitchFamily="34" charset="0"/>
                        <a:ea typeface="+mn-ea"/>
                        <a:cs typeface="+mn-cs"/>
                      </a:endParaRPr>
                    </a:p>
                    <a:p>
                      <a:pPr marL="0" marR="0" indent="0" algn="just" defTabSz="914400" rtl="0" eaLnBrk="1" fontAlgn="auto" latinLnBrk="0" hangingPunct="1">
                        <a:lnSpc>
                          <a:spcPct val="100000"/>
                        </a:lnSpc>
                        <a:spcBef>
                          <a:spcPct val="20000"/>
                        </a:spcBef>
                        <a:spcAft>
                          <a:spcPts val="0"/>
                        </a:spcAft>
                        <a:buClrTx/>
                        <a:buSzTx/>
                        <a:buFont typeface="Arial" charset="0"/>
                        <a:buNone/>
                        <a:tabLst/>
                        <a:defRPr/>
                      </a:pPr>
                      <a:r>
                        <a:rPr lang="it-IT" sz="1000" kern="1200" dirty="0" smtClean="0">
                          <a:solidFill>
                            <a:schemeClr val="tx1">
                              <a:lumMod val="65000"/>
                              <a:lumOff val="35000"/>
                            </a:schemeClr>
                          </a:solidFill>
                          <a:effectLst/>
                          <a:latin typeface="Calibri" pitchFamily="34" charset="0"/>
                          <a:ea typeface="+mn-ea"/>
                          <a:cs typeface="+mn-cs"/>
                        </a:rPr>
                        <a:t>A questo fine ci si propone un cambio di prospettiva , che ponga al centro dell’attenzione il soggetto impresa, da riavvicinare attraverso contatti diretti, servizi mirati, ascolto di esigenze conoscitive e studio di soluzioni personalizzate.  Si consente così all’imprenditore di evitare  tempi e costi di intermediazione  e di apprezzare direttamente l’utilità e la qualità dei servizi offerti dalla Camera, mentre per l’Ente si riaprono  spazi di importante  interrelazione con il beneficiario ultimo delle  proprie funzioni istituzionali, realizzando un indubbio </a:t>
                      </a:r>
                      <a:r>
                        <a:rPr lang="it-IT" sz="1000" i="1" kern="1200" dirty="0" smtClean="0">
                          <a:solidFill>
                            <a:schemeClr val="tx1">
                              <a:lumMod val="65000"/>
                              <a:lumOff val="35000"/>
                            </a:schemeClr>
                          </a:solidFill>
                          <a:effectLst/>
                          <a:latin typeface="Calibri" pitchFamily="34" charset="0"/>
                          <a:ea typeface="+mn-ea"/>
                          <a:cs typeface="+mn-cs"/>
                        </a:rPr>
                        <a:t>upgrade</a:t>
                      </a:r>
                      <a:r>
                        <a:rPr lang="it-IT" sz="1000" kern="1200" dirty="0" smtClean="0">
                          <a:solidFill>
                            <a:schemeClr val="tx1">
                              <a:lumMod val="65000"/>
                              <a:lumOff val="35000"/>
                            </a:schemeClr>
                          </a:solidFill>
                          <a:effectLst/>
                          <a:latin typeface="Calibri" pitchFamily="34" charset="0"/>
                          <a:ea typeface="+mn-ea"/>
                          <a:cs typeface="+mn-cs"/>
                        </a:rPr>
                        <a:t> in termini di strategie di sviluppo del valore aggiunto. </a:t>
                      </a:r>
                    </a:p>
                    <a:p>
                      <a:pPr marL="0" marR="0" indent="0" algn="just" defTabSz="914400" rtl="0" eaLnBrk="1" fontAlgn="auto" latinLnBrk="0" hangingPunct="1">
                        <a:lnSpc>
                          <a:spcPct val="100000"/>
                        </a:lnSpc>
                        <a:spcBef>
                          <a:spcPct val="20000"/>
                        </a:spcBef>
                        <a:spcAft>
                          <a:spcPts val="0"/>
                        </a:spcAft>
                        <a:buClrTx/>
                        <a:buSzTx/>
                        <a:buFont typeface="Arial" charset="0"/>
                        <a:buNone/>
                        <a:tabLst/>
                        <a:defRPr/>
                      </a:pPr>
                      <a:endParaRPr lang="it-IT" sz="1000" kern="1200" dirty="0" smtClean="0">
                        <a:solidFill>
                          <a:schemeClr val="tx1">
                            <a:lumMod val="65000"/>
                            <a:lumOff val="35000"/>
                          </a:schemeClr>
                        </a:solidFill>
                        <a:effectLst/>
                        <a:latin typeface="Calibri" pitchFamily="34" charset="0"/>
                        <a:ea typeface="+mn-ea"/>
                        <a:cs typeface="+mn-cs"/>
                      </a:endParaRPr>
                    </a:p>
                    <a:p>
                      <a:pPr marL="0" marR="0" indent="0" algn="just" defTabSz="914400" rtl="0" eaLnBrk="1" fontAlgn="auto" latinLnBrk="0" hangingPunct="1">
                        <a:lnSpc>
                          <a:spcPct val="100000"/>
                        </a:lnSpc>
                        <a:spcBef>
                          <a:spcPct val="20000"/>
                        </a:spcBef>
                        <a:spcAft>
                          <a:spcPts val="0"/>
                        </a:spcAft>
                        <a:buClrTx/>
                        <a:buSzTx/>
                        <a:buFont typeface="Arial" charset="0"/>
                        <a:buNone/>
                        <a:tabLst/>
                        <a:defRPr/>
                      </a:pPr>
                      <a:r>
                        <a:rPr lang="it-IT" sz="1000" kern="1200" dirty="0" smtClean="0">
                          <a:solidFill>
                            <a:schemeClr val="tx1">
                              <a:lumMod val="65000"/>
                              <a:lumOff val="35000"/>
                            </a:schemeClr>
                          </a:solidFill>
                          <a:effectLst/>
                          <a:latin typeface="Calibri" pitchFamily="34" charset="0"/>
                          <a:ea typeface="+mn-ea"/>
                          <a:cs typeface="+mn-cs"/>
                        </a:rPr>
                        <a:t>Ricchissimo di dati, con estensione e potenzialità di accesso sostanziale che non  hanno  uguali in molte economie di grado pari o superiore alla nostra, ha raggiunto - grazie alla competenza degli addetti - un grado di  tempestività di aggiornamento ( in media l’evasione delle pratiche avviene in 2  giorni) e di affidabilità  ( 3,5 milioni di controlli puntuali all’anno su altrettante istanze)  che lo rende  il principale strumento di democrazia economica,  con oltre 6 milioni di interrogazioni  on line all’anno</a:t>
                      </a:r>
                    </a:p>
                    <a:p>
                      <a:pPr algn="just"/>
                      <a:endParaRPr lang="it-IT" sz="1000" kern="1200" dirty="0" smtClean="0">
                        <a:solidFill>
                          <a:schemeClr val="tx1"/>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EA79D38A-D5C7-46AB-BC39-B5F761FD2456}" type="slidenum">
              <a:rPr lang="it-IT" smtClean="0"/>
              <a:t>25</a:t>
            </a:fld>
            <a:endParaRPr lang="it-IT"/>
          </a:p>
        </p:txBody>
      </p:sp>
    </p:spTree>
    <p:extLst>
      <p:ext uri="{BB962C8B-B14F-4D97-AF65-F5344CB8AC3E}">
        <p14:creationId xmlns:p14="http://schemas.microsoft.com/office/powerpoint/2010/main" val="856835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extLst>
              <p:ext uri="{D42A27DB-BD31-4B8C-83A1-F6EECF244321}">
                <p14:modId xmlns:p14="http://schemas.microsoft.com/office/powerpoint/2010/main" val="1276473782"/>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348" name="Group 36"/>
          <p:cNvGraphicFramePr>
            <a:graphicFrameLocks noGrp="1"/>
          </p:cNvGraphicFramePr>
          <p:nvPr>
            <p:ph idx="1"/>
            <p:extLst>
              <p:ext uri="{D42A27DB-BD31-4B8C-83A1-F6EECF244321}">
                <p14:modId xmlns:p14="http://schemas.microsoft.com/office/powerpoint/2010/main" val="2617882529"/>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algn="just"/>
                      <a:endParaRPr lang="it-IT" sz="1000" kern="1200" dirty="0" smtClean="0">
                        <a:solidFill>
                          <a:schemeClr val="tx1">
                            <a:lumMod val="65000"/>
                            <a:lumOff val="35000"/>
                          </a:schemeClr>
                        </a:solidFill>
                        <a:effectLst/>
                        <a:latin typeface="Calibri" pitchFamily="34" charset="0"/>
                        <a:ea typeface="+mn-ea"/>
                        <a:cs typeface="+mn-cs"/>
                      </a:endParaRPr>
                    </a:p>
                    <a:p>
                      <a:pPr algn="just"/>
                      <a:r>
                        <a:rPr lang="it-IT" sz="1000" kern="1200" dirty="0" smtClean="0">
                          <a:solidFill>
                            <a:schemeClr val="tx1">
                              <a:lumMod val="65000"/>
                              <a:lumOff val="35000"/>
                            </a:schemeClr>
                          </a:solidFill>
                          <a:effectLst/>
                          <a:latin typeface="Calibri" pitchFamily="34" charset="0"/>
                          <a:ea typeface="+mn-ea"/>
                          <a:cs typeface="+mn-cs"/>
                        </a:rPr>
                        <a:t>Facendo leva su questo capitale di competenze e di dati, la Camera  di Pavia potrà prevedere per il 2015 di:</a:t>
                      </a:r>
                    </a:p>
                    <a:p>
                      <a:pPr lvl="0" algn="just"/>
                      <a:r>
                        <a:rPr lang="it-IT" sz="1000" kern="1200" dirty="0" smtClean="0">
                          <a:solidFill>
                            <a:schemeClr val="tx1">
                              <a:lumMod val="65000"/>
                              <a:lumOff val="35000"/>
                            </a:schemeClr>
                          </a:solidFill>
                          <a:effectLst/>
                          <a:latin typeface="Calibri" pitchFamily="34" charset="0"/>
                          <a:ea typeface="+mn-ea"/>
                          <a:cs typeface="+mn-cs"/>
                        </a:rPr>
                        <a:t>attivare servizi  destinati alle imprese, per supportarle nelle loro scelte quotidiane, o all’aspirante imprenditore per orientarlo nelle sue decisioni , scegliendo  soluzioni che mirino a ridurre la dispersione dei contatti diretti e a favorire  la conoscenza e l’utilizzo  personale  dei dati  e degli strumenti da parte degli amministratori e degli imprenditori</a:t>
                      </a:r>
                    </a:p>
                    <a:p>
                      <a:r>
                        <a:rPr lang="it-IT" sz="1000" kern="1200" dirty="0" smtClean="0">
                          <a:solidFill>
                            <a:schemeClr val="tx1">
                              <a:lumMod val="65000"/>
                              <a:lumOff val="35000"/>
                            </a:schemeClr>
                          </a:solidFill>
                          <a:effectLst/>
                          <a:latin typeface="Calibri" pitchFamily="34" charset="0"/>
                          <a:ea typeface="+mn-ea"/>
                          <a:cs typeface="+mn-cs"/>
                        </a:rPr>
                        <a:t>A titolo di esempio potranno essere progettate iniziative rivolte a:</a:t>
                      </a:r>
                    </a:p>
                    <a:p>
                      <a:endParaRPr lang="it-IT" sz="1000" kern="1200" dirty="0" smtClean="0">
                        <a:solidFill>
                          <a:schemeClr val="tx1">
                            <a:lumMod val="65000"/>
                            <a:lumOff val="35000"/>
                          </a:schemeClr>
                        </a:solidFill>
                        <a:effectLst/>
                        <a:latin typeface="Calibri" pitchFamily="34" charset="0"/>
                        <a:ea typeface="+mn-ea"/>
                        <a:cs typeface="+mn-cs"/>
                      </a:endParaRPr>
                    </a:p>
                    <a:p>
                      <a:pPr marL="171450" lvl="0" indent="-171450">
                        <a:buFont typeface="Wingdings" panose="05000000000000000000" pitchFamily="2" charset="2"/>
                        <a:buChar char="v"/>
                      </a:pPr>
                      <a:r>
                        <a:rPr lang="it-IT" sz="1000" kern="1200" dirty="0" smtClean="0">
                          <a:solidFill>
                            <a:srgbClr val="00B050"/>
                          </a:solidFill>
                          <a:effectLst/>
                          <a:latin typeface="Calibri" pitchFamily="34" charset="0"/>
                          <a:ea typeface="+mn-ea"/>
                          <a:cs typeface="+mn-cs"/>
                        </a:rPr>
                        <a:t>accompagnare le imprese nell’utilizzo di tutti gli strumenti informatici attivati da </a:t>
                      </a:r>
                      <a:r>
                        <a:rPr lang="it-IT" sz="1000" kern="1200" dirty="0" err="1" smtClean="0">
                          <a:solidFill>
                            <a:srgbClr val="00B050"/>
                          </a:solidFill>
                          <a:effectLst/>
                          <a:latin typeface="Calibri" pitchFamily="34" charset="0"/>
                          <a:ea typeface="+mn-ea"/>
                          <a:cs typeface="+mn-cs"/>
                        </a:rPr>
                        <a:t>Infocamere</a:t>
                      </a:r>
                      <a:r>
                        <a:rPr lang="it-IT" sz="1000" kern="1200" dirty="0" smtClean="0">
                          <a:solidFill>
                            <a:srgbClr val="00B050"/>
                          </a:solidFill>
                          <a:effectLst/>
                          <a:latin typeface="Calibri" pitchFamily="34" charset="0"/>
                          <a:ea typeface="+mn-ea"/>
                          <a:cs typeface="+mn-cs"/>
                        </a:rPr>
                        <a:t> e direttamente destinati alle imprese al fine di semplificare gli adempimenti, in particolare</a:t>
                      </a:r>
                      <a:r>
                        <a:rPr lang="it-IT" sz="1000" kern="1200" dirty="0" smtClean="0">
                          <a:solidFill>
                            <a:schemeClr val="tx1">
                              <a:lumMod val="65000"/>
                              <a:lumOff val="35000"/>
                            </a:schemeClr>
                          </a:solidFill>
                          <a:effectLst/>
                          <a:latin typeface="Calibri" pitchFamily="34" charset="0"/>
                          <a:ea typeface="+mn-ea"/>
                          <a:cs typeface="+mn-cs"/>
                        </a:rPr>
                        <a:t>:  </a:t>
                      </a:r>
                    </a:p>
                    <a:p>
                      <a:pPr marL="171450" lvl="0" indent="-171450" algn="just">
                        <a:buFont typeface="Arial" panose="020B0604020202020204" pitchFamily="34" charset="0"/>
                        <a:buChar char="•"/>
                      </a:pPr>
                      <a:r>
                        <a:rPr lang="it-IT" sz="1000" kern="1200" dirty="0" err="1" smtClean="0">
                          <a:solidFill>
                            <a:schemeClr val="tx1">
                              <a:lumMod val="65000"/>
                              <a:lumOff val="35000"/>
                            </a:schemeClr>
                          </a:solidFill>
                          <a:effectLst/>
                          <a:latin typeface="Calibri" pitchFamily="34" charset="0"/>
                          <a:ea typeface="+mn-ea"/>
                          <a:cs typeface="+mn-cs"/>
                        </a:rPr>
                        <a:t>Cert.impresa</a:t>
                      </a:r>
                      <a:r>
                        <a:rPr lang="it-IT" sz="1000" kern="1200" dirty="0" smtClean="0">
                          <a:solidFill>
                            <a:schemeClr val="tx1">
                              <a:lumMod val="65000"/>
                              <a:lumOff val="35000"/>
                            </a:schemeClr>
                          </a:solidFill>
                          <a:effectLst/>
                          <a:latin typeface="Calibri" pitchFamily="34" charset="0"/>
                          <a:ea typeface="+mn-ea"/>
                          <a:cs typeface="+mn-cs"/>
                        </a:rPr>
                        <a:t>, servizio dedicato a tutte le imprese titolari di un sito web: favorisce la trasparenza dei rapporti su Internet, rassicura la clientela sull’identità dell’impresa titolare del sito, fornisce informazioni costantemente aggiornate sulle imprese;</a:t>
                      </a:r>
                    </a:p>
                    <a:p>
                      <a:pPr marL="171450" lvl="0" indent="-171450" algn="just">
                        <a:buFont typeface="Arial" panose="020B0604020202020204" pitchFamily="34" charset="0"/>
                        <a:buChar char="•"/>
                      </a:pPr>
                      <a:r>
                        <a:rPr lang="it-IT" sz="1000" kern="1200" dirty="0" smtClean="0">
                          <a:solidFill>
                            <a:schemeClr val="tx1">
                              <a:lumMod val="65000"/>
                              <a:lumOff val="35000"/>
                            </a:schemeClr>
                          </a:solidFill>
                          <a:effectLst/>
                          <a:latin typeface="Calibri" pitchFamily="34" charset="0"/>
                          <a:ea typeface="+mn-ea"/>
                          <a:cs typeface="+mn-cs"/>
                        </a:rPr>
                        <a:t>Rilascio nuovi  documenti (certificato/visura)  camerali anche in lingua inglese: favorisce l’attrazione di investimenti e facilita l’accoglienza delle nostre imprese nell’ambito delle economie straniere. E’ previsto da specifiche disposizioni che rispondono all’esigenza  delle imprese di disporre di idonea documentazione da presentare alle autorità straniere; </a:t>
                      </a:r>
                    </a:p>
                    <a:p>
                      <a:pPr marL="171450" lvl="0" indent="-171450" algn="just">
                        <a:buFont typeface="Arial" panose="020B0604020202020204" pitchFamily="34" charset="0"/>
                        <a:buChar char="•"/>
                      </a:pPr>
                      <a:r>
                        <a:rPr lang="it-IT" sz="1000" kern="1200" dirty="0" smtClean="0">
                          <a:solidFill>
                            <a:schemeClr val="tx1">
                              <a:lumMod val="65000"/>
                              <a:lumOff val="35000"/>
                            </a:schemeClr>
                          </a:solidFill>
                          <a:effectLst/>
                          <a:latin typeface="Calibri" pitchFamily="34" charset="0"/>
                          <a:ea typeface="+mn-ea"/>
                          <a:cs typeface="+mn-cs"/>
                        </a:rPr>
                        <a:t>Divulgazione presso le imprese di alcune opportunità di recente introduzione normativa,  come i contratti di rete, finalizzati a  superare la frammentazione del tessuto imprenditoriale nazionale e  aumentare la competitività delle aziende. La novità più rilevante è che tali contratti possono essere redatti direttamente dai soggetti interessati con atto firmato digitalmente, mediante modello standard,  tipizzato con decreto ministeriale.</a:t>
                      </a:r>
                    </a:p>
                    <a:p>
                      <a:r>
                        <a:rPr lang="it-IT" sz="1000" kern="1200" dirty="0" smtClean="0">
                          <a:solidFill>
                            <a:schemeClr val="tx1">
                              <a:lumMod val="65000"/>
                              <a:lumOff val="35000"/>
                            </a:schemeClr>
                          </a:solidFill>
                          <a:effectLst/>
                          <a:latin typeface="Calibri" pitchFamily="34" charset="0"/>
                          <a:ea typeface="+mn-ea"/>
                          <a:cs typeface="+mn-cs"/>
                        </a:rPr>
                        <a:t> </a:t>
                      </a:r>
                    </a:p>
                    <a:p>
                      <a:pPr marL="171450" lvl="0" indent="-171450">
                        <a:buFont typeface="Wingdings" panose="05000000000000000000" pitchFamily="2" charset="2"/>
                        <a:buChar char="v"/>
                      </a:pPr>
                      <a:r>
                        <a:rPr lang="it-IT" sz="1000" kern="1200" dirty="0" smtClean="0">
                          <a:solidFill>
                            <a:srgbClr val="00B050"/>
                          </a:solidFill>
                          <a:effectLst/>
                          <a:latin typeface="Calibri" pitchFamily="34" charset="0"/>
                          <a:ea typeface="+mn-ea"/>
                          <a:cs typeface="+mn-cs"/>
                        </a:rPr>
                        <a:t>Dare centralità all’impresa, recuperando il rapporto diretto attraverso una costante azione sinergica volta a proporre servizi mirati, studio di soluzioni personalizzate, assistenza nell’osservanza delle disposizioni amministrative, in particolare: </a:t>
                      </a:r>
                    </a:p>
                    <a:p>
                      <a:pPr marL="171450" lvl="0" indent="-171450">
                        <a:buFont typeface="Arial" panose="020B0604020202020204" pitchFamily="34" charset="0"/>
                        <a:buChar char="•"/>
                      </a:pPr>
                      <a:r>
                        <a:rPr lang="it-IT" sz="1000" kern="1200" dirty="0" smtClean="0">
                          <a:solidFill>
                            <a:schemeClr val="tx1">
                              <a:lumMod val="65000"/>
                              <a:lumOff val="35000"/>
                            </a:schemeClr>
                          </a:solidFill>
                          <a:effectLst/>
                          <a:latin typeface="Calibri" pitchFamily="34" charset="0"/>
                          <a:ea typeface="+mn-ea"/>
                          <a:cs typeface="+mn-cs"/>
                        </a:rPr>
                        <a:t>Rinnovare il servizio di assistenza telefonica alle imprese, costruendo un’informazione qualificata attraverso un coinvolgimento di  risorse interne per particolari blocchi di adempimenti </a:t>
                      </a:r>
                    </a:p>
                    <a:p>
                      <a:pPr marL="171450" lvl="0" indent="-171450">
                        <a:buFont typeface="Arial" panose="020B0604020202020204" pitchFamily="34" charset="0"/>
                        <a:buChar char="•"/>
                      </a:pPr>
                      <a:r>
                        <a:rPr lang="it-IT" sz="1000" kern="1200" dirty="0" smtClean="0">
                          <a:solidFill>
                            <a:schemeClr val="tx1">
                              <a:lumMod val="65000"/>
                              <a:lumOff val="35000"/>
                            </a:schemeClr>
                          </a:solidFill>
                          <a:effectLst/>
                          <a:latin typeface="Calibri" pitchFamily="34" charset="0"/>
                          <a:ea typeface="+mn-ea"/>
                          <a:cs typeface="+mn-cs"/>
                        </a:rPr>
                        <a:t>Sperimentare un affiancamento di tipo </a:t>
                      </a:r>
                      <a:r>
                        <a:rPr lang="it-IT" sz="1000" kern="1200" dirty="0" err="1" smtClean="0">
                          <a:solidFill>
                            <a:schemeClr val="tx1">
                              <a:lumMod val="65000"/>
                              <a:lumOff val="35000"/>
                            </a:schemeClr>
                          </a:solidFill>
                          <a:effectLst/>
                          <a:latin typeface="Calibri" pitchFamily="34" charset="0"/>
                          <a:ea typeface="+mn-ea"/>
                          <a:cs typeface="+mn-cs"/>
                        </a:rPr>
                        <a:t>consulenziale</a:t>
                      </a:r>
                      <a:r>
                        <a:rPr lang="it-IT" sz="1000" kern="1200" dirty="0" smtClean="0">
                          <a:solidFill>
                            <a:schemeClr val="tx1">
                              <a:lumMod val="65000"/>
                              <a:lumOff val="35000"/>
                            </a:schemeClr>
                          </a:solidFill>
                          <a:effectLst/>
                          <a:latin typeface="Calibri" pitchFamily="34" charset="0"/>
                          <a:ea typeface="+mn-ea"/>
                          <a:cs typeface="+mn-cs"/>
                        </a:rPr>
                        <a:t> inerente   pratiche con specifiche complessità.</a:t>
                      </a:r>
                    </a:p>
                    <a:p>
                      <a:r>
                        <a:rPr lang="it-IT" sz="1000" kern="1200" dirty="0" smtClean="0">
                          <a:solidFill>
                            <a:schemeClr val="tx1">
                              <a:lumMod val="65000"/>
                              <a:lumOff val="35000"/>
                            </a:schemeClr>
                          </a:solidFill>
                          <a:effectLst/>
                          <a:latin typeface="Calibri" pitchFamily="34" charset="0"/>
                          <a:ea typeface="+mn-ea"/>
                          <a:cs typeface="+mn-cs"/>
                        </a:rPr>
                        <a:t> </a:t>
                      </a:r>
                    </a:p>
                    <a:p>
                      <a:pPr marL="171450" lvl="0" indent="-171450">
                        <a:buFont typeface="Wingdings" panose="05000000000000000000" pitchFamily="2" charset="2"/>
                        <a:buChar char="v"/>
                      </a:pPr>
                      <a:r>
                        <a:rPr lang="it-IT" sz="1000" kern="1200" dirty="0" smtClean="0">
                          <a:solidFill>
                            <a:srgbClr val="00B050"/>
                          </a:solidFill>
                          <a:effectLst/>
                          <a:latin typeface="Calibri" pitchFamily="34" charset="0"/>
                          <a:ea typeface="+mn-ea"/>
                          <a:cs typeface="+mn-cs"/>
                        </a:rPr>
                        <a:t>Su richiesta delle imprese interessate, progettare elaborazioni di elenchi complessi - da richiedere ad </a:t>
                      </a:r>
                      <a:r>
                        <a:rPr lang="it-IT" sz="1000" kern="1200" dirty="0" err="1" smtClean="0">
                          <a:solidFill>
                            <a:srgbClr val="00B050"/>
                          </a:solidFill>
                          <a:effectLst/>
                          <a:latin typeface="Calibri" pitchFamily="34" charset="0"/>
                          <a:ea typeface="+mn-ea"/>
                          <a:cs typeface="+mn-cs"/>
                        </a:rPr>
                        <a:t>Infocamere</a:t>
                      </a:r>
                      <a:r>
                        <a:rPr lang="it-IT" sz="1000" kern="1200" dirty="0" smtClean="0">
                          <a:solidFill>
                            <a:srgbClr val="00B050"/>
                          </a:solidFill>
                          <a:effectLst/>
                          <a:latin typeface="Calibri" pitchFamily="34" charset="0"/>
                          <a:ea typeface="+mn-ea"/>
                          <a:cs typeface="+mn-cs"/>
                        </a:rPr>
                        <a:t>  ma  non ottenibili con i tradizionali strumenti di </a:t>
                      </a:r>
                      <a:r>
                        <a:rPr lang="it-IT" sz="1000" kern="1200" dirty="0" err="1" smtClean="0">
                          <a:solidFill>
                            <a:srgbClr val="00B050"/>
                          </a:solidFill>
                          <a:effectLst/>
                          <a:latin typeface="Calibri" pitchFamily="34" charset="0"/>
                          <a:ea typeface="+mn-ea"/>
                          <a:cs typeface="+mn-cs"/>
                        </a:rPr>
                        <a:t>inquiry</a:t>
                      </a:r>
                      <a:r>
                        <a:rPr lang="it-IT" sz="1000" kern="1200" dirty="0" smtClean="0">
                          <a:solidFill>
                            <a:srgbClr val="00B050"/>
                          </a:solidFill>
                          <a:effectLst/>
                          <a:latin typeface="Calibri" pitchFamily="34" charset="0"/>
                          <a:ea typeface="+mn-ea"/>
                          <a:cs typeface="+mn-cs"/>
                        </a:rPr>
                        <a:t> – sulla scorta delle informazioni  del Registro Imprese.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rgbClr val="00B050"/>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EA79D38A-D5C7-46AB-BC39-B5F761FD2456}" type="slidenum">
              <a:rPr lang="it-IT" smtClean="0"/>
              <a:t>26</a:t>
            </a:fld>
            <a:endParaRPr lang="it-IT"/>
          </a:p>
        </p:txBody>
      </p:sp>
    </p:spTree>
    <p:extLst>
      <p:ext uri="{BB962C8B-B14F-4D97-AF65-F5344CB8AC3E}">
        <p14:creationId xmlns:p14="http://schemas.microsoft.com/office/powerpoint/2010/main" val="31870130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extLst>
              <p:ext uri="{D42A27DB-BD31-4B8C-83A1-F6EECF244321}">
                <p14:modId xmlns:p14="http://schemas.microsoft.com/office/powerpoint/2010/main" val="1237761502"/>
              </p:ext>
            </p:extLst>
          </p:nvPr>
        </p:nvGraphicFramePr>
        <p:xfrm>
          <a:off x="395536" y="274638"/>
          <a:ext cx="8291264" cy="778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348" name="Group 36"/>
          <p:cNvGraphicFramePr>
            <a:graphicFrameLocks noGrp="1"/>
          </p:cNvGraphicFramePr>
          <p:nvPr>
            <p:ph idx="1"/>
            <p:extLst>
              <p:ext uri="{D42A27DB-BD31-4B8C-83A1-F6EECF244321}">
                <p14:modId xmlns:p14="http://schemas.microsoft.com/office/powerpoint/2010/main" val="5700875"/>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algn="just"/>
                      <a:r>
                        <a:rPr lang="it-IT" sz="1000" b="0" dirty="0" smtClean="0">
                          <a:solidFill>
                            <a:schemeClr val="tx1">
                              <a:lumMod val="65000"/>
                              <a:lumOff val="35000"/>
                            </a:schemeClr>
                          </a:solidFill>
                          <a:latin typeface="Calibri" panose="020F0502020204030204" pitchFamily="34" charset="0"/>
                          <a:cs typeface="Times New Roman" panose="02020603050405020304" pitchFamily="18" charset="0"/>
                        </a:rPr>
                        <a:t>Anche nel 2015 la Camera valorizzerà  i servizi finalizzati a garantire la trasparenza del mercato e la regolarità delle transazioni commerciali, nell’interesse dei consumatori e delle imprese che operano correttamente. Gli ambiti della vigilanza delle Camere di Commercio sono stati via via ampliati negli ultimi anni e hanno condotto il raggio d’azione oltre i tradizionali confini della sicurezza di determinati prodotti (giocattoli, elettrici) per estendersi a tutti i settori coperti dal Codice del Consumo e dalle recenti normative in materia di etichettatura dei consumi energetici.</a:t>
                      </a:r>
                    </a:p>
                    <a:p>
                      <a:pPr algn="just"/>
                      <a:endParaRPr lang="it-IT" sz="1000" b="0" dirty="0" smtClean="0">
                        <a:solidFill>
                          <a:schemeClr val="tx1">
                            <a:lumMod val="65000"/>
                            <a:lumOff val="35000"/>
                          </a:schemeClr>
                        </a:solidFill>
                        <a:latin typeface="Calibri" panose="020F0502020204030204" pitchFamily="34" charset="0"/>
                        <a:cs typeface="Times New Roman" panose="02020603050405020304" pitchFamily="18" charset="0"/>
                      </a:endParaRPr>
                    </a:p>
                    <a:p>
                      <a:pPr algn="just"/>
                      <a:r>
                        <a:rPr lang="it-IT" sz="1000" b="0" dirty="0" smtClean="0">
                          <a:solidFill>
                            <a:schemeClr val="tx1">
                              <a:lumMod val="65000"/>
                              <a:lumOff val="35000"/>
                            </a:schemeClr>
                          </a:solidFill>
                          <a:latin typeface="Calibri" panose="020F0502020204030204" pitchFamily="34" charset="0"/>
                          <a:cs typeface="Times New Roman" panose="02020603050405020304" pitchFamily="18" charset="0"/>
                        </a:rPr>
                        <a:t>Nel 2014 sono stati ripresi i controlli sull’ottemperanza all’obbligo di pubblicità sulle auto nuove circa il consumo di carburante e le emissioni di CO</a:t>
                      </a:r>
                      <a:r>
                        <a:rPr lang="it-IT" sz="1000" b="0" baseline="-25000" dirty="0" smtClean="0">
                          <a:solidFill>
                            <a:schemeClr val="tx1">
                              <a:lumMod val="65000"/>
                              <a:lumOff val="35000"/>
                            </a:schemeClr>
                          </a:solidFill>
                          <a:latin typeface="Calibri" panose="020F0502020204030204" pitchFamily="34" charset="0"/>
                          <a:cs typeface="Times New Roman" panose="02020603050405020304" pitchFamily="18" charset="0"/>
                        </a:rPr>
                        <a:t>2</a:t>
                      </a:r>
                      <a:r>
                        <a:rPr lang="it-IT" sz="1000" b="0" baseline="0" dirty="0" smtClean="0">
                          <a:solidFill>
                            <a:schemeClr val="tx1">
                              <a:lumMod val="65000"/>
                              <a:lumOff val="35000"/>
                            </a:schemeClr>
                          </a:solidFill>
                          <a:latin typeface="Calibri" panose="020F0502020204030204" pitchFamily="34" charset="0"/>
                          <a:cs typeface="Times New Roman" panose="02020603050405020304" pitchFamily="18" charset="0"/>
                        </a:rPr>
                        <a:t>,</a:t>
                      </a:r>
                      <a:r>
                        <a:rPr lang="it-IT" sz="1000" b="0" dirty="0" smtClean="0">
                          <a:solidFill>
                            <a:schemeClr val="tx1">
                              <a:lumMod val="65000"/>
                              <a:lumOff val="35000"/>
                            </a:schemeClr>
                          </a:solidFill>
                          <a:latin typeface="Calibri" panose="020F0502020204030204" pitchFamily="34" charset="0"/>
                          <a:cs typeface="Times New Roman" panose="02020603050405020304" pitchFamily="18" charset="0"/>
                        </a:rPr>
                        <a:t> svolgendo sopralluoghi presso i concessionari auto; inoltre sono stati effettuati controlli e prelievi nell’ambito dell’etichettatura tessile. Anche durante il 2015 queste attività proseguiranno, cercando di coinvolgere la collaborazione di altri organi accertatori (principalmente la guardia di finanza e le forze di polizia municipale). In particolare, riguardo ai prodotti di abbigliamento è opportuno consolidare gli interventi sul territorio, in coerenza con le azioni intraprese  nel 2014 per il potenziamento della vigilanza in tale settore a seguito dell’adesione al progetto di </a:t>
                      </a:r>
                      <a:r>
                        <a:rPr lang="it-IT" sz="1000" b="0" dirty="0" err="1" smtClean="0">
                          <a:solidFill>
                            <a:schemeClr val="tx1">
                              <a:lumMod val="65000"/>
                              <a:lumOff val="35000"/>
                            </a:schemeClr>
                          </a:solidFill>
                          <a:latin typeface="Calibri" panose="020F0502020204030204" pitchFamily="34" charset="0"/>
                          <a:cs typeface="Times New Roman" panose="02020603050405020304" pitchFamily="18" charset="0"/>
                        </a:rPr>
                        <a:t>Unioncamere</a:t>
                      </a:r>
                      <a:r>
                        <a:rPr lang="it-IT" sz="1000" b="0" dirty="0" smtClean="0">
                          <a:solidFill>
                            <a:schemeClr val="tx1">
                              <a:lumMod val="65000"/>
                              <a:lumOff val="35000"/>
                            </a:schemeClr>
                          </a:solidFill>
                          <a:latin typeface="Calibri" panose="020F0502020204030204" pitchFamily="34" charset="0"/>
                          <a:cs typeface="Times New Roman" panose="02020603050405020304" pitchFamily="18" charset="0"/>
                        </a:rPr>
                        <a:t> nazionale.</a:t>
                      </a:r>
                    </a:p>
                    <a:p>
                      <a:pPr algn="just"/>
                      <a:endParaRPr lang="it-IT" sz="1000" b="0" dirty="0" smtClean="0">
                        <a:solidFill>
                          <a:schemeClr val="tx1">
                            <a:lumMod val="65000"/>
                            <a:lumOff val="35000"/>
                          </a:schemeClr>
                        </a:solidFill>
                        <a:latin typeface="Calibri" panose="020F0502020204030204" pitchFamily="34" charset="0"/>
                        <a:cs typeface="Times New Roman" panose="02020603050405020304" pitchFamily="18" charset="0"/>
                      </a:endParaRPr>
                    </a:p>
                    <a:p>
                      <a:pPr algn="just"/>
                      <a:r>
                        <a:rPr lang="it-IT" sz="1000" b="0" dirty="0" smtClean="0">
                          <a:solidFill>
                            <a:schemeClr val="tx1">
                              <a:lumMod val="65000"/>
                              <a:lumOff val="35000"/>
                            </a:schemeClr>
                          </a:solidFill>
                          <a:latin typeface="Calibri" panose="020F0502020204030204" pitchFamily="34" charset="0"/>
                          <a:cs typeface="Times New Roman" panose="02020603050405020304" pitchFamily="18" charset="0"/>
                        </a:rPr>
                        <a:t>Per quanto riguarda la metrologia legale, il Servizio regolazione del mercato dovrà impegnarsi per sciogliere alcuni nodi interpretativi derivanti dalle recenti Direttive ministeriali in materia di applicazione dei Decreti </a:t>
                      </a:r>
                      <a:r>
                        <a:rPr lang="it-IT" sz="1000" b="0" dirty="0" err="1" smtClean="0">
                          <a:solidFill>
                            <a:schemeClr val="tx1">
                              <a:lumMod val="65000"/>
                              <a:lumOff val="35000"/>
                            </a:schemeClr>
                          </a:solidFill>
                          <a:latin typeface="Calibri" panose="020F0502020204030204" pitchFamily="34" charset="0"/>
                          <a:cs typeface="Times New Roman" panose="02020603050405020304" pitchFamily="18" charset="0"/>
                        </a:rPr>
                        <a:t>nn</a:t>
                      </a:r>
                      <a:r>
                        <a:rPr lang="it-IT" sz="1000" b="0" dirty="0" smtClean="0">
                          <a:solidFill>
                            <a:schemeClr val="tx1">
                              <a:lumMod val="65000"/>
                              <a:lumOff val="35000"/>
                            </a:schemeClr>
                          </a:solidFill>
                          <a:latin typeface="Calibri" panose="020F0502020204030204" pitchFamily="34" charset="0"/>
                          <a:cs typeface="Times New Roman" panose="02020603050405020304" pitchFamily="18" charset="0"/>
                        </a:rPr>
                        <a:t>. 31 e 32 del 2011 sulle verifiche degli strumenti per pesare a funzionamento automatico e sui sistemi di misurazione continua e dinamica di quantità di liquidi diversi dall’acqua; rimangono criticità anche sull’applicazione del </a:t>
                      </a:r>
                      <a:r>
                        <a:rPr lang="it-IT" sz="1000" b="0" dirty="0" err="1" smtClean="0">
                          <a:solidFill>
                            <a:schemeClr val="tx1">
                              <a:lumMod val="65000"/>
                              <a:lumOff val="35000"/>
                            </a:schemeClr>
                          </a:solidFill>
                          <a:latin typeface="Calibri" panose="020F0502020204030204" pitchFamily="34" charset="0"/>
                          <a:cs typeface="Times New Roman" panose="02020603050405020304" pitchFamily="18" charset="0"/>
                        </a:rPr>
                        <a:t>d.m.</a:t>
                      </a:r>
                      <a:r>
                        <a:rPr lang="it-IT" sz="1000" b="0" dirty="0" smtClean="0">
                          <a:solidFill>
                            <a:schemeClr val="tx1">
                              <a:lumMod val="65000"/>
                              <a:lumOff val="35000"/>
                            </a:schemeClr>
                          </a:solidFill>
                          <a:latin typeface="Calibri" panose="020F0502020204030204" pitchFamily="34" charset="0"/>
                          <a:cs typeface="Times New Roman" panose="02020603050405020304" pitchFamily="18" charset="0"/>
                        </a:rPr>
                        <a:t> 75/2012, in materia di controlli sui contatori del gas e i dispositivi di conversione del volume. In sinergia con il gruppo di lavoro costituito presso </a:t>
                      </a:r>
                      <a:r>
                        <a:rPr lang="it-IT" sz="1000" b="0" dirty="0" err="1" smtClean="0">
                          <a:solidFill>
                            <a:schemeClr val="tx1">
                              <a:lumMod val="65000"/>
                              <a:lumOff val="35000"/>
                            </a:schemeClr>
                          </a:solidFill>
                          <a:latin typeface="Calibri" panose="020F0502020204030204" pitchFamily="34" charset="0"/>
                          <a:cs typeface="Times New Roman" panose="02020603050405020304" pitchFamily="18" charset="0"/>
                        </a:rPr>
                        <a:t>Unioncamere</a:t>
                      </a:r>
                      <a:r>
                        <a:rPr lang="it-IT" sz="1000" b="0" dirty="0" smtClean="0">
                          <a:solidFill>
                            <a:schemeClr val="tx1">
                              <a:lumMod val="65000"/>
                              <a:lumOff val="35000"/>
                            </a:schemeClr>
                          </a:solidFill>
                          <a:latin typeface="Calibri" panose="020F0502020204030204" pitchFamily="34" charset="0"/>
                          <a:cs typeface="Times New Roman" panose="02020603050405020304" pitchFamily="18" charset="0"/>
                        </a:rPr>
                        <a:t> Lombardia, l’Ente si impegnerà alla definizione di una procedura operativa omogenea e una  modulistica unificata per</a:t>
                      </a:r>
                      <a:r>
                        <a:rPr lang="it-IT" sz="1000" b="0" baseline="0" dirty="0" smtClean="0">
                          <a:solidFill>
                            <a:schemeClr val="tx1">
                              <a:lumMod val="65000"/>
                              <a:lumOff val="35000"/>
                            </a:schemeClr>
                          </a:solidFill>
                          <a:latin typeface="Calibri" panose="020F0502020204030204" pitchFamily="34" charset="0"/>
                          <a:cs typeface="Times New Roman" panose="02020603050405020304" pitchFamily="18" charset="0"/>
                        </a:rPr>
                        <a:t> lo svolgimento delle attività inerenti le suddette materie</a:t>
                      </a:r>
                      <a:r>
                        <a:rPr lang="it-IT" sz="1000" b="0" dirty="0" smtClean="0">
                          <a:solidFill>
                            <a:schemeClr val="tx1">
                              <a:lumMod val="65000"/>
                              <a:lumOff val="35000"/>
                            </a:schemeClr>
                          </a:solidFill>
                          <a:latin typeface="Calibri" panose="020F0502020204030204" pitchFamily="34" charset="0"/>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lang="it-IT" sz="1000" b="0" dirty="0" smtClean="0">
                        <a:solidFill>
                          <a:schemeClr val="tx1">
                            <a:lumMod val="65000"/>
                            <a:lumOff val="35000"/>
                          </a:schemeClr>
                        </a:solidFill>
                        <a:latin typeface="+mn-lt"/>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lang="it-IT" sz="1000" b="0" dirty="0" smtClean="0">
                          <a:solidFill>
                            <a:schemeClr val="tx1">
                              <a:lumMod val="65000"/>
                              <a:lumOff val="35000"/>
                            </a:schemeClr>
                          </a:solidFill>
                          <a:latin typeface="+mn-lt"/>
                          <a:cs typeface="Times New Roman" panose="02020603050405020304" pitchFamily="18" charset="0"/>
                        </a:rPr>
                        <a:t>Un altro oggetto di riflessione riguarda la necessità di proseguire le azioni, intraprese negli anni scorsi e intensificate nel 2014, per diffondere soprattutto tra i giovani le conoscenze in materia di sicurezza dei prodotti, di mediazione, e in generale di ogni tematica che influisce direttamente sui consumatori. Le iniziative saranno indirizzate primariamente alle scuole, che si sono rivelate l’ambiente più sensibile alle sollecitazioni volte a diffondere un consumo consapevole. </a:t>
                      </a:r>
                    </a:p>
                    <a:p>
                      <a:pPr algn="just"/>
                      <a:endParaRPr lang="it-IT" sz="1000" b="0" dirty="0" smtClean="0">
                        <a:solidFill>
                          <a:schemeClr val="tx1">
                            <a:lumMod val="65000"/>
                            <a:lumOff val="35000"/>
                          </a:schemeClr>
                        </a:solidFill>
                        <a:latin typeface="+mn-lt"/>
                        <a:cs typeface="Times New Roman" panose="02020603050405020304" pitchFamily="18" charset="0"/>
                      </a:endParaRPr>
                    </a:p>
                    <a:p>
                      <a:pPr algn="just"/>
                      <a:r>
                        <a:rPr lang="it-IT" sz="1000" b="0" dirty="0" smtClean="0">
                          <a:solidFill>
                            <a:schemeClr val="tx1">
                              <a:lumMod val="65000"/>
                              <a:lumOff val="35000"/>
                            </a:schemeClr>
                          </a:solidFill>
                          <a:latin typeface="+mn-lt"/>
                          <a:cs typeface="Times New Roman" panose="02020603050405020304" pitchFamily="18" charset="0"/>
                        </a:rPr>
                        <a:t>La recente adesione alla rete degli Sportelli di primo orientamento in materia di etichettatura e sicurezza alimentare comporta la necessità di promuovere il servizio presso le imprese del settore, che hanno la possibilità di ottenere risposte a quesiti operativi, con impatto sulla correttezza delle transazioni e sulla trasparenza delle informazioni nei confronti del consumatori. Nel 2015 inoltre si terrà un evento seminariale, in collaborazione con il Laboratorio Chimico della Camera di Commercio di Torino, cercando di affrontare le problematiche che presentano i maggiori e più frequenti rischi, collegati alla commissione di illeciti amministrativi e penali in un ambito che come pochi incide considerevolmente sulla salute pubblica.</a:t>
                      </a:r>
                    </a:p>
                    <a:p>
                      <a:pPr algn="just"/>
                      <a:endParaRPr lang="it-IT" sz="1000" b="0" dirty="0" smtClean="0">
                        <a:solidFill>
                          <a:schemeClr val="tx1">
                            <a:lumMod val="65000"/>
                            <a:lumOff val="35000"/>
                          </a:schemeClr>
                        </a:solidFill>
                        <a:latin typeface="Times New Roman" panose="02020603050405020304" pitchFamily="18" charset="0"/>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EA79D38A-D5C7-46AB-BC39-B5F761FD2456}" type="slidenum">
              <a:rPr lang="it-IT" smtClean="0"/>
              <a:t>27</a:t>
            </a:fld>
            <a:endParaRPr lang="it-IT"/>
          </a:p>
        </p:txBody>
      </p:sp>
    </p:spTree>
    <p:extLst>
      <p:ext uri="{BB962C8B-B14F-4D97-AF65-F5344CB8AC3E}">
        <p14:creationId xmlns:p14="http://schemas.microsoft.com/office/powerpoint/2010/main" val="37990803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extLst>
              <p:ext uri="{D42A27DB-BD31-4B8C-83A1-F6EECF244321}">
                <p14:modId xmlns:p14="http://schemas.microsoft.com/office/powerpoint/2010/main" val="3070480457"/>
              </p:ext>
            </p:extLst>
          </p:nvPr>
        </p:nvGraphicFramePr>
        <p:xfrm>
          <a:off x="395536" y="274638"/>
          <a:ext cx="8291264" cy="778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348" name="Group 36"/>
          <p:cNvGraphicFramePr>
            <a:graphicFrameLocks noGrp="1"/>
          </p:cNvGraphicFramePr>
          <p:nvPr>
            <p:ph idx="1"/>
            <p:extLst>
              <p:ext uri="{D42A27DB-BD31-4B8C-83A1-F6EECF244321}">
                <p14:modId xmlns:p14="http://schemas.microsoft.com/office/powerpoint/2010/main" val="3436146771"/>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algn="just"/>
                      <a:endParaRPr lang="it-IT" sz="1000" b="0" dirty="0" smtClean="0">
                        <a:solidFill>
                          <a:schemeClr val="tx1"/>
                        </a:solidFill>
                        <a:latin typeface="Times New Roman" panose="02020603050405020304" pitchFamily="18" charset="0"/>
                        <a:cs typeface="Times New Roman" panose="02020603050405020304" pitchFamily="18" charset="0"/>
                      </a:endParaRPr>
                    </a:p>
                    <a:p>
                      <a:pPr algn="just"/>
                      <a:r>
                        <a:rPr lang="it-IT" sz="1000" b="0" dirty="0" smtClean="0">
                          <a:solidFill>
                            <a:schemeClr val="tx1">
                              <a:lumMod val="65000"/>
                              <a:lumOff val="35000"/>
                            </a:schemeClr>
                          </a:solidFill>
                          <a:latin typeface="+mn-lt"/>
                          <a:cs typeface="Times New Roman" panose="02020603050405020304" pitchFamily="18" charset="0"/>
                        </a:rPr>
                        <a:t>Altri servizi di primo orientamento – già intrapresi a decorrere dal 2013 – verranno offerti alle imprese nelle materie della proprietà industriale. Avvalendosi dell’esperienza di consolidati studi professionali specializzati, l’Ente organizzerà incontri in modalità </a:t>
                      </a:r>
                      <a:r>
                        <a:rPr lang="it-IT" sz="1000" b="0" i="1" dirty="0" err="1" smtClean="0">
                          <a:solidFill>
                            <a:schemeClr val="tx1">
                              <a:lumMod val="65000"/>
                              <a:lumOff val="35000"/>
                            </a:schemeClr>
                          </a:solidFill>
                          <a:latin typeface="+mn-lt"/>
                          <a:cs typeface="Times New Roman" panose="02020603050405020304" pitchFamily="18" charset="0"/>
                        </a:rPr>
                        <a:t>one</a:t>
                      </a:r>
                      <a:r>
                        <a:rPr lang="it-IT" sz="1000" b="0" i="1" dirty="0" smtClean="0">
                          <a:solidFill>
                            <a:schemeClr val="tx1">
                              <a:lumMod val="65000"/>
                              <a:lumOff val="35000"/>
                            </a:schemeClr>
                          </a:solidFill>
                          <a:latin typeface="+mn-lt"/>
                          <a:cs typeface="Times New Roman" panose="02020603050405020304" pitchFamily="18" charset="0"/>
                        </a:rPr>
                        <a:t> to </a:t>
                      </a:r>
                      <a:r>
                        <a:rPr lang="it-IT" sz="1000" b="0" i="1" dirty="0" err="1" smtClean="0">
                          <a:solidFill>
                            <a:schemeClr val="tx1">
                              <a:lumMod val="65000"/>
                              <a:lumOff val="35000"/>
                            </a:schemeClr>
                          </a:solidFill>
                          <a:latin typeface="+mn-lt"/>
                          <a:cs typeface="Times New Roman" panose="02020603050405020304" pitchFamily="18" charset="0"/>
                        </a:rPr>
                        <a:t>one</a:t>
                      </a:r>
                      <a:r>
                        <a:rPr lang="it-IT" sz="1000" b="0" dirty="0" smtClean="0">
                          <a:solidFill>
                            <a:schemeClr val="tx1">
                              <a:lumMod val="65000"/>
                              <a:lumOff val="35000"/>
                            </a:schemeClr>
                          </a:solidFill>
                          <a:latin typeface="+mn-lt"/>
                          <a:cs typeface="Times New Roman" panose="02020603050405020304" pitchFamily="18" charset="0"/>
                        </a:rPr>
                        <a:t>, con lo scopo di rispondere alle domande poste in materia di marchi, brevetti, </a:t>
                      </a:r>
                      <a:r>
                        <a:rPr lang="it-IT" sz="1000" b="0" dirty="0" err="1" smtClean="0">
                          <a:solidFill>
                            <a:schemeClr val="tx1">
                              <a:lumMod val="65000"/>
                              <a:lumOff val="35000"/>
                            </a:schemeClr>
                          </a:solidFill>
                          <a:latin typeface="+mn-lt"/>
                          <a:cs typeface="Times New Roman" panose="02020603050405020304" pitchFamily="18" charset="0"/>
                        </a:rPr>
                        <a:t>know</a:t>
                      </a:r>
                      <a:r>
                        <a:rPr lang="it-IT" sz="1000" b="0" dirty="0" smtClean="0">
                          <a:solidFill>
                            <a:schemeClr val="tx1">
                              <a:lumMod val="65000"/>
                              <a:lumOff val="35000"/>
                            </a:schemeClr>
                          </a:solidFill>
                          <a:latin typeface="+mn-lt"/>
                          <a:cs typeface="Times New Roman" panose="02020603050405020304" pitchFamily="18" charset="0"/>
                        </a:rPr>
                        <a:t> </a:t>
                      </a:r>
                      <a:r>
                        <a:rPr lang="it-IT" sz="1000" b="0" dirty="0" err="1" smtClean="0">
                          <a:solidFill>
                            <a:schemeClr val="tx1">
                              <a:lumMod val="65000"/>
                              <a:lumOff val="35000"/>
                            </a:schemeClr>
                          </a:solidFill>
                          <a:latin typeface="+mn-lt"/>
                          <a:cs typeface="Times New Roman" panose="02020603050405020304" pitchFamily="18" charset="0"/>
                        </a:rPr>
                        <a:t>how</a:t>
                      </a:r>
                      <a:r>
                        <a:rPr lang="it-IT" sz="1000" b="0" dirty="0" smtClean="0">
                          <a:solidFill>
                            <a:schemeClr val="tx1">
                              <a:lumMod val="65000"/>
                              <a:lumOff val="35000"/>
                            </a:schemeClr>
                          </a:solidFill>
                          <a:latin typeface="+mn-lt"/>
                          <a:cs typeface="Times New Roman" panose="02020603050405020304" pitchFamily="18" charset="0"/>
                        </a:rPr>
                        <a:t> e diritto d’autore. Si tratta di un aiuto prezioso, soprattutto per chi – non conoscendo i complessi e articolati contenuti delle normative italiane e internazionali - rischia di commettere passi falsi nell’utilizzo dei segni distintivi e delle invenzioni, vanificando anni di dedizione allo sviluppo di competenze tecniche e all’individuazione di nuove soluzioni creative, a causa della mancanza delle dovute conoscenze giuridiche e di mercato che possano suggerire le giuste strategie.</a:t>
                      </a:r>
                    </a:p>
                    <a:p>
                      <a:pPr algn="just"/>
                      <a:endParaRPr lang="it-IT" sz="1000" b="0" dirty="0" smtClean="0">
                        <a:solidFill>
                          <a:schemeClr val="tx1">
                            <a:lumMod val="65000"/>
                            <a:lumOff val="35000"/>
                          </a:schemeClr>
                        </a:solidFill>
                        <a:latin typeface="+mn-lt"/>
                        <a:cs typeface="Times New Roman" panose="02020603050405020304" pitchFamily="18" charset="0"/>
                      </a:endParaRPr>
                    </a:p>
                    <a:p>
                      <a:pPr algn="just"/>
                      <a:r>
                        <a:rPr lang="it-IT" sz="1000" b="0" dirty="0" smtClean="0">
                          <a:solidFill>
                            <a:schemeClr val="tx1">
                              <a:lumMod val="65000"/>
                              <a:lumOff val="35000"/>
                            </a:schemeClr>
                          </a:solidFill>
                          <a:latin typeface="+mn-lt"/>
                          <a:cs typeface="Times New Roman" panose="02020603050405020304" pitchFamily="18" charset="0"/>
                        </a:rPr>
                        <a:t>Per la mediazione, infine, saranno intraprese iniziative per valorizzare la settimana nazionale della conciliazione, cercando di diffondere l’attitudine a risolvere bonariamente le controversie senza ricorrere alla giustizia ordinaria.  Infatti, nonostante i recenti sviluppi normativi in materia di negoziazione assistita possano implicare l’indebolimento dello strumento conciliativo, l’Ente ritiene che quest’ultimo mantenga pienamente le sua efficacia – proprio perché  prevede l’intervento di un professionista imparziale e neutrale  - e possa contribuire non solo a decongestionare i Tribunali, ma anche a diminuire il tasso di litigiosità delle generazioni future.</a:t>
                      </a:r>
                    </a:p>
                    <a:p>
                      <a:pPr algn="just"/>
                      <a:endParaRPr lang="it-IT" sz="1000" b="0" dirty="0" smtClean="0">
                        <a:solidFill>
                          <a:schemeClr val="tx1">
                            <a:lumMod val="65000"/>
                            <a:lumOff val="35000"/>
                          </a:schemeClr>
                        </a:solidFill>
                        <a:latin typeface="Times New Roman" panose="02020603050405020304" pitchFamily="18" charset="0"/>
                        <a:cs typeface="Times New Roman" panose="02020603050405020304" pitchFamily="18" charset="0"/>
                      </a:endParaRPr>
                    </a:p>
                    <a:p>
                      <a:pPr algn="just"/>
                      <a:r>
                        <a:rPr lang="it-IT" sz="1000" b="0" dirty="0" smtClean="0">
                          <a:solidFill>
                            <a:schemeClr val="tx1">
                              <a:lumMod val="65000"/>
                              <a:lumOff val="35000"/>
                            </a:schemeClr>
                          </a:solidFill>
                          <a:latin typeface="+mn-lt"/>
                          <a:cs typeface="Times New Roman" panose="02020603050405020304" pitchFamily="18" charset="0"/>
                        </a:rPr>
                        <a:t>Per questo le azioni promozionali sono volte non solo a estendere la propensione a conciliare nelle materie facoltative, ma anche a consolidare la mediazione obbligatoria, scongiurando il rischio  che l’imposizione del tentativo di mediazione si risolva solo in un adempimento formale.</a:t>
                      </a:r>
                    </a:p>
                    <a:p>
                      <a:pPr algn="just"/>
                      <a:endParaRPr lang="it-IT" sz="1000" b="0" dirty="0" smtClean="0">
                        <a:solidFill>
                          <a:schemeClr val="tx1"/>
                        </a:solidFill>
                        <a:latin typeface="Times New Roman" panose="02020603050405020304" pitchFamily="18" charset="0"/>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EA79D38A-D5C7-46AB-BC39-B5F761FD2456}" type="slidenum">
              <a:rPr lang="it-IT" smtClean="0"/>
              <a:t>28</a:t>
            </a:fld>
            <a:endParaRPr lang="it-IT"/>
          </a:p>
        </p:txBody>
      </p:sp>
    </p:spTree>
    <p:extLst>
      <p:ext uri="{BB962C8B-B14F-4D97-AF65-F5344CB8AC3E}">
        <p14:creationId xmlns:p14="http://schemas.microsoft.com/office/powerpoint/2010/main" val="34906866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extLst>
              <p:ext uri="{D42A27DB-BD31-4B8C-83A1-F6EECF244321}">
                <p14:modId xmlns:p14="http://schemas.microsoft.com/office/powerpoint/2010/main" val="1099656500"/>
              </p:ext>
            </p:extLst>
          </p:nvPr>
        </p:nvGraphicFramePr>
        <p:xfrm>
          <a:off x="395536" y="404664"/>
          <a:ext cx="8291264" cy="778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348" name="Group 36"/>
          <p:cNvGraphicFramePr>
            <a:graphicFrameLocks noGrp="1"/>
          </p:cNvGraphicFramePr>
          <p:nvPr>
            <p:ph idx="1"/>
            <p:extLst>
              <p:ext uri="{D42A27DB-BD31-4B8C-83A1-F6EECF244321}">
                <p14:modId xmlns:p14="http://schemas.microsoft.com/office/powerpoint/2010/main" val="1644833985"/>
              </p:ext>
            </p:extLst>
          </p:nvPr>
        </p:nvGraphicFramePr>
        <p:xfrm>
          <a:off x="467544" y="1124744"/>
          <a:ext cx="8207375" cy="573024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indent="0" algn="just">
                        <a:buFont typeface="Wingdings" pitchFamily="2" charset="2"/>
                        <a:buNone/>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indent="0" algn="just">
                        <a:buFont typeface="Wingdings" pitchFamily="2" charset="2"/>
                        <a:buNone/>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Nelle premesse di questa relazione sono stati definiti alcuni indirizzi generali che dovranno servire </a:t>
                      </a:r>
                      <a:r>
                        <a:rPr lang="it-IT" sz="1000" dirty="0" smtClean="0">
                          <a:solidFill>
                            <a:schemeClr val="tx1">
                              <a:lumMod val="65000"/>
                              <a:lumOff val="35000"/>
                            </a:schemeClr>
                          </a:solidFill>
                          <a:cs typeface="Times New Roman" panose="02020603050405020304" pitchFamily="18" charset="0"/>
                        </a:rPr>
                        <a:t>come linee guida per rinnovare la gestione e l’organizzazione della struttura adeguandola al nuovo scenario di riferimento,</a:t>
                      </a:r>
                      <a:r>
                        <a:rPr lang="it-IT" sz="1000" baseline="0" dirty="0" smtClean="0">
                          <a:solidFill>
                            <a:schemeClr val="tx1">
                              <a:lumMod val="65000"/>
                              <a:lumOff val="35000"/>
                            </a:schemeClr>
                          </a:solidFill>
                          <a:cs typeface="Times New Roman" panose="02020603050405020304" pitchFamily="18" charset="0"/>
                        </a:rPr>
                        <a:t> che è caratterizzato dal venir meno di una rilevante quota di entrate e da un processo di ridefinizione dei compiti istituzionali dagli esiti ancora incerti. </a:t>
                      </a:r>
                    </a:p>
                    <a:p>
                      <a:pPr marL="0" marR="0" lvl="0" indent="0" algn="just" defTabSz="914400" rtl="0" eaLnBrk="1" fontAlgn="auto" latinLnBrk="0" hangingPunct="1">
                        <a:lnSpc>
                          <a:spcPct val="100000"/>
                        </a:lnSpc>
                        <a:spcBef>
                          <a:spcPct val="20000"/>
                        </a:spcBef>
                        <a:spcAft>
                          <a:spcPts val="0"/>
                        </a:spcAft>
                        <a:buClrTx/>
                        <a:buSzTx/>
                        <a:buFont typeface="Wingdings" pitchFamily="2" charset="2"/>
                        <a:buNone/>
                        <a:tabLst/>
                        <a:defRPr/>
                      </a:pPr>
                      <a:r>
                        <a:rPr lang="it-IT" sz="1000" b="0" baseline="0" dirty="0" smtClean="0">
                          <a:solidFill>
                            <a:schemeClr val="tx1">
                              <a:lumMod val="65000"/>
                              <a:lumOff val="35000"/>
                            </a:schemeClr>
                          </a:solidFill>
                        </a:rPr>
                        <a:t>Si ritiene fondamentale aprire una nuova strada di attività – almeno a titolo sperimentale – volta a </a:t>
                      </a:r>
                      <a:r>
                        <a:rPr kumimoji="0" lang="it-IT" altLang="it-IT" sz="1000" b="0" i="0" u="none" strike="noStrike" cap="none" normalizeH="0" baseline="0" dirty="0" smtClean="0">
                          <a:ln>
                            <a:noFill/>
                          </a:ln>
                          <a:solidFill>
                            <a:schemeClr val="tx2">
                              <a:lumMod val="60000"/>
                              <a:lumOff val="40000"/>
                            </a:schemeClr>
                          </a:solidFill>
                          <a:effectLst/>
                          <a:latin typeface="Calibri" pitchFamily="34" charset="0"/>
                        </a:rPr>
                        <a:t>AMPLIARE LA GAMMA DEI SERVIZI 'SU MISURA' PER GLI UTENTI</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integrando le funzioni informative e di assistenza di primo livello già ordinariamente svolte, con servizi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-competitivi e a carattere semi-professionale, che possano innanzitutto fornire risposta ai bisogni concreti delle imprese e delineare, attraverso sistemi di rimborso o tariffazione, l’attivazione di una fonte alternativa di entrate per la Camera. Questo intento si traduce nella possibilità per la Camera di </a:t>
                      </a:r>
                    </a:p>
                    <a:p>
                      <a:pPr marL="171450" indent="-171450" algn="just">
                        <a:buFont typeface="Wingdings" pitchFamily="2" charset="2"/>
                        <a:buChar char="§"/>
                      </a:pPr>
                      <a:r>
                        <a:rPr lang="it-IT" sz="1000" b="0" baseline="0" dirty="0" smtClean="0">
                          <a:solidFill>
                            <a:schemeClr val="tx1">
                              <a:lumMod val="65000"/>
                              <a:lumOff val="35000"/>
                            </a:schemeClr>
                          </a:solidFill>
                        </a:rPr>
                        <a:t>diventare «un’impresa» che offre servizi di qualità nell’interesse di tutta la comunità imprenditoriale, in maniera flessibile e dinamica</a:t>
                      </a:r>
                    </a:p>
                    <a:p>
                      <a:pPr marL="171450" indent="-171450" algn="just">
                        <a:buFont typeface="Wingdings" pitchFamily="2" charset="2"/>
                        <a:buChar char="§"/>
                      </a:pPr>
                      <a:r>
                        <a:rPr lang="it-IT" sz="1000" b="0" baseline="0" dirty="0" smtClean="0">
                          <a:solidFill>
                            <a:schemeClr val="tx1">
                              <a:lumMod val="65000"/>
                              <a:lumOff val="35000"/>
                            </a:schemeClr>
                          </a:solidFill>
                        </a:rPr>
                        <a:t>fare marketing dei servizi, attuando una politica di promozione del prodotto che faccia percepire la qualità dell’offerta</a:t>
                      </a:r>
                    </a:p>
                    <a:p>
                      <a:pPr marL="0" marR="0" lvl="0" indent="0" algn="just" defTabSz="914400" rtl="0" eaLnBrk="1" fontAlgn="auto" latinLnBrk="0" hangingPunct="1">
                        <a:lnSpc>
                          <a:spcPct val="100000"/>
                        </a:lnSpc>
                        <a:spcBef>
                          <a:spcPct val="20000"/>
                        </a:spcBef>
                        <a:spcAft>
                          <a:spcPts val="0"/>
                        </a:spcAft>
                        <a:buClrTx/>
                        <a:buSzTx/>
                        <a:buFont typeface="Wingdings" pitchFamily="2" charset="2"/>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e comporta la necessità di ricavare valore dalle competenze e professionalità del personale  indirizzandole in una logica anche commerciale e di marketing (si veda in proposito l’obiettivo 6).</a:t>
                      </a:r>
                    </a:p>
                    <a:p>
                      <a:pPr marL="0" marR="0" lvl="0" indent="0" algn="just" defTabSz="914400" rtl="0" eaLnBrk="1" fontAlgn="auto" latinLnBrk="0" hangingPunct="1">
                        <a:lnSpc>
                          <a:spcPct val="100000"/>
                        </a:lnSpc>
                        <a:spcBef>
                          <a:spcPct val="20000"/>
                        </a:spcBef>
                        <a:spcAft>
                          <a:spcPts val="0"/>
                        </a:spcAft>
                        <a:buClrTx/>
                        <a:buSzTx/>
                        <a:buFont typeface="Wingdings" pitchFamily="2" charset="2"/>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Ma per raggiungere questo obiettivo è altresì essenziale </a:t>
                      </a:r>
                      <a:r>
                        <a:rPr kumimoji="0" lang="it-IT" altLang="it-IT" sz="1000" b="0" i="0" u="none" strike="noStrike" cap="none" normalizeH="0" baseline="0" dirty="0" smtClean="0">
                          <a:ln>
                            <a:noFill/>
                          </a:ln>
                          <a:solidFill>
                            <a:schemeClr val="tx2">
                              <a:lumMod val="60000"/>
                              <a:lumOff val="40000"/>
                            </a:schemeClr>
                          </a:solidFill>
                          <a:effectLst/>
                          <a:latin typeface="Calibri" pitchFamily="34" charset="0"/>
                        </a:rPr>
                        <a:t>VALORIZZARE IL RAPPORTO DIRETTO CON LE IMPRESE PER INTERCETTARE I BISOGNI E OFFRIRE SOLUZIONI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adeguate alle loro esigenze, il che significa  ripensare profondamente le logiche di comunicazione con l’utenza, adeguando i canali di contatto che devono essere orientati sia a garantire celerità ed efficienza nell’accesso ai servizi, ma anche in grado di lasciare spazio a un dialogo diretto e di approfondimento fra i funzionari e le imprese , così da poter meglio cogliere  le esigenze e intercettare le risposte che la camera potrebbe dare con le proprie competenze.  </a:t>
                      </a:r>
                    </a:p>
                    <a:p>
                      <a:pPr marL="0" indent="0" algn="just">
                        <a:buFont typeface="Wingdings" pitchFamily="2" charset="2"/>
                        <a:buNone/>
                      </a:pPr>
                      <a:r>
                        <a:rPr lang="it-IT" sz="1000" b="0" baseline="0" dirty="0" smtClean="0">
                          <a:solidFill>
                            <a:schemeClr val="tx1">
                              <a:lumMod val="65000"/>
                              <a:lumOff val="35000"/>
                            </a:schemeClr>
                          </a:solidFill>
                        </a:rPr>
                        <a:t>A questo proposito si ritiene di dover </a:t>
                      </a:r>
                      <a:r>
                        <a:rPr lang="it-IT" sz="1000" b="0" baseline="0" dirty="0" smtClean="0">
                          <a:solidFill>
                            <a:srgbClr val="0070C0"/>
                          </a:solidFill>
                        </a:rPr>
                        <a:t>riportare sugli uffici e sul personale interno almeno una buona parte dei contatti che attualmente vengono gestiti da servizi di </a:t>
                      </a:r>
                      <a:r>
                        <a:rPr lang="it-IT" sz="1000" b="0" baseline="0" dirty="0" err="1" smtClean="0">
                          <a:solidFill>
                            <a:srgbClr val="0070C0"/>
                          </a:solidFill>
                        </a:rPr>
                        <a:t>Contact</a:t>
                      </a:r>
                      <a:r>
                        <a:rPr lang="it-IT" sz="1000" b="0" baseline="0" dirty="0" smtClean="0">
                          <a:solidFill>
                            <a:srgbClr val="0070C0"/>
                          </a:solidFill>
                        </a:rPr>
                        <a:t> Center esternalizzati</a:t>
                      </a:r>
                      <a:r>
                        <a:rPr lang="it-IT" sz="1000" b="0" baseline="0" dirty="0" smtClean="0">
                          <a:solidFill>
                            <a:schemeClr val="tx1">
                              <a:lumMod val="65000"/>
                              <a:lumOff val="35000"/>
                            </a:schemeClr>
                          </a:solidFill>
                        </a:rPr>
                        <a:t>, oltre a rafforzare il ruolo dell’Ufficio Relazioni con il Pubblico  affinché diventi un punto di riferimento non solo per dare informazioni generali e in merito allo stato dei procedimenti, ma anche per indirizzare l’utente con una azione di assistenza preliminare verso i nuovi servizi «su misura» che la Camera  potrà offrire.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Un canale di comunicazione da valorizzare è costituito dalla piattaforma CRM con  la quale verranno realizzate campagne informative più mirate, rivolte a target di utenza appositamente segmentati.  Il sito camerale – attualmente in corso di riprogettazione – verrà utilizzato come strumento di promozione più chiara e diretta dei servizi offerti dalla Camera e dall’Azienda Speciale, dotandosi di un maggiore impatto promozionale nei confronti degli utenti ed accoglierà alcuni servizi on-line di comoda fruibilità per l’utente.  Si intende inoltre attivare una presenza strutturata della Camera all’interno dei social network al fine di sfruttare appieno la dinamica virale di circolazione dell’informazione tipica di  questi strumenti di comunicazione.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Non mancherà il consueto passaggio di verifica relativo alla </a:t>
                      </a:r>
                      <a:r>
                        <a:rPr kumimoji="0" lang="it-IT" altLang="it-IT" sz="1000" b="0" i="0" u="none" strike="noStrike" cap="none" normalizeH="0" baseline="0" dirty="0" smtClean="0">
                          <a:ln>
                            <a:noFill/>
                          </a:ln>
                          <a:solidFill>
                            <a:schemeClr val="tx2">
                              <a:lumMod val="60000"/>
                              <a:lumOff val="40000"/>
                            </a:schemeClr>
                          </a:solidFill>
                          <a:effectLst/>
                          <a:latin typeface="Calibri" pitchFamily="34" charset="0"/>
                        </a:rPr>
                        <a:t>soddisfazione del cliente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attraverso l’indagine annuale che per l’esercizio in corso assumerà più che mai il valore di importante verifica circa i margini di miglioramento da perseguire nella qualità e nella funzionalità del servizio offerto agli utenti.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EA79D38A-D5C7-46AB-BC39-B5F761FD2456}" type="slidenum">
              <a:rPr lang="it-IT" smtClean="0"/>
              <a:t>29</a:t>
            </a:fld>
            <a:endParaRPr lang="it-IT"/>
          </a:p>
        </p:txBody>
      </p:sp>
    </p:spTree>
    <p:extLst>
      <p:ext uri="{BB962C8B-B14F-4D97-AF65-F5344CB8AC3E}">
        <p14:creationId xmlns:p14="http://schemas.microsoft.com/office/powerpoint/2010/main" val="20238296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extLst>
              <p:ext uri="{D42A27DB-BD31-4B8C-83A1-F6EECF244321}">
                <p14:modId xmlns:p14="http://schemas.microsoft.com/office/powerpoint/2010/main" val="2962138149"/>
              </p:ext>
            </p:extLst>
          </p:nvPr>
        </p:nvGraphicFramePr>
        <p:xfrm>
          <a:off x="395536" y="404664"/>
          <a:ext cx="8291264" cy="778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348" name="Group 36"/>
          <p:cNvGraphicFramePr>
            <a:graphicFrameLocks noGrp="1"/>
          </p:cNvGraphicFramePr>
          <p:nvPr>
            <p:ph idx="1"/>
            <p:extLst>
              <p:ext uri="{D42A27DB-BD31-4B8C-83A1-F6EECF244321}">
                <p14:modId xmlns:p14="http://schemas.microsoft.com/office/powerpoint/2010/main" val="2427307085"/>
              </p:ext>
            </p:extLst>
          </p:nvPr>
        </p:nvGraphicFramePr>
        <p:xfrm>
          <a:off x="467544" y="1124744"/>
          <a:ext cx="8207375" cy="560832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it-IT" sz="1200" b="1" i="0" u="none" strike="noStrike" kern="1200" cap="none" normalizeH="0" baseline="0" dirty="0" smtClean="0">
                          <a:ln>
                            <a:noFill/>
                          </a:ln>
                          <a:solidFill>
                            <a:schemeClr val="tx2">
                              <a:lumMod val="60000"/>
                              <a:lumOff val="40000"/>
                            </a:schemeClr>
                          </a:solidFill>
                          <a:effectLst/>
                          <a:latin typeface="Calibri" pitchFamily="34" charset="0"/>
                          <a:ea typeface="+mn-ea"/>
                          <a:cs typeface="+mn-cs"/>
                        </a:rPr>
                        <a:t>EFFICIENZA DELLA STRUTTURA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La Camera ha ottenuto in questi ultimi anni significativi risultati in termini di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efficientamento</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della struttura, come dimostrano i dati relativi alle spese di personale e al funzionamento, e ciò grazie anche alla intercorsa chiusura delle due sedi decentrate e ad un processo molto spinto di informatizzazione dei procedimenti.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Per poter perseguire in modo efficace il miglioramento della propria performance e valutare, in base a dati oggettivi, i margini di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efficientamento</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dell’azione camerale l’Ente ha aderito dal 2013 al sistema di Performance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Benchmarking</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sviluppato da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Unioncamere</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Toscana e a cui aderiscono attualmente 21 Camere di Commercio del centro e nord Italia. Sia il Rapporto 2012 che quello 2013 hanno evidenziano la buona performance dell’Ente che si posiziona nella fascia medio-alta del cluster per quanto riguarda la salute organizzativa, l’efficienza, l’efficacia e la qualità dei servizi offerti.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In particolare si evidenzia:</a:t>
                      </a: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la costante diminuzione dell’incidenza dei costi di struttura sui proventi della gestione corrente, che  nel 2013 sono diminuiti di un ulteriore 4% rispetto all’anno precedente, attestandosi al 67% contro una media del cluster del 74%;</a:t>
                      </a: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Il buon dimensionamento del personale rispetto alle imprese attive che risulta  inferiore alla media, 1,57 unità equivalenti di personale ogni 1000 imprese attive  contro 1,93 del cluster;</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la capacità di contenere i costi dei processi  per impresa attiva che risultano i più bassi di tutto il cluster, € 125 contro € 164 di media,  e i costi di struttura per impresa attiva anch’essi nettamente inferiori alla media, € 114 contro € 154;</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Il continuo sforzo di ridistribuzione alle imprese delle risorse disponibili, infatti Il valore degli interventi economici per impresa attiva risulta superiore alla media -  € 98 contro € 92 - così come le risorse mediamente concesse alle imprese beneficiarie di contributi € 6,290 contro € 2,638 del cluster;</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l’ottima performance dei servizi camerali con alcune eccellenze, quali la percentuale di pratiche RI evase nei 5gg di legge che si attesta al 97% contro  una media cluster del 77% ad un costo operativo medio del RI per impresa attiva inferiore alla media €16 contro € 20;</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Per quanto riguarda invece gli </a:t>
                      </a:r>
                      <a:r>
                        <a:rPr kumimoji="0" lang="it-IT" sz="1000" b="0" i="0" u="none" strike="noStrike" kern="1200" cap="none" normalizeH="0" baseline="0" dirty="0" smtClean="0">
                          <a:ln>
                            <a:noFill/>
                          </a:ln>
                          <a:solidFill>
                            <a:schemeClr val="tx2">
                              <a:lumMod val="60000"/>
                              <a:lumOff val="40000"/>
                            </a:schemeClr>
                          </a:solidFill>
                          <a:effectLst/>
                          <a:latin typeface="Calibri" pitchFamily="34" charset="0"/>
                          <a:ea typeface="+mn-ea"/>
                          <a:cs typeface="+mn-cs"/>
                        </a:rPr>
                        <a:t>ambiti di possibile  miglioramento su cui concentrare l’attenzione nel prossimo esercizio </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possono essere indicati: </a:t>
                      </a:r>
                    </a:p>
                    <a:p>
                      <a:pPr marL="171450" marR="0" lvl="0" indent="-17145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-L’incremento della propensione delle imprese pavesi a partecipare a iniziative all’estero. Dai dati infatti emerge che solo 5 imprese su mille imprese attive hanno partecipato a iniziative all’estero promosse dal sistema camerale contro una media del cluster pari a 9 imprese. Il dato è comunque migliorato rispetto al 2012  che era di n. 2 imprese ogni mille attive. </a:t>
                      </a:r>
                    </a:p>
                    <a:p>
                      <a:pPr marL="171450" marR="0" lvl="0" indent="-17145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Il possibile miglioramento del grado di rispetto della programmazione (costo della promozione accertato a bilancio rispetto a quanto preventivato) che risulta del 77% rispetto alll’85% della media cluster;</a:t>
                      </a:r>
                    </a:p>
                    <a:p>
                      <a:pPr marL="171450" marR="0" lvl="0" indent="-17145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la necessità, anche alla luce della riduzione ex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lege</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delle risorse primarie dell’Ente, di migliorare la capacità di reperire finanziamenti esterni per progetti e iniziative promozionali che vede l’Ente attestarsi bel al di sotto della media del cluster con un rapporto contributi/costi promozionali pari al 5% contro l’11% del cluster. </a:t>
                      </a:r>
                      <a:endParaRPr kumimoji="0" lang="it-IT" altLang="it-IT" sz="1000" b="0" i="0" u="none" strike="noStrike" cap="none" normalizeH="0" baseline="0" dirty="0" smtClean="0">
                        <a:ln>
                          <a:noFill/>
                        </a:ln>
                        <a:solidFill>
                          <a:schemeClr val="tx1"/>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E’ opportuno ricordare che l’obiettivo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efficientamento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della struttura sarà fortemente condizionato dall’ </a:t>
                      </a:r>
                      <a:r>
                        <a:rPr kumimoji="0" lang="it-IT" altLang="it-IT" sz="1000" b="0" i="0" u="none" strike="noStrike" cap="none" normalizeH="0" baseline="0" dirty="0" smtClean="0">
                          <a:ln>
                            <a:noFill/>
                          </a:ln>
                          <a:solidFill>
                            <a:schemeClr val="tx2">
                              <a:lumMod val="60000"/>
                              <a:lumOff val="40000"/>
                            </a:schemeClr>
                          </a:solidFill>
                          <a:effectLst/>
                          <a:latin typeface="Calibri" pitchFamily="34" charset="0"/>
                        </a:rPr>
                        <a:t>eventuale decisione di pervenire ad un accorpamento della Camera di Commercio di Pavia con altre consorelle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di medie o piccole dimensioni. In tal caso infatti dovranno essere rivisitati tutti gli assetti organizzativi della struttura e valutate le economie di scala da conseguire attraverso l’unificazione delle funzioni e dei servizi.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EA79D38A-D5C7-46AB-BC39-B5F761FD2456}" type="slidenum">
              <a:rPr lang="it-IT" smtClean="0"/>
              <a:t>30</a:t>
            </a:fld>
            <a:endParaRPr lang="it-IT"/>
          </a:p>
        </p:txBody>
      </p:sp>
    </p:spTree>
    <p:extLst>
      <p:ext uri="{BB962C8B-B14F-4D97-AF65-F5344CB8AC3E}">
        <p14:creationId xmlns:p14="http://schemas.microsoft.com/office/powerpoint/2010/main" val="18892004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extLst>
              <p:ext uri="{D42A27DB-BD31-4B8C-83A1-F6EECF244321}">
                <p14:modId xmlns:p14="http://schemas.microsoft.com/office/powerpoint/2010/main" val="3835472640"/>
              </p:ext>
            </p:extLst>
          </p:nvPr>
        </p:nvGraphicFramePr>
        <p:xfrm>
          <a:off x="395536" y="404664"/>
          <a:ext cx="8291264" cy="778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348" name="Group 36"/>
          <p:cNvGraphicFramePr>
            <a:graphicFrameLocks noGrp="1"/>
          </p:cNvGraphicFramePr>
          <p:nvPr>
            <p:ph idx="1"/>
            <p:extLst>
              <p:ext uri="{D42A27DB-BD31-4B8C-83A1-F6EECF244321}">
                <p14:modId xmlns:p14="http://schemas.microsoft.com/office/powerpoint/2010/main" val="3540289814"/>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auto" latinLnBrk="0" hangingPunct="1">
                        <a:lnSpc>
                          <a:spcPct val="100000"/>
                        </a:lnSpc>
                        <a:spcBef>
                          <a:spcPct val="20000"/>
                        </a:spcBef>
                        <a:spcAft>
                          <a:spcPts val="0"/>
                        </a:spcAft>
                        <a:buClrTx/>
                        <a:buSzTx/>
                        <a:buFont typeface="Arial" charset="0"/>
                        <a:buNone/>
                        <a:tabLst/>
                        <a:defRPr/>
                      </a:pPr>
                      <a:r>
                        <a:rPr lang="it-IT" sz="1000" b="0" dirty="0" smtClean="0">
                          <a:solidFill>
                            <a:schemeClr val="tx1">
                              <a:lumMod val="65000"/>
                              <a:lumOff val="35000"/>
                            </a:schemeClr>
                          </a:solidFill>
                        </a:rPr>
                        <a:t>Nell’ambito del profondo ripensamento </a:t>
                      </a:r>
                      <a:r>
                        <a:rPr lang="it-IT" sz="1000" b="0" baseline="0" dirty="0" smtClean="0">
                          <a:solidFill>
                            <a:schemeClr val="tx1">
                              <a:lumMod val="65000"/>
                              <a:lumOff val="35000"/>
                            </a:schemeClr>
                          </a:solidFill>
                        </a:rPr>
                        <a:t>delle strategie  organizzative e gestionali dell’Ente, già introdotto con la trattazione del precedente obiettivo strategico, diventa cruciale un’incisiva modifica degli </a:t>
                      </a:r>
                      <a:r>
                        <a:rPr lang="it-IT" sz="1000" b="0" u="none" baseline="0" dirty="0" smtClean="0">
                          <a:solidFill>
                            <a:schemeClr val="tx1">
                              <a:lumMod val="65000"/>
                              <a:lumOff val="35000"/>
                            </a:schemeClr>
                          </a:solidFill>
                        </a:rPr>
                        <a:t>interventi formativi </a:t>
                      </a:r>
                      <a:r>
                        <a:rPr lang="it-IT" sz="1000" b="0" baseline="0" dirty="0" smtClean="0">
                          <a:solidFill>
                            <a:schemeClr val="tx1">
                              <a:lumMod val="65000"/>
                              <a:lumOff val="35000"/>
                            </a:schemeClr>
                          </a:solidFill>
                        </a:rPr>
                        <a:t>diretti allo sviluppo delle competenze delle risorse umane, non solo in termini di conoscenze e specializzazione professionale, ma anche sotto l'aspetto motivazionale e culturale per arrivare alla formazione di un capitale umano capace di attuare e vincere la sfida che l'Ente si propone. </a:t>
                      </a:r>
                    </a:p>
                    <a:p>
                      <a:pPr marL="0" marR="0" lvl="0" indent="0" algn="just" defTabSz="914400" rtl="0" eaLnBrk="1" fontAlgn="auto" latinLnBrk="0" hangingPunct="1">
                        <a:lnSpc>
                          <a:spcPct val="100000"/>
                        </a:lnSpc>
                        <a:spcBef>
                          <a:spcPct val="20000"/>
                        </a:spcBef>
                        <a:spcAft>
                          <a:spcPts val="0"/>
                        </a:spcAft>
                        <a:buClrTx/>
                        <a:buSzTx/>
                        <a:buFont typeface="Arial" charset="0"/>
                        <a:buNone/>
                        <a:tabLst/>
                        <a:defRPr/>
                      </a:pPr>
                      <a:r>
                        <a:rPr lang="it-IT" sz="1000" b="0" baseline="0" dirty="0" smtClean="0">
                          <a:solidFill>
                            <a:schemeClr val="tx1">
                              <a:lumMod val="65000"/>
                              <a:lumOff val="35000"/>
                            </a:schemeClr>
                          </a:solidFill>
                        </a:rPr>
                        <a:t>Un primo percorso di riconversione delle risorse umane, coerente con l’obiettivo di ampliare la gamma dei servizi </a:t>
                      </a:r>
                      <a:r>
                        <a:rPr lang="it-IT" sz="1000" b="0" baseline="0" dirty="0" err="1" smtClean="0">
                          <a:solidFill>
                            <a:schemeClr val="tx1">
                              <a:lumMod val="65000"/>
                              <a:lumOff val="35000"/>
                            </a:schemeClr>
                          </a:solidFill>
                        </a:rPr>
                        <a:t>pre</a:t>
                      </a:r>
                      <a:r>
                        <a:rPr lang="it-IT" sz="1000" b="0" baseline="0" dirty="0" smtClean="0">
                          <a:solidFill>
                            <a:schemeClr val="tx1">
                              <a:lumMod val="65000"/>
                              <a:lumOff val="35000"/>
                            </a:schemeClr>
                          </a:solidFill>
                        </a:rPr>
                        <a:t>-competitivi offerti dalla Camera sarà indirizzato a </a:t>
                      </a:r>
                      <a:r>
                        <a:rPr kumimoji="0" lang="it-IT" altLang="it-IT" sz="1000" b="0" i="0" u="none" strike="noStrike" cap="none" normalizeH="0" baseline="0" dirty="0" smtClean="0">
                          <a:ln>
                            <a:noFill/>
                          </a:ln>
                          <a:solidFill>
                            <a:schemeClr val="accent6"/>
                          </a:solidFill>
                          <a:effectLst/>
                          <a:latin typeface="Calibri" pitchFamily="34" charset="0"/>
                        </a:rPr>
                        <a:t>VALORIZZARE LE COMPETENZE E LE PROFESSIONALITA' INTERNE DEL PERSONALE SVILUPPANDO CAPACITA' CONSULENZIALI E DI COACHING </a:t>
                      </a:r>
                      <a:r>
                        <a:rPr lang="it-IT" sz="1000" b="0" baseline="0" dirty="0" smtClean="0">
                          <a:solidFill>
                            <a:schemeClr val="tx1">
                              <a:lumMod val="65000"/>
                              <a:lumOff val="35000"/>
                            </a:schemeClr>
                          </a:solidFill>
                        </a:rPr>
                        <a:t>funzionali alla promozione di servizi e prodotti ad alto valore aggiuntivo e innovativi rispetto a quelli essenziali, che rispondano in maniera efficace e funzionale alle esigenze delle Imprese e del territorio, modificando  il tradizionale modo di operare della Camera di commercio.</a:t>
                      </a:r>
                    </a:p>
                    <a:p>
                      <a:pPr algn="just"/>
                      <a:r>
                        <a:rPr lang="it-IT" sz="1000" b="0" baseline="0" dirty="0" smtClean="0">
                          <a:solidFill>
                            <a:schemeClr val="tx1">
                              <a:lumMod val="65000"/>
                              <a:lumOff val="35000"/>
                            </a:schemeClr>
                          </a:solidFill>
                        </a:rPr>
                        <a:t>La </a:t>
                      </a:r>
                      <a:r>
                        <a:rPr lang="it-IT" sz="1000" b="0" u="none" baseline="0" dirty="0" smtClean="0">
                          <a:solidFill>
                            <a:schemeClr val="tx1">
                              <a:lumMod val="65000"/>
                              <a:lumOff val="35000"/>
                            </a:schemeClr>
                          </a:solidFill>
                        </a:rPr>
                        <a:t>formazione</a:t>
                      </a:r>
                      <a:r>
                        <a:rPr lang="it-IT" sz="1000" b="0" baseline="0" dirty="0" smtClean="0">
                          <a:solidFill>
                            <a:schemeClr val="tx1">
                              <a:lumMod val="65000"/>
                              <a:lumOff val="35000"/>
                            </a:schemeClr>
                          </a:solidFill>
                        </a:rPr>
                        <a:t> dovrà quindi  essere orientata a trasmettere al personale innanzitutto capacità tecniche di analisi dei bisogni e di ascolto, abilità comunicative funzionali a costruire un rapporto di fiducia e di credibilità nei confronti dell’utente, attitudini alla elaborazione di soluzioni su misura che valorizzino le potenzialità dell’interlocutore. In sostanza il programma formativo dovrà agevolare il passaggio dalla gestione degli adempimenti amministrativi alla assistenza sul «cosa e come fare» nell’intento di utilizzare le conoscenze del personale – talvolta di tipo semi –professionale se non propriamente professionale - per trasferirle alle imprese sotto forma di nuovi prodotti e servizi.  </a:t>
                      </a:r>
                    </a:p>
                    <a:p>
                      <a:pPr algn="just"/>
                      <a:r>
                        <a:rPr lang="it-IT" sz="1000" b="0" baseline="0" dirty="0" smtClean="0">
                          <a:solidFill>
                            <a:schemeClr val="tx1">
                              <a:lumMod val="65000"/>
                              <a:lumOff val="35000"/>
                            </a:schemeClr>
                          </a:solidFill>
                        </a:rPr>
                        <a:t>Dovranno inoltre essere introdotte competenze a «carattere commerciale» attraverso le quali favorire la concezione di nuovi prodotti valorizzando la proattività del personale e uno spirito di servizio riconcepito in chiave innovativa,  e di «marketing» per proporre e divulgare in modo efficace agli utenti le nuove proposte di servizio elaborate. I principi della qualità del servizio e le tecniche di misurazione della soddisfazione del cliente dovrebbero naturalmente completare il panorama delle tematiche formative alle quali riconoscere priorità in questa fase di cambiamento dell’Ente. </a:t>
                      </a:r>
                    </a:p>
                    <a:p>
                      <a:pPr algn="just"/>
                      <a:r>
                        <a:rPr lang="it-IT" sz="1000" b="0" baseline="0" dirty="0" smtClean="0">
                          <a:solidFill>
                            <a:schemeClr val="tx1">
                              <a:lumMod val="65000"/>
                              <a:lumOff val="35000"/>
                            </a:schemeClr>
                          </a:solidFill>
                        </a:rPr>
                        <a:t>Non sarà trascurata la formazione in campo organizzativo per i responsabili e quella finalizzata a migliorare modalità di lavoro e funzionalità dei processi, né tantomeno quella obbligatoria normata da leggi, nonché quella connessa alle funzioni istituzionali che sono frequentemente soggette ad aggiornamento e che nei prossimi mesi potrebbero subire gli effetti delle numerose riforme di iniziativa governativa. </a:t>
                      </a:r>
                    </a:p>
                    <a:p>
                      <a:pPr algn="just"/>
                      <a:r>
                        <a:rPr lang="it-IT" sz="1000" b="0" baseline="0" dirty="0" smtClean="0">
                          <a:solidFill>
                            <a:schemeClr val="tx1">
                              <a:lumMod val="65000"/>
                              <a:lumOff val="35000"/>
                            </a:schemeClr>
                          </a:solidFill>
                        </a:rPr>
                        <a:t>La Camera intende inoltre  proseguire nel percorso  intrapreso di potenziare e consolidare – attraverso la formazione delle risorse – il concetto di amministrazione aperta, trasparente, comunicativa ed in grado di operare per obiettivi e risultati, come componenti imprescindibili  della prestazione lavorativa.</a:t>
                      </a:r>
                    </a:p>
                    <a:p>
                      <a:pPr marL="0" indent="0" algn="just">
                        <a:buFont typeface="Arial" pitchFamily="34" charset="0"/>
                        <a:buNone/>
                      </a:pPr>
                      <a:r>
                        <a:rPr lang="it-IT" sz="1000" b="0" baseline="0" dirty="0" smtClean="0">
                          <a:solidFill>
                            <a:schemeClr val="tx1">
                              <a:lumMod val="65000"/>
                              <a:lumOff val="35000"/>
                            </a:schemeClr>
                          </a:solidFill>
                        </a:rPr>
                        <a:t>In presenza di disposizioni legislative che  limitano la spesa per la formazione (DL 78/2010 - art. 6, comma 13 ) – peraltro in contrasto con la normativa contrattuale che statuisce l’importanza della stessa quale metodo permanente di sviluppo e di crescita professionale – il programma formativo della Camera sarà attentamente progettato e gestito in coerenza con le nuove politiche che l’Ente si propone di intraprendere.</a:t>
                      </a:r>
                    </a:p>
                    <a:p>
                      <a:pPr marL="0" marR="0" lvl="0" indent="0" algn="just" defTabSz="914400" rtl="0" eaLnBrk="1" fontAlgn="auto" latinLnBrk="0" hangingPunct="1">
                        <a:lnSpc>
                          <a:spcPct val="100000"/>
                        </a:lnSpc>
                        <a:spcBef>
                          <a:spcPct val="20000"/>
                        </a:spcBef>
                        <a:spcAft>
                          <a:spcPts val="0"/>
                        </a:spcAft>
                        <a:buClrTx/>
                        <a:buSzTx/>
                        <a:buFont typeface="Arial" charset="0"/>
                        <a:buNone/>
                        <a:tabLst/>
                        <a:defRPr/>
                      </a:pPr>
                      <a:r>
                        <a:rPr lang="it-IT" sz="1000" b="0" baseline="0" dirty="0" smtClean="0">
                          <a:solidFill>
                            <a:schemeClr val="tx1">
                              <a:lumMod val="65000"/>
                              <a:lumOff val="35000"/>
                            </a:schemeClr>
                          </a:solidFill>
                        </a:rPr>
                        <a:t>Per consentire all’organizzazione di reagire al cambiamento con successo è più che mai necessario un ulteriore impegno volto a </a:t>
                      </a:r>
                      <a:r>
                        <a:rPr lang="it-IT" sz="1000" b="0" baseline="0" dirty="0" smtClean="0">
                          <a:solidFill>
                            <a:schemeClr val="accent6">
                              <a:lumMod val="75000"/>
                            </a:schemeClr>
                          </a:solidFill>
                        </a:rPr>
                        <a:t>INCREMENTARE LA COMUNICAZIONE INTERNA</a:t>
                      </a:r>
                      <a:r>
                        <a:rPr lang="it-IT" sz="1000" b="0" baseline="0" smtClean="0">
                          <a:solidFill>
                            <a:schemeClr val="accent6">
                              <a:lumMod val="75000"/>
                            </a:schemeClr>
                          </a:solidFill>
                        </a:rPr>
                        <a:t>: </a:t>
                      </a:r>
                      <a:r>
                        <a:rPr lang="it-IT" sz="1000" b="0" baseline="0" smtClean="0">
                          <a:solidFill>
                            <a:schemeClr val="tx1">
                              <a:lumMod val="65000"/>
                              <a:lumOff val="35000"/>
                            </a:schemeClr>
                          </a:solidFill>
                        </a:rPr>
                        <a:t>ciò </a:t>
                      </a:r>
                      <a:r>
                        <a:rPr lang="it-IT" sz="1000" b="0" baseline="0" dirty="0" smtClean="0">
                          <a:solidFill>
                            <a:schemeClr val="tx1">
                              <a:lumMod val="65000"/>
                              <a:lumOff val="35000"/>
                            </a:schemeClr>
                          </a:solidFill>
                        </a:rPr>
                        <a:t>implica garantire lo scambio di informazioni a tutti i livelli e la collaborazione tra strutture quali canali per la maturazione di una forte responsabilità collettiva, e  promuovere la condivisione degli obiettivi con tutto il personale per rafforzare il senso di appartenenza migliorando  l’orientamento al lavoro di gruppo e lo spirito di squadra.</a:t>
                      </a:r>
                      <a:endParaRPr kumimoji="0" lang="it-IT" altLang="it-IT" sz="1000" b="0" i="0" u="none" strike="noStrike" cap="none" normalizeH="0" baseline="0" dirty="0" smtClean="0">
                        <a:ln>
                          <a:noFill/>
                        </a:ln>
                        <a:solidFill>
                          <a:schemeClr val="tx1"/>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EA79D38A-D5C7-46AB-BC39-B5F761FD2456}" type="slidenum">
              <a:rPr lang="it-IT" smtClean="0"/>
              <a:t>31</a:t>
            </a:fld>
            <a:endParaRPr lang="it-IT"/>
          </a:p>
        </p:txBody>
      </p:sp>
    </p:spTree>
    <p:extLst>
      <p:ext uri="{BB962C8B-B14F-4D97-AF65-F5344CB8AC3E}">
        <p14:creationId xmlns:p14="http://schemas.microsoft.com/office/powerpoint/2010/main" val="22272407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extLst>
              <p:ext uri="{D42A27DB-BD31-4B8C-83A1-F6EECF244321}">
                <p14:modId xmlns:p14="http://schemas.microsoft.com/office/powerpoint/2010/main" val="2574715169"/>
              </p:ext>
            </p:extLst>
          </p:nvPr>
        </p:nvGraphicFramePr>
        <p:xfrm>
          <a:off x="395536" y="404664"/>
          <a:ext cx="8291264" cy="778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348" name="Group 36"/>
          <p:cNvGraphicFramePr>
            <a:graphicFrameLocks noGrp="1"/>
          </p:cNvGraphicFramePr>
          <p:nvPr>
            <p:ph idx="1"/>
            <p:extLst>
              <p:ext uri="{D42A27DB-BD31-4B8C-83A1-F6EECF244321}">
                <p14:modId xmlns:p14="http://schemas.microsoft.com/office/powerpoint/2010/main" val="2700929625"/>
              </p:ext>
            </p:extLst>
          </p:nvPr>
        </p:nvGraphicFramePr>
        <p:xfrm>
          <a:off x="467544" y="1124744"/>
          <a:ext cx="8207375" cy="530352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La funzione di raccolta, elaborazione e diffusione delle informazioni economico-statistiche del territorio è tra quelle storiche e consolidate delle Camere di Commercio, soprattutto in ragione del loro  ruolo istituzionale di sostegno e promozione dello sviluppo dell'economia locale nell'interesse generale delle imprese, che si basa sulla conoscenza dei dati strutturali e congiunturali di contesto. Una conoscenza che è essenziale però anche per consentire a tutti gli altri soggetti economici di ottenere informazioni utili per migliorare la propria competitività o cogliere nuove opportunità di  mercato.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Le informazioni e le analisi realizzate all’interno della CCIAA, infatti, costituiscono la base per un servizio di utilità rivolto al pubblico di riferimento: imprese, istituzioni, operatori economici e portatori di interessi che possono in tal modo  regolare le proprie scelte strategiche e i propri comportamenti sulla base di una precisa consapevolezza di quanto accade nel contesto in cui operano. L’interesse nei confronti di questa funzione informativa e di divulgazione della conoscenza si estende inoltre anche a soggetti specializzati quali Università, Centri di Ricerca, Professionisti e Studenti, oltreché, naturalmente alla generalità dei cittadini.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Alla luce di queste considerazioni l’attività di Osservatorio dell’Economia locale – già efficacemente svolta dalla Camera con la puntuale rendicontazione periodica di diverse analisi (tra cui le indagini trimestrali sull’andamento del comparto manifatturiero e artigiano, del comparto agricolo, del mercato occupazionale, delle previsioni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Excelsior</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e della demografia del sistema imprenditoriale, la redazione dell’Annuale Rapporto sull’Economia Provinciale (REP), di focus tematici e della newsletter trimestrale dedicata al mercato del risone) incrementerà il servizio mediante: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L’Analisi dei Bilanci Societari depositati al Registro Imprese finalizzato all’ottenimento di Relazioni sul quadro sintetico delle performances economico-finanziarie dei settori produttivi locali o dei distretti insistenti sul territorio;</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La Prosecuzione delle attività dell’Osservatorio T.R.A.V.E.L. volto a monitorare i fenomeni turistici maggiormente rilevanti e a valutare l’andamento della ricettività e della soddisfazione dei visitatori, anche in occasione della Manifestazione Universale, per confrontare, in tempo quasi reale, le dinamiche relative al comparto accoglienza e alla qualità rilevata dei servizi fruiti rispetto alle aspettative dichiarate, individuando ove possibile azioni integrative correttive;</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L’Analisi e divulgazione dei Prezzi Agricoli formati sui diversi mercati della provincia e resi pubblici attraverso il portale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PaviaPrezzi</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Tale attività sarà implementata nel 2015 con un servizio informativo volto ad incrementare la trasparenza dei mercati e destinato agli operatori locali e al pubblico in generale e caratterizzato dal posizionamento di monitor su cui  saranno proiettate settimanalmente schede informative sulle quotazioni del risone sui mercati di Pavia, Novara, Vercelli e Milano e sui mercati esteri. </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L’Attivazione di una nuova newsletter mensile </a:t>
                      </a:r>
                      <a:r>
                        <a:rPr kumimoji="0" lang="it-IT" altLang="it-IT" sz="1000" b="0" i="1" u="none" strike="noStrike" kern="1200" cap="none" normalizeH="0" baseline="0" dirty="0" smtClean="0">
                          <a:ln>
                            <a:noFill/>
                          </a:ln>
                          <a:solidFill>
                            <a:schemeClr val="tx1">
                              <a:lumMod val="65000"/>
                              <a:lumOff val="35000"/>
                            </a:schemeClr>
                          </a:solidFill>
                          <a:effectLst/>
                          <a:latin typeface="Calibri" pitchFamily="34" charset="0"/>
                          <a:ea typeface="+mn-ea"/>
                          <a:cs typeface="+mn-cs"/>
                        </a:rPr>
                        <a:t>on line</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che informi sulla disponibilità di bandi di contributo e sulle opportunità di finanziamento per le imprese del territorio;</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La Realizzazione e diffusione in forma digitalizzata della Rivista Camerale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PaviaEconomica</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destinata ad informare le imprese in merito agli aggiornamenti normativi, alle opportunità di contributi, ai dati di contesto  del tessuto produttivo provinciale, ed altro;</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La Gestione e aggiornamento della sezione del Sito Istituzionale relativa all’Informazione Economica con l’inserimento della sezione sulla Rassegna Stampa Nazionale;</a:t>
                      </a:r>
                    </a:p>
                    <a:p>
                      <a:pPr marL="0" marR="0" lvl="0" indent="0" algn="r"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it-IT" altLang="it-IT" sz="1000" b="0" i="0" u="none" strike="noStrike" kern="1200" cap="none" normalizeH="0" baseline="0" dirty="0" smtClean="0">
                        <a:ln>
                          <a:noFill/>
                        </a:ln>
                        <a:solidFill>
                          <a:schemeClr val="tx1"/>
                        </a:solidFill>
                        <a:effectLst/>
                        <a:latin typeface="Calibri" pitchFamily="34" charset="0"/>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EA79D38A-D5C7-46AB-BC39-B5F761FD2456}" type="slidenum">
              <a:rPr lang="it-IT" smtClean="0"/>
              <a:t>32</a:t>
            </a:fld>
            <a:endParaRPr lang="it-IT"/>
          </a:p>
        </p:txBody>
      </p:sp>
    </p:spTree>
    <p:extLst>
      <p:ext uri="{BB962C8B-B14F-4D97-AF65-F5344CB8AC3E}">
        <p14:creationId xmlns:p14="http://schemas.microsoft.com/office/powerpoint/2010/main" val="4522237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extLst>
              <p:ext uri="{D42A27DB-BD31-4B8C-83A1-F6EECF244321}">
                <p14:modId xmlns:p14="http://schemas.microsoft.com/office/powerpoint/2010/main" val="144967723"/>
              </p:ext>
            </p:extLst>
          </p:nvPr>
        </p:nvGraphicFramePr>
        <p:xfrm>
          <a:off x="395536" y="404664"/>
          <a:ext cx="8291264" cy="778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348" name="Group 36"/>
          <p:cNvGraphicFramePr>
            <a:graphicFrameLocks noGrp="1"/>
          </p:cNvGraphicFramePr>
          <p:nvPr>
            <p:ph idx="1"/>
            <p:extLst>
              <p:ext uri="{D42A27DB-BD31-4B8C-83A1-F6EECF244321}">
                <p14:modId xmlns:p14="http://schemas.microsoft.com/office/powerpoint/2010/main" val="1678905788"/>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it-IT" altLang="it-IT" sz="1000" b="0" i="0" u="none" strike="noStrike" kern="1200" cap="none" normalizeH="0" baseline="0" dirty="0" smtClean="0">
                        <a:ln>
                          <a:noFill/>
                        </a:ln>
                        <a:solidFill>
                          <a:schemeClr val="tx1"/>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pitchFamily="34" charset="0"/>
                        <a:buNone/>
                        <a:tabLst/>
                        <a:defRPr/>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L’Osservatorio Economico Camerale svolge, tra i propri compiti istituzionali, una vera e propria attività Statistica quale organo periferico del Sistema Statistico Nazionale (SISTAN). </a:t>
                      </a:r>
                    </a:p>
                    <a:p>
                      <a:pPr marL="0" marR="0" lvl="0" indent="0" algn="just" defTabSz="914400" rtl="0" eaLnBrk="1" fontAlgn="base" latinLnBrk="0" hangingPunct="1">
                        <a:lnSpc>
                          <a:spcPct val="100000"/>
                        </a:lnSpc>
                        <a:spcBef>
                          <a:spcPct val="20000"/>
                        </a:spcBef>
                        <a:spcAft>
                          <a:spcPct val="0"/>
                        </a:spcAft>
                        <a:buClrTx/>
                        <a:buSzTx/>
                        <a:buFont typeface="Arial" pitchFamily="34" charset="0"/>
                        <a:buNone/>
                        <a:tabLst/>
                        <a:defRPr/>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Alla base di tale attività risiedono competenze e conoscenze metodologiche di lavoro e di studio che potranno essere sfruttate per la realizzazione di </a:t>
                      </a:r>
                      <a:r>
                        <a:rPr kumimoji="0" lang="it-IT" altLang="it-IT" sz="1000" b="0" i="0" u="none" strike="noStrike" kern="1200" cap="none" normalizeH="0" baseline="0" dirty="0" smtClean="0">
                          <a:ln>
                            <a:noFill/>
                          </a:ln>
                          <a:solidFill>
                            <a:schemeClr val="accent6">
                              <a:lumMod val="75000"/>
                            </a:schemeClr>
                          </a:solidFill>
                          <a:effectLst/>
                          <a:latin typeface="Calibri" pitchFamily="34" charset="0"/>
                          <a:ea typeface="+mn-ea"/>
                          <a:cs typeface="+mn-cs"/>
                        </a:rPr>
                        <a:t>prodotti informativi  ad elevato valore aggiunto di conoscenza tariffabili</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che potranno essere resi su richiesta delle istituzioni e delle imprese,  tra cui:</a:t>
                      </a:r>
                    </a:p>
                    <a:p>
                      <a:pPr marL="0" marR="0" lvl="0" indent="0" algn="just"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Realizzazione di indagini statistiche personalizzate in relazione alle esigenze espresse dai  clienti/aziende/studenti/cittadini richiedenti;</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Accessibilità con tariffa standard ai principali indicatori economici territoriali da parte di soggetti privati, pubblici attraverso l’applicazione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Ri</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-Trend;</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Produzione, anche con l’assistenza di esperti, di parametri di riferimento utili alle imprese per valutare il proprio posizionamento sul mercato settoriale e territoriale e per definire le strategie migliori per rilanciare, sviluppare e/o diversificare la propria attività; </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Produzione, anche con l’assistenza di esperti, di parametri di riferimento utili ai potenziali imprenditori che intendano investire, in provincia, in una determinata attività, utili per valutare il dimensionamento del settore e del mercato di riferimento (interno e internazionale) in termini di competitività dell’impresa e per valutarne la potenziale crescita e il possibile sviluppo nel sistema economico locale;</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Supporto tecnico alle imprese locali per la predisposizione e la trasmissione di istanze di contributo su bandi regionali e nazionali;</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Sviluppo di un servizio alle imprese agricole per l’informazione/formazione relativamente alle misure europee di contribuzione (PAC) e al Piano di Sviluppo Rurale Regionale, limiti e opportunità;</a:t>
                      </a:r>
                    </a:p>
                    <a:p>
                      <a:pPr marL="171450" marR="0" lvl="0" indent="-17145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Attivazione di servizio di supporto tecnico alle imprese agricole del territorio per la predisposizione e la trasmissione di istanze di contributo sui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sucitati</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bandi di contributi.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EA79D38A-D5C7-46AB-BC39-B5F761FD2456}" type="slidenum">
              <a:rPr lang="it-IT" smtClean="0"/>
              <a:t>33</a:t>
            </a:fld>
            <a:endParaRPr lang="it-IT"/>
          </a:p>
        </p:txBody>
      </p:sp>
    </p:spTree>
    <p:extLst>
      <p:ext uri="{BB962C8B-B14F-4D97-AF65-F5344CB8AC3E}">
        <p14:creationId xmlns:p14="http://schemas.microsoft.com/office/powerpoint/2010/main" val="20390884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extLst>
              <p:ext uri="{D42A27DB-BD31-4B8C-83A1-F6EECF244321}">
                <p14:modId xmlns:p14="http://schemas.microsoft.com/office/powerpoint/2010/main" val="2441942665"/>
              </p:ext>
            </p:extLst>
          </p:nvPr>
        </p:nvGraphicFramePr>
        <p:xfrm>
          <a:off x="395536" y="404664"/>
          <a:ext cx="8291264" cy="778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348" name="Group 36"/>
          <p:cNvGraphicFramePr>
            <a:graphicFrameLocks noGrp="1"/>
          </p:cNvGraphicFramePr>
          <p:nvPr>
            <p:ph idx="1"/>
            <p:extLst>
              <p:ext uri="{D42A27DB-BD31-4B8C-83A1-F6EECF244321}">
                <p14:modId xmlns:p14="http://schemas.microsoft.com/office/powerpoint/2010/main" val="3802337778"/>
              </p:ext>
            </p:extLst>
          </p:nvPr>
        </p:nvGraphicFramePr>
        <p:xfrm>
          <a:off x="467544" y="1196752"/>
          <a:ext cx="8136904" cy="5472608"/>
        </p:xfrm>
        <a:graphic>
          <a:graphicData uri="http://schemas.openxmlformats.org/drawingml/2006/table">
            <a:tbl>
              <a:tblPr/>
              <a:tblGrid>
                <a:gridCol w="8136904"/>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Come già evidenziato in premessa l’evoluzione normativa in atto che riguarda le Camere di Commercio  avrà un impatto notevole sulla situazione economica, patrimoniale e finanziaria dell’Ente.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La riduzione del Diritto annuale prevista dall’art. 28 della Legge 114/2014 e il versamento delle  disponibilità liquide nella Tesoreria Unica, che renderà impossibile recuperare redditività alternativa attraverso investimenti finanziari, imporranno, da un lato, di incrementare quelle entrate che fino ad oggi erano residuali nel bilancio dell’Ente (contributi e cofinanziamenti di progetti, entrate per servizi resi in regime di concorrenza, entrate per utilizzo beni camerali) e, dall’altro, di proseguire l’azione contenimento dei costi di struttura e di razionalizzazione della spesa al fine di mantenere gli interventi a favore del sistema imprenditoriale ad un livello accettabile e garantire il maggior contenimento possibile dei disavanzi di gestione.</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it-IT" sz="1000" b="0" i="0" u="none" strike="noStrike" kern="1200" cap="none" normalizeH="0" baseline="0" dirty="0" smtClean="0">
                        <a:ln>
                          <a:noFill/>
                        </a:ln>
                        <a:solidFill>
                          <a:schemeClr val="tx1"/>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Per quanto riguarda l’opportunità di </a:t>
                      </a:r>
                      <a:r>
                        <a:rPr kumimoji="0" lang="it-IT" sz="1000" b="0" i="0" u="none" strike="noStrike" kern="1200" cap="none" normalizeH="0" baseline="0" dirty="0" smtClean="0">
                          <a:ln>
                            <a:noFill/>
                          </a:ln>
                          <a:solidFill>
                            <a:srgbClr val="FF0000"/>
                          </a:solidFill>
                          <a:effectLst/>
                          <a:latin typeface="Calibri" pitchFamily="34" charset="0"/>
                          <a:ea typeface="+mn-ea"/>
                          <a:cs typeface="+mn-cs"/>
                        </a:rPr>
                        <a:t>INDIVIDUARE FONTI DI ENTRATA ALTERNATIVE AL DIRITTO ANNUO  </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si evidenzia  che: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in questi ultimi anni, stante la perdurante crisi economica e le difficoltà di bilancio dei Comuni e della Provincia, la Camera si è costantemente impegnata a garantire la copertura finanziaria dei progetti a favore delle imprese e del territorio, sia che fossero gestiti in proprio sia che fossero effettuati in partnership con Enti e Associazioni. Dal 2015 sarà necessario </a:t>
                      </a:r>
                      <a:r>
                        <a:rPr kumimoji="0" 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recuperare finanziamenti, anche comunitari</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per i progetti che si intende attivare;</a:t>
                      </a:r>
                    </a:p>
                    <a:p>
                      <a:pPr marL="171450" marR="0" lvl="0" indent="-171450" algn="just" defTabSz="914400" rtl="0" eaLnBrk="1" fontAlgn="base" latinLnBrk="0" hangingPunct="1">
                        <a:lnSpc>
                          <a:spcPct val="100000"/>
                        </a:lnSpc>
                        <a:spcBef>
                          <a:spcPct val="20000"/>
                        </a:spcBef>
                        <a:spcAft>
                          <a:spcPct val="0"/>
                        </a:spcAft>
                        <a:buClrTx/>
                        <a:buSzTx/>
                        <a:buFontTx/>
                        <a:buChar char="-"/>
                        <a:tabLst/>
                      </a:pPr>
                      <a:endPar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la Camera ha a disposizione un patrimonio di informazioni,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know</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how</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e competenze che fino ad oggi è stato solo in parte utilizzato per introduzione di nuovi servizi da offrire al sistema imprenditoriale e, quando è stato fatto, si è ritenuto di proporre tali servizi gratuitamente stante la copertura degli oneri mediante il pagamento da parte delle stesse del diritto annuale. E’ ora necessario valutare attentamente tutte le possibilità di offrire servizi a domanda individuale definendone le tariffe in modo da garantire la copertura in tutto o in parte dei relativi oneri. Sarà necessario, inoltre, </a:t>
                      </a:r>
                      <a:r>
                        <a:rPr kumimoji="0" 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rivedere tutte le tariffe applicate dalla Camera sulla base dei costi standard che saranno definiti a livello nazionale</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a:t>
                      </a:r>
                    </a:p>
                    <a:p>
                      <a:pPr marL="171450" marR="0" lvl="0" indent="-171450" algn="just" defTabSz="914400" rtl="0" eaLnBrk="1" fontAlgn="base" latinLnBrk="0" hangingPunct="1">
                        <a:lnSpc>
                          <a:spcPct val="100000"/>
                        </a:lnSpc>
                        <a:spcBef>
                          <a:spcPct val="20000"/>
                        </a:spcBef>
                        <a:spcAft>
                          <a:spcPct val="0"/>
                        </a:spcAft>
                        <a:buClrTx/>
                        <a:buSzTx/>
                        <a:buFontTx/>
                        <a:buChar char="-"/>
                        <a:tabLst/>
                      </a:pPr>
                      <a:endPar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l’Ente possiede numerosi immobili in parte utilizzati direttamente che non producono reddito (sede, P.za del Lino, archivio, sede di Voghera), alcuni in parte utilizzati direttamente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Palaexpo</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alcuni locati (Scuola Necchi, Bar Cerere) oltre all’ex ufficio di Vigevano attualmente non utilizzato. Sarà quindi necessario valutare la possibilità di locare i locali di </a:t>
                      </a:r>
                      <a:r>
                        <a:rPr kumimoji="0" 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Vigevano</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di chiedere al Comune di </a:t>
                      </a:r>
                      <a:r>
                        <a:rPr kumimoji="0" 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Voghera</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l’utilizzo gratuito di un locale il venerdì mattina per trasferirvi le funzioni attualmente svolte nell’ex ufficio staccato (consegna dei certificati d’origine e riunioni delle commissioni prezzi operanti sul mercato vogherese) per </a:t>
                      </a:r>
                      <a:r>
                        <a:rPr kumimoji="0" 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mettere a reddito </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anche tale immobile e risparmiare sulle spese di gestione dello stesso. Eventuali dismissioni di immobili dovranno essere valutate nel medio periodo stante la crisi del mercato immobiliare.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EA79D38A-D5C7-46AB-BC39-B5F761FD2456}" type="slidenum">
              <a:rPr lang="it-IT" smtClean="0"/>
              <a:t>34</a:t>
            </a:fld>
            <a:endParaRPr lang="it-IT"/>
          </a:p>
        </p:txBody>
      </p:sp>
    </p:spTree>
    <p:extLst>
      <p:ext uri="{BB962C8B-B14F-4D97-AF65-F5344CB8AC3E}">
        <p14:creationId xmlns:p14="http://schemas.microsoft.com/office/powerpoint/2010/main" val="30575176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extLst>
              <p:ext uri="{D42A27DB-BD31-4B8C-83A1-F6EECF244321}">
                <p14:modId xmlns:p14="http://schemas.microsoft.com/office/powerpoint/2010/main" val="3381792622"/>
              </p:ext>
            </p:extLst>
          </p:nvPr>
        </p:nvGraphicFramePr>
        <p:xfrm>
          <a:off x="395536" y="404664"/>
          <a:ext cx="8291264" cy="778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348" name="Group 36"/>
          <p:cNvGraphicFramePr>
            <a:graphicFrameLocks noGrp="1"/>
          </p:cNvGraphicFramePr>
          <p:nvPr>
            <p:ph idx="1"/>
            <p:extLst>
              <p:ext uri="{D42A27DB-BD31-4B8C-83A1-F6EECF244321}">
                <p14:modId xmlns:p14="http://schemas.microsoft.com/office/powerpoint/2010/main" val="3965420607"/>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sz="1000" b="0" i="0" u="none" strike="noStrike" kern="1200" cap="none" normalizeH="0" baseline="0" dirty="0" smtClean="0">
                        <a:ln>
                          <a:noFill/>
                        </a:ln>
                        <a:solidFill>
                          <a:schemeClr val="tx1"/>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Sul fronte del</a:t>
                      </a:r>
                      <a:r>
                        <a:rPr kumimoji="0" lang="it-IT" sz="1000" b="0" i="0" u="none" strike="noStrike" kern="1200" cap="none" normalizeH="0" baseline="0" dirty="0" smtClean="0">
                          <a:ln>
                            <a:noFill/>
                          </a:ln>
                          <a:solidFill>
                            <a:schemeClr val="tx1"/>
                          </a:solidFill>
                          <a:effectLst/>
                          <a:latin typeface="Calibri" pitchFamily="34" charset="0"/>
                          <a:ea typeface="+mn-ea"/>
                          <a:cs typeface="+mn-cs"/>
                        </a:rPr>
                        <a:t> </a:t>
                      </a:r>
                      <a:r>
                        <a:rPr kumimoji="0" lang="it-IT" sz="1000" b="0" i="0" u="none" strike="noStrike" kern="1200" cap="none" normalizeH="0" baseline="0" dirty="0" smtClean="0">
                          <a:ln>
                            <a:noFill/>
                          </a:ln>
                          <a:solidFill>
                            <a:srgbClr val="FF0000"/>
                          </a:solidFill>
                          <a:effectLst/>
                          <a:latin typeface="Calibri" pitchFamily="34" charset="0"/>
                          <a:ea typeface="+mn-ea"/>
                          <a:cs typeface="+mn-cs"/>
                        </a:rPr>
                        <a:t>CONTENIMENTO DEI COSTI E </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della  </a:t>
                      </a:r>
                      <a:r>
                        <a:rPr kumimoji="0" lang="it-IT" sz="1000" b="0" i="0" u="none" strike="noStrike" kern="1200" cap="none" normalizeH="0" baseline="0" dirty="0" smtClean="0">
                          <a:ln>
                            <a:noFill/>
                          </a:ln>
                          <a:solidFill>
                            <a:srgbClr val="FF0000"/>
                          </a:solidFill>
                          <a:effectLst/>
                          <a:latin typeface="Calibri" pitchFamily="34" charset="0"/>
                          <a:ea typeface="+mn-ea"/>
                          <a:cs typeface="+mn-cs"/>
                        </a:rPr>
                        <a:t>RAZIONALIZZAZIONE DELLA SPESA </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si ritiene necessario:</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sz="1000" b="0" i="0" u="none" strike="noStrike" kern="1200" cap="none" normalizeH="0" baseline="0" dirty="0" smtClean="0">
                        <a:ln>
                          <a:noFill/>
                        </a:ln>
                        <a:solidFill>
                          <a:schemeClr val="tx1"/>
                        </a:solidFill>
                        <a:effectLst/>
                        <a:latin typeface="Calibri" pitchFamily="34" charset="0"/>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valutare la possibilità di </a:t>
                      </a:r>
                      <a:r>
                        <a:rPr kumimoji="0" 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rinegoziazione dei contratti in essere </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per la fornitura di beni e servizi ai sensi dell’art. 8 della Legge 89/2014 (riduzione del 5%);</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ridurre il ricorso a servizi esterni</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 in particolare per i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contact</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center del Registro Imprese e del Diritto annuale, utilizzando il personale camerale per rispondere ai quesiti in merito, sia telefonici che via mail;</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valutare con il Collegio dei Revisori dei Conti la possibilità di ridurre l’</a:t>
                      </a:r>
                      <a:r>
                        <a:rPr kumimoji="0" 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aliquota di ammortamento degli immobili</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passando dal 3% all’1%;</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ridurre il costo degli organi camerali </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mediante la nomina di un OIV monocratico, oltre a valutare l’eliminazione/riduzione dei gettoni di presenza riconosciuti ai componenti di Giunta e Consiglio e ai Revisori dei Conti ed una eventuale riformulazione dell’indennità di carica presidenziale</a:t>
                      </a:r>
                      <a:endParaRPr kumimoji="0" lang="it-IT" altLang="it-IT" sz="1000" b="0" i="0" u="none" strike="noStrike" cap="none" normalizeH="0" baseline="0" dirty="0" smtClean="0">
                        <a:ln>
                          <a:noFill/>
                        </a:ln>
                        <a:solidFill>
                          <a:schemeClr val="tx1">
                            <a:lumMod val="65000"/>
                            <a:lumOff val="35000"/>
                          </a:schemeClr>
                        </a:solidFill>
                        <a:effectLst/>
                        <a:latin typeface="Times New Roman" panose="02020603050405020304" pitchFamily="18" charset="0"/>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EA79D38A-D5C7-46AB-BC39-B5F761FD2456}" type="slidenum">
              <a:rPr lang="it-IT" smtClean="0"/>
              <a:t>35</a:t>
            </a:fld>
            <a:endParaRPr lang="it-IT"/>
          </a:p>
        </p:txBody>
      </p:sp>
    </p:spTree>
    <p:extLst>
      <p:ext uri="{BB962C8B-B14F-4D97-AF65-F5344CB8AC3E}">
        <p14:creationId xmlns:p14="http://schemas.microsoft.com/office/powerpoint/2010/main" val="30912794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ln w="19050">
            <a:solidFill>
              <a:schemeClr val="accent3">
                <a:lumMod val="50000"/>
              </a:schemeClr>
            </a:solidFill>
          </a:ln>
        </p:spPr>
        <p:txBody>
          <a:bodyPr>
            <a:normAutofit/>
          </a:bodyPr>
          <a:lstStyle/>
          <a:p>
            <a:r>
              <a:rPr lang="it-IT" sz="3600" dirty="0" smtClean="0">
                <a:solidFill>
                  <a:schemeClr val="accent3">
                    <a:lumMod val="50000"/>
                  </a:schemeClr>
                </a:solidFill>
              </a:rPr>
              <a:t>4 – INDIRIZZI PER IL PROGRAMMA DI ATTIVITA’ PAVIASVILUPPO</a:t>
            </a:r>
            <a:r>
              <a:rPr lang="it-IT" dirty="0" smtClean="0">
                <a:solidFill>
                  <a:schemeClr val="accent3">
                    <a:lumMod val="50000"/>
                  </a:schemeClr>
                </a:solidFill>
              </a:rPr>
              <a:t> </a:t>
            </a:r>
            <a:endParaRPr lang="it-IT" dirty="0">
              <a:solidFill>
                <a:schemeClr val="accent3">
                  <a:lumMod val="50000"/>
                </a:schemeClr>
              </a:solidFill>
            </a:endParaRPr>
          </a:p>
        </p:txBody>
      </p:sp>
      <p:sp>
        <p:nvSpPr>
          <p:cNvPr id="3" name="Sottotitolo 2"/>
          <p:cNvSpPr>
            <a:spLocks noGrp="1"/>
          </p:cNvSpPr>
          <p:nvPr>
            <p:ph type="subTitle" idx="1"/>
          </p:nvPr>
        </p:nvSpPr>
        <p:spPr/>
        <p:txBody>
          <a:bodyPr>
            <a:normAutofit/>
          </a:bodyPr>
          <a:lstStyle/>
          <a:p>
            <a:pPr algn="l"/>
            <a:endParaRPr lang="it-IT" sz="1400" dirty="0">
              <a:solidFill>
                <a:schemeClr val="accent3">
                  <a:lumMod val="50000"/>
                </a:schemeClr>
              </a:solidFill>
            </a:endParaRPr>
          </a:p>
        </p:txBody>
      </p:sp>
      <p:sp>
        <p:nvSpPr>
          <p:cNvPr id="4" name="Segnaposto numero diapositiva 3"/>
          <p:cNvSpPr>
            <a:spLocks noGrp="1"/>
          </p:cNvSpPr>
          <p:nvPr>
            <p:ph type="sldNum" sz="quarter" idx="12"/>
          </p:nvPr>
        </p:nvSpPr>
        <p:spPr/>
        <p:txBody>
          <a:bodyPr/>
          <a:lstStyle/>
          <a:p>
            <a:fld id="{EA79D38A-D5C7-46AB-BC39-B5F761FD2456}" type="slidenum">
              <a:rPr lang="it-IT" smtClean="0"/>
              <a:t>36</a:t>
            </a:fld>
            <a:endParaRPr lang="it-IT"/>
          </a:p>
        </p:txBody>
      </p:sp>
    </p:spTree>
    <p:extLst>
      <p:ext uri="{BB962C8B-B14F-4D97-AF65-F5344CB8AC3E}">
        <p14:creationId xmlns:p14="http://schemas.microsoft.com/office/powerpoint/2010/main" val="21513875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274638"/>
            <a:ext cx="8229600" cy="490537"/>
          </a:xfrm>
          <a:ln w="28575">
            <a:solidFill>
              <a:srgbClr val="376092"/>
            </a:solidFill>
            <a:miter lim="800000"/>
            <a:headEnd/>
            <a:tailEnd/>
          </a:ln>
        </p:spPr>
        <p:txBody>
          <a:bodyPr>
            <a:normAutofit fontScale="90000"/>
          </a:bodyPr>
          <a:lstStyle/>
          <a:p>
            <a:r>
              <a:rPr lang="it-IT" altLang="it-IT" sz="1400" b="1" dirty="0" smtClean="0">
                <a:solidFill>
                  <a:schemeClr val="tx2">
                    <a:lumMod val="75000"/>
                  </a:schemeClr>
                </a:solidFill>
              </a:rPr>
              <a:t>Focus PAVIASVILUPPO</a:t>
            </a:r>
            <a:br>
              <a:rPr lang="it-IT" altLang="it-IT" sz="1400" b="1" dirty="0" smtClean="0">
                <a:solidFill>
                  <a:schemeClr val="tx2">
                    <a:lumMod val="75000"/>
                  </a:schemeClr>
                </a:solidFill>
              </a:rPr>
            </a:br>
            <a:r>
              <a:rPr lang="it-IT" altLang="it-IT" sz="1400" b="1" dirty="0" smtClean="0">
                <a:solidFill>
                  <a:schemeClr val="tx2">
                    <a:lumMod val="75000"/>
                  </a:schemeClr>
                </a:solidFill>
              </a:rPr>
              <a:t>Azienda Speciale dedicata ai servizi precompetitivi</a:t>
            </a:r>
          </a:p>
        </p:txBody>
      </p:sp>
      <p:sp>
        <p:nvSpPr>
          <p:cNvPr id="2" name="Segnaposto contenuto 1"/>
          <p:cNvSpPr>
            <a:spLocks noGrp="1"/>
          </p:cNvSpPr>
          <p:nvPr>
            <p:ph idx="1"/>
          </p:nvPr>
        </p:nvSpPr>
        <p:spPr>
          <a:xfrm>
            <a:off x="457200" y="908050"/>
            <a:ext cx="8218488" cy="5689600"/>
          </a:xfrm>
        </p:spPr>
        <p:txBody>
          <a:bodyPr/>
          <a:lstStyle/>
          <a:p>
            <a:pPr marL="0" algn="just">
              <a:buFont typeface="Arial" charset="0"/>
              <a:buNone/>
            </a:pPr>
            <a:r>
              <a:rPr lang="it-IT" altLang="it-IT" sz="1000" dirty="0" smtClean="0">
                <a:solidFill>
                  <a:schemeClr val="tx1">
                    <a:lumMod val="65000"/>
                    <a:lumOff val="35000"/>
                  </a:schemeClr>
                </a:solidFill>
              </a:rPr>
              <a:t>Organismo camerale di diretta emanazione della Camera di Commercio di Pavia, </a:t>
            </a:r>
            <a:r>
              <a:rPr lang="it-IT" altLang="it-IT" sz="1000" dirty="0" err="1" smtClean="0">
                <a:solidFill>
                  <a:schemeClr val="tx1">
                    <a:lumMod val="65000"/>
                    <a:lumOff val="35000"/>
                  </a:schemeClr>
                </a:solidFill>
              </a:rPr>
              <a:t>Paviasviluppo</a:t>
            </a:r>
            <a:r>
              <a:rPr lang="it-IT" altLang="it-IT" sz="1000" dirty="0" smtClean="0">
                <a:solidFill>
                  <a:schemeClr val="tx1">
                    <a:lumMod val="65000"/>
                    <a:lumOff val="35000"/>
                  </a:schemeClr>
                </a:solidFill>
              </a:rPr>
              <a:t> è Azienda Speciale dedicata ai servizi precompetitivi </a:t>
            </a:r>
            <a:r>
              <a:rPr lang="it-IT" altLang="it-IT" sz="1000" dirty="0">
                <a:solidFill>
                  <a:schemeClr val="tx1">
                    <a:lumMod val="65000"/>
                    <a:lumOff val="35000"/>
                  </a:schemeClr>
                </a:solidFill>
              </a:rPr>
              <a:t> </a:t>
            </a:r>
            <a:r>
              <a:rPr lang="it-IT" altLang="it-IT" sz="1000" dirty="0" smtClean="0">
                <a:solidFill>
                  <a:schemeClr val="tx1">
                    <a:lumMod val="65000"/>
                    <a:lumOff val="35000"/>
                  </a:schemeClr>
                </a:solidFill>
              </a:rPr>
              <a:t>a supporto delle imprese locali, alle iniziative di promozione del territorio e alle attività di affiancamento per aspiranti imprenditori. L’Azienda lavora dal 1985</a:t>
            </a:r>
          </a:p>
          <a:p>
            <a:pPr marL="0" algn="just">
              <a:buFont typeface="Arial" charset="0"/>
              <a:buNone/>
            </a:pPr>
            <a:r>
              <a:rPr lang="it-IT" altLang="it-IT" sz="1000" dirty="0" smtClean="0">
                <a:solidFill>
                  <a:schemeClr val="tx1">
                    <a:lumMod val="65000"/>
                    <a:lumOff val="35000"/>
                  </a:schemeClr>
                </a:solidFill>
              </a:rPr>
              <a:t>sul fronte della promozione (</a:t>
            </a:r>
            <a:r>
              <a:rPr lang="it-IT" altLang="it-IT" sz="1000" dirty="0" err="1" smtClean="0">
                <a:solidFill>
                  <a:schemeClr val="tx1">
                    <a:lumMod val="65000"/>
                    <a:lumOff val="35000"/>
                  </a:schemeClr>
                </a:solidFill>
              </a:rPr>
              <a:t>Paviamostre</a:t>
            </a:r>
            <a:r>
              <a:rPr lang="it-IT" altLang="it-IT" sz="1000" dirty="0" smtClean="0">
                <a:solidFill>
                  <a:schemeClr val="tx1">
                    <a:lumMod val="65000"/>
                    <a:lumOff val="35000"/>
                  </a:schemeClr>
                </a:solidFill>
              </a:rPr>
              <a:t>) e dal 1990 anche su quello della formazione e dell’orientamento (</a:t>
            </a:r>
            <a:r>
              <a:rPr lang="it-IT" altLang="it-IT" sz="1000" dirty="0" err="1" smtClean="0">
                <a:solidFill>
                  <a:schemeClr val="tx1">
                    <a:lumMod val="65000"/>
                    <a:lumOff val="35000"/>
                  </a:schemeClr>
                </a:solidFill>
              </a:rPr>
              <a:t>Paviaform</a:t>
            </a:r>
            <a:r>
              <a:rPr lang="it-IT" altLang="it-IT" sz="1000" dirty="0" smtClean="0">
                <a:solidFill>
                  <a:schemeClr val="tx1">
                    <a:lumMod val="65000"/>
                    <a:lumOff val="35000"/>
                  </a:schemeClr>
                </a:solidFill>
              </a:rPr>
              <a:t>).  Dalla fusione delle due Aziende preesistenti nasce nel 2009 </a:t>
            </a:r>
            <a:r>
              <a:rPr lang="it-IT" altLang="it-IT" sz="1000" dirty="0" err="1" smtClean="0">
                <a:solidFill>
                  <a:schemeClr val="tx1">
                    <a:lumMod val="65000"/>
                    <a:lumOff val="35000"/>
                  </a:schemeClr>
                </a:solidFill>
              </a:rPr>
              <a:t>Paviasviluppo</a:t>
            </a:r>
            <a:r>
              <a:rPr lang="it-IT" altLang="it-IT" sz="1000" dirty="0" smtClean="0">
                <a:solidFill>
                  <a:schemeClr val="tx1">
                    <a:lumMod val="65000"/>
                    <a:lumOff val="35000"/>
                  </a:schemeClr>
                </a:solidFill>
              </a:rPr>
              <a:t> come organizzazione dedicata al perseguimento dei seguenti scopi istituzionali attraverso un rapporto di immedesimazione organica e funzionale con l’ente camerale:</a:t>
            </a:r>
          </a:p>
          <a:p>
            <a:pPr algn="just">
              <a:buFont typeface="Arial" charset="0"/>
              <a:buNone/>
            </a:pPr>
            <a:r>
              <a:rPr lang="it-IT" altLang="it-IT" sz="1000" dirty="0" smtClean="0">
                <a:solidFill>
                  <a:schemeClr val="tx1">
                    <a:lumMod val="65000"/>
                    <a:lumOff val="35000"/>
                  </a:schemeClr>
                </a:solidFill>
              </a:rPr>
              <a:t>- assistenza e supporto alla creazione d’impresa</a:t>
            </a:r>
          </a:p>
          <a:p>
            <a:pPr algn="just">
              <a:buFont typeface="Arial" charset="0"/>
              <a:buNone/>
            </a:pPr>
            <a:r>
              <a:rPr lang="it-IT" altLang="it-IT" sz="1000" dirty="0" smtClean="0">
                <a:solidFill>
                  <a:schemeClr val="tx1">
                    <a:lumMod val="65000"/>
                    <a:lumOff val="35000"/>
                  </a:schemeClr>
                </a:solidFill>
              </a:rPr>
              <a:t>- promozione delle eccellenze produttive in Italia e all'estero</a:t>
            </a:r>
          </a:p>
          <a:p>
            <a:pPr algn="just">
              <a:buFont typeface="Arial" charset="0"/>
              <a:buNone/>
            </a:pPr>
            <a:r>
              <a:rPr lang="it-IT" altLang="it-IT" sz="1000" dirty="0" smtClean="0">
                <a:solidFill>
                  <a:schemeClr val="tx1">
                    <a:lumMod val="65000"/>
                    <a:lumOff val="35000"/>
                  </a:schemeClr>
                </a:solidFill>
              </a:rPr>
              <a:t>- internazionalizzazione delle Piccole e Medie Imprese </a:t>
            </a:r>
          </a:p>
          <a:p>
            <a:pPr algn="just">
              <a:buFont typeface="Arial" charset="0"/>
              <a:buNone/>
            </a:pPr>
            <a:r>
              <a:rPr lang="it-IT" altLang="it-IT" sz="1000" dirty="0" smtClean="0">
                <a:solidFill>
                  <a:schemeClr val="tx1">
                    <a:lumMod val="65000"/>
                    <a:lumOff val="35000"/>
                  </a:schemeClr>
                </a:solidFill>
              </a:rPr>
              <a:t>- innovazione, trasferimento tecnologico e sviluppo sostenibile</a:t>
            </a:r>
          </a:p>
          <a:p>
            <a:pPr algn="just">
              <a:buFontTx/>
              <a:buNone/>
            </a:pPr>
            <a:r>
              <a:rPr lang="it-IT" altLang="it-IT" sz="1000" dirty="0" smtClean="0">
                <a:solidFill>
                  <a:schemeClr val="tx1">
                    <a:lumMod val="65000"/>
                    <a:lumOff val="35000"/>
                  </a:schemeClr>
                </a:solidFill>
              </a:rPr>
              <a:t>- formazione imprenditoriale e professionale</a:t>
            </a:r>
          </a:p>
          <a:p>
            <a:pPr marL="0" algn="just">
              <a:buFont typeface="Arial" charset="0"/>
              <a:buNone/>
            </a:pPr>
            <a:r>
              <a:rPr lang="it-IT" altLang="it-IT" sz="1000" dirty="0" smtClean="0">
                <a:solidFill>
                  <a:schemeClr val="tx1">
                    <a:lumMod val="65000"/>
                    <a:lumOff val="35000"/>
                  </a:schemeClr>
                </a:solidFill>
              </a:rPr>
              <a:t>Condividendone modalità operative, </a:t>
            </a:r>
            <a:r>
              <a:rPr lang="it-IT" altLang="it-IT" sz="1000" dirty="0" err="1" smtClean="0">
                <a:solidFill>
                  <a:schemeClr val="tx1">
                    <a:lumMod val="65000"/>
                    <a:lumOff val="35000"/>
                  </a:schemeClr>
                </a:solidFill>
              </a:rPr>
              <a:t>Paviasviluppo</a:t>
            </a:r>
            <a:r>
              <a:rPr lang="it-IT" altLang="it-IT" sz="1000" dirty="0" smtClean="0">
                <a:solidFill>
                  <a:schemeClr val="tx1">
                    <a:lumMod val="65000"/>
                    <a:lumOff val="35000"/>
                  </a:schemeClr>
                </a:solidFill>
              </a:rPr>
              <a:t> valorizza l’aspetto di prossimità con il tessuto imprenditoriale locale sviluppando servizi ad alto valore aggiunto ed elevata specializzazione la cui genesi si fonda sull’analisi di specifiche esigenze territoriali.</a:t>
            </a:r>
          </a:p>
          <a:p>
            <a:pPr algn="just">
              <a:buFont typeface="Arial" charset="0"/>
              <a:buNone/>
            </a:pPr>
            <a:r>
              <a:rPr lang="it-IT" altLang="it-IT" sz="1000" dirty="0" smtClean="0">
                <a:solidFill>
                  <a:schemeClr val="tx1">
                    <a:lumMod val="65000"/>
                    <a:lumOff val="35000"/>
                  </a:schemeClr>
                </a:solidFill>
              </a:rPr>
              <a:t>L’Azienda Speciale quindi concorre in maniera determinante ai seguenti obiettivi camerali:</a:t>
            </a:r>
          </a:p>
          <a:p>
            <a:pPr algn="just">
              <a:buFont typeface="Arial" charset="0"/>
              <a:buNone/>
            </a:pPr>
            <a:r>
              <a:rPr lang="it-IT" altLang="it-IT" sz="1000" b="1" dirty="0" smtClean="0">
                <a:solidFill>
                  <a:schemeClr val="tx1">
                    <a:lumMod val="65000"/>
                    <a:lumOff val="35000"/>
                  </a:schemeClr>
                </a:solidFill>
              </a:rPr>
              <a:t>Obiettivo 1: Sostenere la competitività del sistema imprenditoriale</a:t>
            </a:r>
          </a:p>
          <a:p>
            <a:pPr>
              <a:buFont typeface="Arial" charset="0"/>
              <a:buNone/>
            </a:pPr>
            <a:r>
              <a:rPr lang="it-IT" altLang="it-IT" sz="1000" b="1" dirty="0" smtClean="0">
                <a:solidFill>
                  <a:schemeClr val="tx1">
                    <a:lumMod val="65000"/>
                    <a:lumOff val="35000"/>
                  </a:schemeClr>
                </a:solidFill>
              </a:rPr>
              <a:t>Obiettivo 2: Incrementare l’attrattività territoriale valorizzando le eccellenze </a:t>
            </a:r>
          </a:p>
          <a:p>
            <a:pPr marL="0" algn="just">
              <a:buFontTx/>
              <a:buNone/>
            </a:pPr>
            <a:r>
              <a:rPr lang="it-IT" altLang="it-IT" sz="1000" dirty="0" smtClean="0">
                <a:solidFill>
                  <a:schemeClr val="tx1">
                    <a:lumMod val="65000"/>
                    <a:lumOff val="35000"/>
                  </a:schemeClr>
                </a:solidFill>
              </a:rPr>
              <a:t>L’</a:t>
            </a:r>
            <a:r>
              <a:rPr lang="it-IT" altLang="it-IT" sz="1000" b="1" dirty="0" smtClean="0">
                <a:solidFill>
                  <a:schemeClr val="tx1">
                    <a:lumMod val="65000"/>
                    <a:lumOff val="35000"/>
                  </a:schemeClr>
                </a:solidFill>
              </a:rPr>
              <a:t>ottimizzazione delle risorse disponibili,</a:t>
            </a:r>
            <a:r>
              <a:rPr lang="it-IT" altLang="it-IT" sz="1000" dirty="0" smtClean="0">
                <a:solidFill>
                  <a:schemeClr val="tx1">
                    <a:lumMod val="65000"/>
                    <a:lumOff val="35000"/>
                  </a:schemeClr>
                </a:solidFill>
              </a:rPr>
              <a:t> il mantenimento di un </a:t>
            </a:r>
            <a:r>
              <a:rPr lang="it-IT" altLang="it-IT" sz="1000" b="1" dirty="0" smtClean="0">
                <a:solidFill>
                  <a:schemeClr val="tx1">
                    <a:lumMod val="65000"/>
                    <a:lumOff val="35000"/>
                  </a:schemeClr>
                </a:solidFill>
              </a:rPr>
              <a:t>elevato standard qualitativo dei servizi</a:t>
            </a:r>
            <a:r>
              <a:rPr lang="it-IT" altLang="it-IT" sz="1000" dirty="0" smtClean="0">
                <a:solidFill>
                  <a:schemeClr val="tx1">
                    <a:lumMod val="65000"/>
                    <a:lumOff val="35000"/>
                  </a:schemeClr>
                </a:solidFill>
              </a:rPr>
              <a:t> offerti e lo sviluppo di un approccio fortemente orientato al </a:t>
            </a:r>
            <a:r>
              <a:rPr lang="it-IT" altLang="it-IT" sz="1000" b="1" dirty="0" smtClean="0">
                <a:solidFill>
                  <a:schemeClr val="tx1">
                    <a:lumMod val="65000"/>
                    <a:lumOff val="35000"/>
                  </a:schemeClr>
                </a:solidFill>
              </a:rPr>
              <a:t>contatto diretto con la singola impresa</a:t>
            </a:r>
            <a:r>
              <a:rPr lang="it-IT" altLang="it-IT" sz="1000" dirty="0" smtClean="0">
                <a:solidFill>
                  <a:schemeClr val="tx1">
                    <a:lumMod val="65000"/>
                    <a:lumOff val="35000"/>
                  </a:schemeClr>
                </a:solidFill>
              </a:rPr>
              <a:t> al fine di interpretare al meglio i fabbisogni aziendali,  rappresentano, le linee di indirizzo in base alle quali nel 2015 l’Azienda Speciale è chiamata ad operare per rispondere in modo mirato alle esigenze di supporto che emergono dal tessuto imprenditoriale</a:t>
            </a:r>
          </a:p>
          <a:p>
            <a:pPr marL="0" algn="just">
              <a:buFont typeface="Arial" charset="0"/>
              <a:buNone/>
            </a:pPr>
            <a:r>
              <a:rPr lang="it-IT" altLang="it-IT" sz="1000" dirty="0" smtClean="0">
                <a:solidFill>
                  <a:schemeClr val="tx1">
                    <a:lumMod val="65000"/>
                    <a:lumOff val="35000"/>
                  </a:schemeClr>
                </a:solidFill>
              </a:rPr>
              <a:t>locale, consentendo alla Camera di perseguire con maggiore efficacia ed efficienza i propri scopi istituzionali sul versante della promozione dell’economia locale e del supporto allo sviluppo delle imprese pavesi.</a:t>
            </a:r>
          </a:p>
          <a:p>
            <a:pPr marL="0" algn="just">
              <a:buFont typeface="Arial" charset="0"/>
              <a:buNone/>
            </a:pPr>
            <a:r>
              <a:rPr lang="it-IT" altLang="it-IT" sz="1000" dirty="0" smtClean="0">
                <a:solidFill>
                  <a:schemeClr val="tx1">
                    <a:lumMod val="65000"/>
                    <a:lumOff val="35000"/>
                  </a:schemeClr>
                </a:solidFill>
              </a:rPr>
              <a:t>La Camera infatti in linea con quanto previsto dalla legge di riforma delle Camere di Commercio e dal DPR n. 254/2005, attribuisce all’Azienda Speciale </a:t>
            </a:r>
            <a:r>
              <a:rPr lang="it-IT" altLang="it-IT" sz="1000" dirty="0" err="1" smtClean="0">
                <a:solidFill>
                  <a:schemeClr val="tx1">
                    <a:lumMod val="65000"/>
                    <a:lumOff val="35000"/>
                  </a:schemeClr>
                </a:solidFill>
              </a:rPr>
              <a:t>il</a:t>
            </a:r>
            <a:r>
              <a:rPr lang="it-IT" altLang="it-IT" sz="1000" b="1" dirty="0" err="1" smtClean="0">
                <a:solidFill>
                  <a:schemeClr val="tx1">
                    <a:lumMod val="65000"/>
                    <a:lumOff val="35000"/>
                  </a:schemeClr>
                </a:solidFill>
              </a:rPr>
              <a:t>compito</a:t>
            </a:r>
            <a:r>
              <a:rPr lang="it-IT" altLang="it-IT" sz="1000" b="1" dirty="0" smtClean="0">
                <a:solidFill>
                  <a:schemeClr val="tx1">
                    <a:lumMod val="65000"/>
                    <a:lumOff val="35000"/>
                  </a:schemeClr>
                </a:solidFill>
              </a:rPr>
              <a:t> di realizzare le iniziative funzionali al perseguimento delle proprie finalità e del proprio programma promozionale, assegnando alla stessa le</a:t>
            </a:r>
          </a:p>
          <a:p>
            <a:pPr marL="0" algn="just">
              <a:buFont typeface="Arial" charset="0"/>
              <a:buNone/>
            </a:pPr>
            <a:r>
              <a:rPr lang="it-IT" altLang="it-IT" sz="1000" b="1" dirty="0" smtClean="0">
                <a:solidFill>
                  <a:schemeClr val="tx1">
                    <a:lumMod val="65000"/>
                    <a:lumOff val="35000"/>
                  </a:schemeClr>
                </a:solidFill>
              </a:rPr>
              <a:t>risorse finanziarie e strumentali necessarie.</a:t>
            </a:r>
            <a:r>
              <a:rPr lang="it-IT" altLang="it-IT" sz="1000" dirty="0" smtClean="0">
                <a:solidFill>
                  <a:schemeClr val="tx1">
                    <a:lumMod val="65000"/>
                    <a:lumOff val="35000"/>
                  </a:schemeClr>
                </a:solidFill>
              </a:rPr>
              <a:t> Quella di </a:t>
            </a:r>
            <a:r>
              <a:rPr lang="it-IT" altLang="it-IT" sz="1000" dirty="0" err="1" smtClean="0">
                <a:solidFill>
                  <a:schemeClr val="tx1">
                    <a:lumMod val="65000"/>
                    <a:lumOff val="35000"/>
                  </a:schemeClr>
                </a:solidFill>
              </a:rPr>
              <a:t>Paviasviluppo</a:t>
            </a:r>
            <a:r>
              <a:rPr lang="it-IT" altLang="it-IT" sz="1000" dirty="0" smtClean="0">
                <a:solidFill>
                  <a:schemeClr val="tx1">
                    <a:lumMod val="65000"/>
                    <a:lumOff val="35000"/>
                  </a:schemeClr>
                </a:solidFill>
              </a:rPr>
              <a:t> è un’attività ad alto valore aggiunto che consente di realizzare per conto della Camera un effetto </a:t>
            </a:r>
            <a:r>
              <a:rPr lang="it-IT" altLang="it-IT" sz="1000" b="1" dirty="0" smtClean="0">
                <a:solidFill>
                  <a:schemeClr val="tx1">
                    <a:lumMod val="65000"/>
                    <a:lumOff val="35000"/>
                  </a:schemeClr>
                </a:solidFill>
              </a:rPr>
              <a:t>“moltiplicatore” dell’efficacia</a:t>
            </a:r>
            <a:r>
              <a:rPr lang="it-IT" altLang="it-IT" sz="1000" dirty="0" smtClean="0">
                <a:solidFill>
                  <a:schemeClr val="tx1">
                    <a:lumMod val="65000"/>
                    <a:lumOff val="35000"/>
                  </a:schemeClr>
                </a:solidFill>
              </a:rPr>
              <a:t> degli interventi messi in atto a favore delle imprese, alimentando i servizi offerti con risorse provenienti dal mercato. Per il 2015 la Camera concentrerà sulla struttura organizzativa di </a:t>
            </a:r>
            <a:r>
              <a:rPr lang="it-IT" altLang="it-IT" sz="1000" dirty="0" err="1" smtClean="0">
                <a:solidFill>
                  <a:schemeClr val="tx1">
                    <a:lumMod val="65000"/>
                    <a:lumOff val="35000"/>
                  </a:schemeClr>
                </a:solidFill>
              </a:rPr>
              <a:t>Paviasviluppo</a:t>
            </a:r>
            <a:r>
              <a:rPr lang="it-IT" altLang="it-IT" sz="1000" dirty="0" smtClean="0">
                <a:solidFill>
                  <a:schemeClr val="tx1">
                    <a:lumMod val="65000"/>
                    <a:lumOff val="35000"/>
                  </a:schemeClr>
                </a:solidFill>
              </a:rPr>
              <a:t> la realizzazione di progetti che rientrano in aree strategiche, sulle quali l’Azienda lavora da sempre con grande impegno, sviluppando importanti collaborazioni che le consentono di conseguire economie di scala e </a:t>
            </a:r>
            <a:r>
              <a:rPr lang="it-IT" altLang="it-IT" sz="1000" dirty="0" err="1" smtClean="0">
                <a:solidFill>
                  <a:schemeClr val="tx1">
                    <a:lumMod val="65000"/>
                    <a:lumOff val="35000"/>
                  </a:schemeClr>
                </a:solidFill>
              </a:rPr>
              <a:t>dispecializzazione</a:t>
            </a:r>
            <a:r>
              <a:rPr lang="it-IT" altLang="it-IT" sz="1000" dirty="0" smtClean="0">
                <a:solidFill>
                  <a:schemeClr val="tx1">
                    <a:lumMod val="65000"/>
                    <a:lumOff val="35000"/>
                  </a:schemeClr>
                </a:solidFill>
              </a:rPr>
              <a:t> e di mettere a fattor comune professionalità e competenze.</a:t>
            </a:r>
          </a:p>
          <a:p>
            <a:pPr>
              <a:buFont typeface="Arial" charset="0"/>
              <a:buNone/>
            </a:pPr>
            <a:r>
              <a:rPr lang="it-IT" altLang="it-IT" sz="1000" dirty="0" smtClean="0">
                <a:solidFill>
                  <a:schemeClr val="tx1">
                    <a:lumMod val="65000"/>
                    <a:lumOff val="35000"/>
                  </a:schemeClr>
                </a:solidFill>
              </a:rPr>
              <a:t>Sul piano interno l’Azienda Speciale sarà chiamata a contribuire in modo sostanziale al raggiungimento dei seguenti obiettivi:</a:t>
            </a:r>
          </a:p>
          <a:p>
            <a:pPr>
              <a:buFont typeface="Arial" charset="0"/>
              <a:buNone/>
            </a:pPr>
            <a:r>
              <a:rPr lang="it-IT" altLang="it-IT" sz="1000" dirty="0" smtClean="0">
                <a:solidFill>
                  <a:schemeClr val="tx1">
                    <a:lumMod val="65000"/>
                    <a:lumOff val="35000"/>
                  </a:schemeClr>
                </a:solidFill>
              </a:rPr>
              <a:t>Obiettivo 6: Riorientare le risorse e adeguare l’organizzazione al cambiamento</a:t>
            </a:r>
          </a:p>
          <a:p>
            <a:pPr>
              <a:buFont typeface="Arial" charset="0"/>
              <a:buNone/>
            </a:pPr>
            <a:r>
              <a:rPr lang="it-IT" altLang="it-IT" sz="1000" dirty="0" smtClean="0">
                <a:solidFill>
                  <a:schemeClr val="tx1">
                    <a:lumMod val="65000"/>
                    <a:lumOff val="35000"/>
                  </a:schemeClr>
                </a:solidFill>
              </a:rPr>
              <a:t>Obiettivo 7: Incrementare le entrate da fonti alternative al diritto annuo e contenere i costi</a:t>
            </a:r>
          </a:p>
          <a:p>
            <a:pPr>
              <a:buFont typeface="Arial" charset="0"/>
              <a:buNone/>
            </a:pPr>
            <a:endParaRPr lang="it-IT" altLang="it-IT" sz="1000" dirty="0" smtClean="0"/>
          </a:p>
          <a:p>
            <a:pPr>
              <a:buFont typeface="Arial" charset="0"/>
              <a:buNone/>
            </a:pPr>
            <a:endParaRPr lang="it-IT" altLang="it-IT" sz="1000" dirty="0" smtClean="0"/>
          </a:p>
        </p:txBody>
      </p:sp>
      <p:sp>
        <p:nvSpPr>
          <p:cNvPr id="3" name="Segnaposto numero diapositiva 2"/>
          <p:cNvSpPr>
            <a:spLocks noGrp="1"/>
          </p:cNvSpPr>
          <p:nvPr>
            <p:ph type="sldNum" sz="quarter" idx="12"/>
          </p:nvPr>
        </p:nvSpPr>
        <p:spPr/>
        <p:txBody>
          <a:bodyPr/>
          <a:lstStyle/>
          <a:p>
            <a:fld id="{EA79D38A-D5C7-46AB-BC39-B5F761FD2456}" type="slidenum">
              <a:rPr lang="it-IT" smtClean="0"/>
              <a:t>37</a:t>
            </a:fld>
            <a:endParaRPr lang="it-IT"/>
          </a:p>
        </p:txBody>
      </p:sp>
    </p:spTree>
    <p:extLst>
      <p:ext uri="{BB962C8B-B14F-4D97-AF65-F5344CB8AC3E}">
        <p14:creationId xmlns:p14="http://schemas.microsoft.com/office/powerpoint/2010/main" val="26765645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idx="4294967295"/>
          </p:nvPr>
        </p:nvSpPr>
        <p:spPr>
          <a:xfrm>
            <a:off x="457200" y="274638"/>
            <a:ext cx="8229600" cy="490537"/>
          </a:xfrm>
          <a:ln w="28575">
            <a:solidFill>
              <a:srgbClr val="376092"/>
            </a:solidFill>
            <a:miter lim="800000"/>
            <a:headEnd/>
            <a:tailEnd/>
          </a:ln>
        </p:spPr>
        <p:txBody>
          <a:bodyPr>
            <a:normAutofit fontScale="90000"/>
          </a:bodyPr>
          <a:lstStyle/>
          <a:p>
            <a:r>
              <a:rPr lang="it-IT" altLang="it-IT" sz="1400" b="1" dirty="0" smtClean="0">
                <a:solidFill>
                  <a:schemeClr val="tx2">
                    <a:lumMod val="75000"/>
                  </a:schemeClr>
                </a:solidFill>
              </a:rPr>
              <a:t>Focus PAVIASVILUPPO</a:t>
            </a:r>
            <a:br>
              <a:rPr lang="it-IT" altLang="it-IT" sz="1400" b="1" dirty="0" smtClean="0">
                <a:solidFill>
                  <a:schemeClr val="tx2">
                    <a:lumMod val="75000"/>
                  </a:schemeClr>
                </a:solidFill>
              </a:rPr>
            </a:br>
            <a:r>
              <a:rPr lang="it-IT" altLang="it-IT" sz="1400" b="1" dirty="0" smtClean="0">
                <a:solidFill>
                  <a:schemeClr val="tx2">
                    <a:lumMod val="75000"/>
                  </a:schemeClr>
                </a:solidFill>
              </a:rPr>
              <a:t>Obiettivo 1: Sostenere la competitività del sistema imprenditoriale</a:t>
            </a:r>
          </a:p>
        </p:txBody>
      </p:sp>
      <p:sp>
        <p:nvSpPr>
          <p:cNvPr id="2" name="Segnaposto contenuto 1"/>
          <p:cNvSpPr>
            <a:spLocks noGrp="1"/>
          </p:cNvSpPr>
          <p:nvPr>
            <p:ph idx="4294967295"/>
          </p:nvPr>
        </p:nvSpPr>
        <p:spPr>
          <a:xfrm>
            <a:off x="457200" y="1052513"/>
            <a:ext cx="8229600" cy="5073650"/>
          </a:xfrm>
        </p:spPr>
        <p:txBody>
          <a:bodyPr/>
          <a:lstStyle/>
          <a:p>
            <a:pPr marL="0" algn="just">
              <a:buFont typeface="Arial" charset="0"/>
              <a:buNone/>
            </a:pPr>
            <a:r>
              <a:rPr lang="it-IT" altLang="it-IT" sz="1000" dirty="0" smtClean="0">
                <a:solidFill>
                  <a:schemeClr val="tx1">
                    <a:lumMod val="65000"/>
                    <a:lumOff val="35000"/>
                  </a:schemeClr>
                </a:solidFill>
              </a:rPr>
              <a:t>Nel perseguimento della prospettiva di rafforzare e accelerare il processo di internazionalizzazione del sistema imprenditoriale pavese, l’Azienda Speciale sarà chiamata a supportare con servizi ad hoc le </a:t>
            </a:r>
            <a:r>
              <a:rPr lang="it-IT" altLang="it-IT" sz="1000" b="1" dirty="0" smtClean="0">
                <a:solidFill>
                  <a:schemeClr val="tx1">
                    <a:lumMod val="65000"/>
                    <a:lumOff val="35000"/>
                  </a:schemeClr>
                </a:solidFill>
              </a:rPr>
              <a:t>imprese cosiddette “matricola”</a:t>
            </a:r>
            <a:r>
              <a:rPr lang="it-IT" altLang="it-IT" sz="1000" dirty="0" smtClean="0">
                <a:solidFill>
                  <a:schemeClr val="tx1">
                    <a:lumMod val="65000"/>
                    <a:lumOff val="35000"/>
                  </a:schemeClr>
                </a:solidFill>
              </a:rPr>
              <a:t>, che possiedono le potenzialità per operare con l’estero ma che hanno bisogno di affiancamento per dare alle loro politiche aziendali un’ impostazione strategica e non casuale all’approccio a nuovi mercati. L’attenzione sarà rivolta a progetti di </a:t>
            </a:r>
            <a:r>
              <a:rPr lang="it-IT" altLang="it-IT" sz="1000" b="1" dirty="0" smtClean="0">
                <a:solidFill>
                  <a:schemeClr val="tx1">
                    <a:lumMod val="65000"/>
                    <a:lumOff val="35000"/>
                  </a:schemeClr>
                </a:solidFill>
              </a:rPr>
              <a:t>approfondimento/accompagnamento</a:t>
            </a:r>
            <a:r>
              <a:rPr lang="it-IT" altLang="it-IT" sz="1000" dirty="0" smtClean="0">
                <a:solidFill>
                  <a:schemeClr val="tx1">
                    <a:lumMod val="65000"/>
                    <a:lumOff val="35000"/>
                  </a:schemeClr>
                </a:solidFill>
              </a:rPr>
              <a:t> che potranno sfociare in </a:t>
            </a:r>
            <a:r>
              <a:rPr lang="it-IT" altLang="it-IT" sz="1000" b="1" dirty="0" smtClean="0">
                <a:solidFill>
                  <a:schemeClr val="tx1">
                    <a:lumMod val="65000"/>
                    <a:lumOff val="35000"/>
                  </a:schemeClr>
                </a:solidFill>
              </a:rPr>
              <a:t>“incontri d’affari” settoriali in Italia e all’estero</a:t>
            </a:r>
            <a:r>
              <a:rPr lang="it-IT" altLang="it-IT" sz="1000" dirty="0" smtClean="0">
                <a:solidFill>
                  <a:schemeClr val="tx1">
                    <a:lumMod val="65000"/>
                    <a:lumOff val="35000"/>
                  </a:schemeClr>
                </a:solidFill>
              </a:rPr>
              <a:t>.</a:t>
            </a:r>
          </a:p>
          <a:p>
            <a:pPr marL="0" algn="just">
              <a:buFont typeface="Arial" charset="0"/>
              <a:buNone/>
            </a:pPr>
            <a:r>
              <a:rPr lang="it-IT" altLang="it-IT" sz="1000" dirty="0" smtClean="0">
                <a:solidFill>
                  <a:schemeClr val="tx1">
                    <a:lumMod val="65000"/>
                    <a:lumOff val="35000"/>
                  </a:schemeClr>
                </a:solidFill>
              </a:rPr>
              <a:t>L’Azienda, sulla scia di una sperimentazione già avviata e con il supporto del neonato servizio </a:t>
            </a:r>
            <a:r>
              <a:rPr lang="it-IT" altLang="it-IT" sz="1000" dirty="0" err="1" smtClean="0">
                <a:solidFill>
                  <a:schemeClr val="tx1">
                    <a:lumMod val="65000"/>
                    <a:lumOff val="35000"/>
                  </a:schemeClr>
                </a:solidFill>
              </a:rPr>
              <a:t>ImpresAttiva</a:t>
            </a:r>
            <a:r>
              <a:rPr lang="it-IT" altLang="it-IT" sz="1000" dirty="0" smtClean="0">
                <a:solidFill>
                  <a:schemeClr val="tx1">
                    <a:lumMod val="65000"/>
                    <a:lumOff val="35000"/>
                  </a:schemeClr>
                </a:solidFill>
              </a:rPr>
              <a:t> di ascolto e orientamento per le imprese, realizzerà alcune specifiche </a:t>
            </a:r>
            <a:r>
              <a:rPr lang="it-IT" altLang="it-IT" sz="1000" b="1" dirty="0" smtClean="0">
                <a:solidFill>
                  <a:schemeClr val="tx1">
                    <a:lumMod val="65000"/>
                    <a:lumOff val="35000"/>
                  </a:schemeClr>
                </a:solidFill>
              </a:rPr>
              <a:t>rilevazioni</a:t>
            </a:r>
            <a:r>
              <a:rPr lang="it-IT" altLang="it-IT" sz="1000" dirty="0" smtClean="0">
                <a:solidFill>
                  <a:schemeClr val="tx1">
                    <a:lumMod val="65000"/>
                    <a:lumOff val="35000"/>
                  </a:schemeClr>
                </a:solidFill>
              </a:rPr>
              <a:t> presso le imprese pavesi con l’obiettivo di </a:t>
            </a:r>
            <a:r>
              <a:rPr lang="it-IT" altLang="it-IT" sz="1000" b="1" dirty="0" smtClean="0">
                <a:solidFill>
                  <a:schemeClr val="tx1">
                    <a:lumMod val="65000"/>
                    <a:lumOff val="35000"/>
                  </a:schemeClr>
                </a:solidFill>
              </a:rPr>
              <a:t>far emergere bisogni qualificati in tema di innovazione  e internazionalizzazione</a:t>
            </a:r>
            <a:r>
              <a:rPr lang="it-IT" altLang="it-IT" sz="1000" dirty="0" smtClean="0">
                <a:solidFill>
                  <a:schemeClr val="tx1">
                    <a:lumMod val="65000"/>
                    <a:lumOff val="35000"/>
                  </a:schemeClr>
                </a:solidFill>
              </a:rPr>
              <a:t>. Tale attività, oltre ad arricchire la funzione camerale di osservatorio sul sistema economico provinciale, consente a </a:t>
            </a:r>
            <a:r>
              <a:rPr lang="it-IT" altLang="it-IT" sz="1000" dirty="0" err="1" smtClean="0">
                <a:solidFill>
                  <a:schemeClr val="tx1">
                    <a:lumMod val="65000"/>
                    <a:lumOff val="35000"/>
                  </a:schemeClr>
                </a:solidFill>
              </a:rPr>
              <a:t>Paviasviluppo</a:t>
            </a:r>
            <a:r>
              <a:rPr lang="it-IT" altLang="it-IT" sz="1000" dirty="0" smtClean="0">
                <a:solidFill>
                  <a:schemeClr val="tx1">
                    <a:lumMod val="65000"/>
                    <a:lumOff val="35000"/>
                  </a:schemeClr>
                </a:solidFill>
              </a:rPr>
              <a:t> di erogare servizi precompetitivi in linea con le esigenze del tessuto imprenditoriale locale, contribuendo a favorire, stimolare, indirizzare e incentivare la crescita di competitività delle imprese pavesi attraverso le leve dell'innovazione gestionale, della digitalizzazione e dell’aggregazione.</a:t>
            </a:r>
          </a:p>
          <a:p>
            <a:pPr marL="0" algn="just">
              <a:buFont typeface="Arial" charset="0"/>
              <a:buNone/>
            </a:pPr>
            <a:r>
              <a:rPr lang="it-IT" altLang="it-IT" sz="1000" dirty="0" smtClean="0">
                <a:solidFill>
                  <a:schemeClr val="tx1">
                    <a:lumMod val="65000"/>
                    <a:lumOff val="35000"/>
                  </a:schemeClr>
                </a:solidFill>
              </a:rPr>
              <a:t>Il servizio </a:t>
            </a:r>
            <a:r>
              <a:rPr lang="it-IT" altLang="it-IT" sz="1000" dirty="0" err="1" smtClean="0">
                <a:solidFill>
                  <a:schemeClr val="tx1">
                    <a:lumMod val="65000"/>
                    <a:lumOff val="35000"/>
                  </a:schemeClr>
                </a:solidFill>
              </a:rPr>
              <a:t>ImpresAttiva</a:t>
            </a:r>
            <a:r>
              <a:rPr lang="it-IT" altLang="it-IT" sz="1000" dirty="0" smtClean="0">
                <a:solidFill>
                  <a:schemeClr val="tx1">
                    <a:lumMod val="65000"/>
                    <a:lumOff val="35000"/>
                  </a:schemeClr>
                </a:solidFill>
              </a:rPr>
              <a:t> mira infatti a far conoscere tutte le opportunità e i servizi offerti dal sistema della Camere di Commercio attraverso un canale di contatto diretto con le imprese; nel 2015 tale servizio potrà supportare gli </a:t>
            </a:r>
            <a:r>
              <a:rPr lang="it-IT" altLang="it-IT" sz="1000" b="1" dirty="0" smtClean="0">
                <a:solidFill>
                  <a:schemeClr val="tx1">
                    <a:lumMod val="65000"/>
                    <a:lumOff val="35000"/>
                  </a:schemeClr>
                </a:solidFill>
              </a:rPr>
              <a:t>interventi “door to door”</a:t>
            </a:r>
            <a:r>
              <a:rPr lang="it-IT" altLang="it-IT" sz="1000" dirty="0" smtClean="0">
                <a:solidFill>
                  <a:schemeClr val="tx1">
                    <a:lumMod val="65000"/>
                    <a:lumOff val="35000"/>
                  </a:schemeClr>
                </a:solidFill>
              </a:rPr>
              <a:t> che la Camera di Commercio vorrà attivare sul territorio.</a:t>
            </a:r>
          </a:p>
          <a:p>
            <a:pPr marL="0" algn="just">
              <a:buFont typeface="Arial" charset="0"/>
              <a:buNone/>
            </a:pPr>
            <a:r>
              <a:rPr lang="it-IT" altLang="it-IT" sz="1000" dirty="0" smtClean="0">
                <a:solidFill>
                  <a:schemeClr val="tx1">
                    <a:lumMod val="65000"/>
                    <a:lumOff val="35000"/>
                  </a:schemeClr>
                </a:solidFill>
              </a:rPr>
              <a:t>La prospettiva del sostegno alla nuova impresa e dell'occupazione attraverso la crescita delle competenze imprenditoriali e lo sviluppo del capitale umano passerà sempre attraverso iniziative di </a:t>
            </a:r>
            <a:r>
              <a:rPr lang="it-IT" altLang="it-IT" sz="1000" b="1" dirty="0" smtClean="0">
                <a:solidFill>
                  <a:schemeClr val="tx1">
                    <a:lumMod val="65000"/>
                    <a:lumOff val="35000"/>
                  </a:schemeClr>
                </a:solidFill>
              </a:rPr>
              <a:t>informazione, formazione e aggiornamento imprenditoriale, formazione superiore e servizi di orientamento e assistenza all’autoimprenditorialità.</a:t>
            </a:r>
          </a:p>
        </p:txBody>
      </p:sp>
      <p:sp>
        <p:nvSpPr>
          <p:cNvPr id="3" name="Segnaposto numero diapositiva 2"/>
          <p:cNvSpPr>
            <a:spLocks noGrp="1"/>
          </p:cNvSpPr>
          <p:nvPr>
            <p:ph type="sldNum" sz="quarter" idx="12"/>
          </p:nvPr>
        </p:nvSpPr>
        <p:spPr/>
        <p:txBody>
          <a:bodyPr/>
          <a:lstStyle/>
          <a:p>
            <a:fld id="{EA79D38A-D5C7-46AB-BC39-B5F761FD2456}" type="slidenum">
              <a:rPr lang="it-IT" smtClean="0"/>
              <a:t>38</a:t>
            </a:fld>
            <a:endParaRPr lang="it-IT"/>
          </a:p>
        </p:txBody>
      </p:sp>
    </p:spTree>
    <p:extLst>
      <p:ext uri="{BB962C8B-B14F-4D97-AF65-F5344CB8AC3E}">
        <p14:creationId xmlns:p14="http://schemas.microsoft.com/office/powerpoint/2010/main" val="14389273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idx="4294967295"/>
          </p:nvPr>
        </p:nvSpPr>
        <p:spPr>
          <a:xfrm>
            <a:off x="457200" y="274638"/>
            <a:ext cx="8229600" cy="490537"/>
          </a:xfrm>
          <a:ln w="28575">
            <a:solidFill>
              <a:srgbClr val="376092"/>
            </a:solidFill>
            <a:miter lim="800000"/>
            <a:headEnd/>
            <a:tailEnd/>
          </a:ln>
        </p:spPr>
        <p:txBody>
          <a:bodyPr>
            <a:normAutofit fontScale="90000"/>
          </a:bodyPr>
          <a:lstStyle/>
          <a:p>
            <a:r>
              <a:rPr lang="it-IT" altLang="it-IT" sz="1400" b="1" dirty="0" smtClean="0">
                <a:solidFill>
                  <a:schemeClr val="tx2">
                    <a:lumMod val="75000"/>
                  </a:schemeClr>
                </a:solidFill>
              </a:rPr>
              <a:t>Focus PAVIASVILUPPO</a:t>
            </a:r>
            <a:br>
              <a:rPr lang="it-IT" altLang="it-IT" sz="1400" b="1" dirty="0" smtClean="0">
                <a:solidFill>
                  <a:schemeClr val="tx2">
                    <a:lumMod val="75000"/>
                  </a:schemeClr>
                </a:solidFill>
              </a:rPr>
            </a:br>
            <a:r>
              <a:rPr lang="it-IT" altLang="it-IT" sz="1400" b="1" dirty="0" smtClean="0">
                <a:solidFill>
                  <a:schemeClr val="tx2">
                    <a:lumMod val="75000"/>
                  </a:schemeClr>
                </a:solidFill>
              </a:rPr>
              <a:t>Obiettivo 2: Incrementare l’attrattività territoriale valorizzando le eccellenze</a:t>
            </a:r>
          </a:p>
        </p:txBody>
      </p:sp>
      <p:sp>
        <p:nvSpPr>
          <p:cNvPr id="2" name="Segnaposto contenuto 1"/>
          <p:cNvSpPr>
            <a:spLocks noGrp="1"/>
          </p:cNvSpPr>
          <p:nvPr>
            <p:ph idx="4294967295"/>
          </p:nvPr>
        </p:nvSpPr>
        <p:spPr>
          <a:xfrm>
            <a:off x="457200" y="1052513"/>
            <a:ext cx="8229600" cy="5073650"/>
          </a:xfrm>
        </p:spPr>
        <p:txBody>
          <a:bodyPr/>
          <a:lstStyle/>
          <a:p>
            <a:pPr algn="just">
              <a:buFont typeface="Arial" charset="0"/>
              <a:buNone/>
            </a:pPr>
            <a:endParaRPr lang="it-IT" altLang="it-IT" sz="1000" dirty="0" smtClean="0"/>
          </a:p>
          <a:p>
            <a:pPr marL="0" algn="just">
              <a:buFont typeface="Arial" charset="0"/>
              <a:buNone/>
            </a:pPr>
            <a:r>
              <a:rPr lang="it-IT" altLang="it-IT" sz="1000" dirty="0" smtClean="0">
                <a:solidFill>
                  <a:schemeClr val="tx1">
                    <a:lumMod val="65000"/>
                    <a:lumOff val="35000"/>
                  </a:schemeClr>
                </a:solidFill>
              </a:rPr>
              <a:t>Il contributo di </a:t>
            </a:r>
            <a:r>
              <a:rPr lang="it-IT" altLang="it-IT" sz="1000" dirty="0" err="1" smtClean="0">
                <a:solidFill>
                  <a:schemeClr val="tx1">
                    <a:lumMod val="65000"/>
                    <a:lumOff val="35000"/>
                  </a:schemeClr>
                </a:solidFill>
              </a:rPr>
              <a:t>Paviasviluppo</a:t>
            </a:r>
            <a:r>
              <a:rPr lang="it-IT" altLang="it-IT" sz="1000" dirty="0" smtClean="0">
                <a:solidFill>
                  <a:schemeClr val="tx1">
                    <a:lumMod val="65000"/>
                    <a:lumOff val="35000"/>
                  </a:schemeClr>
                </a:solidFill>
              </a:rPr>
              <a:t> all’obiettivo di incrementare il tasso di attrattività durante e dopo Expo 2015 si concretizzerà nella </a:t>
            </a:r>
            <a:r>
              <a:rPr lang="it-IT" altLang="it-IT" sz="1000" b="1" dirty="0" smtClean="0">
                <a:solidFill>
                  <a:schemeClr val="tx1">
                    <a:lumMod val="65000"/>
                    <a:lumOff val="35000"/>
                  </a:schemeClr>
                </a:solidFill>
              </a:rPr>
              <a:t>organizzazione diretta e nel coordinamento di manifestazioni fieristiche ed eventi promozionali </a:t>
            </a:r>
            <a:r>
              <a:rPr lang="it-IT" altLang="it-IT" sz="1000" dirty="0" smtClean="0">
                <a:solidFill>
                  <a:schemeClr val="tx1">
                    <a:lumMod val="65000"/>
                    <a:lumOff val="35000"/>
                  </a:schemeClr>
                </a:solidFill>
              </a:rPr>
              <a:t>finalizzate alla conoscenza e diffusione delle produzioni tipiche e tradizionali della provincia, nonché di attività di supporto per favorire la progettazione di strumenti per la promozione del territorio, anche in chiave turistica e di marketing  territoriale.</a:t>
            </a:r>
          </a:p>
          <a:p>
            <a:pPr marL="0" algn="just">
              <a:buFont typeface="Arial" charset="0"/>
              <a:buNone/>
            </a:pPr>
            <a:r>
              <a:rPr lang="it-IT" altLang="it-IT" sz="1000" dirty="0" smtClean="0">
                <a:solidFill>
                  <a:schemeClr val="tx1">
                    <a:lumMod val="65000"/>
                    <a:lumOff val="35000"/>
                  </a:schemeClr>
                </a:solidFill>
              </a:rPr>
              <a:t>Il programma promozionale di </a:t>
            </a:r>
            <a:r>
              <a:rPr lang="it-IT" altLang="it-IT" sz="1000" dirty="0" err="1" smtClean="0">
                <a:solidFill>
                  <a:schemeClr val="tx1">
                    <a:lumMod val="65000"/>
                    <a:lumOff val="35000"/>
                  </a:schemeClr>
                </a:solidFill>
              </a:rPr>
              <a:t>Paviasviluppo</a:t>
            </a:r>
            <a:r>
              <a:rPr lang="it-IT" altLang="it-IT" sz="1000" dirty="0" smtClean="0">
                <a:solidFill>
                  <a:schemeClr val="tx1">
                    <a:lumMod val="65000"/>
                    <a:lumOff val="35000"/>
                  </a:schemeClr>
                </a:solidFill>
              </a:rPr>
              <a:t> sarà fortemente connesso con l’Esposizione Universale che si terrà a Milano da maggio a ottobre 2015. In particolare il tema di Expo “Nutrire il Pianeta. Energia per la Vita” rappresenta un’occasione irripetibile per promuovere il patrimonio agroalimentare pavese, anche attraverso azioni di sensibilizzazione rivolte all’opinione pubblica su </a:t>
            </a:r>
            <a:r>
              <a:rPr lang="it-IT" altLang="it-IT" sz="1000" b="1" dirty="0" smtClean="0">
                <a:solidFill>
                  <a:schemeClr val="tx1">
                    <a:lumMod val="65000"/>
                    <a:lumOff val="35000"/>
                  </a:schemeClr>
                </a:solidFill>
              </a:rPr>
              <a:t>principi nutrizionali e comportamenti alimentari</a:t>
            </a:r>
            <a:r>
              <a:rPr lang="it-IT" altLang="it-IT" sz="1000" dirty="0" smtClean="0">
                <a:solidFill>
                  <a:schemeClr val="tx1">
                    <a:lumMod val="65000"/>
                    <a:lumOff val="35000"/>
                  </a:schemeClr>
                </a:solidFill>
              </a:rPr>
              <a:t> nonché attraverso la </a:t>
            </a:r>
            <a:r>
              <a:rPr lang="it-IT" altLang="it-IT" sz="1000" b="1" dirty="0" smtClean="0">
                <a:solidFill>
                  <a:schemeClr val="tx1">
                    <a:lumMod val="65000"/>
                    <a:lumOff val="35000"/>
                  </a:schemeClr>
                </a:solidFill>
              </a:rPr>
              <a:t>realizzazione di materiale promozionale</a:t>
            </a:r>
            <a:r>
              <a:rPr lang="it-IT" altLang="it-IT" sz="1000" dirty="0" smtClean="0">
                <a:solidFill>
                  <a:schemeClr val="tx1">
                    <a:lumMod val="65000"/>
                    <a:lumOff val="35000"/>
                  </a:schemeClr>
                </a:solidFill>
              </a:rPr>
              <a:t> che coniughi all’interno di percorsi guidati le eccellenze del territorio con gli aspetti culturali, geografici e storici della nostra provincia.</a:t>
            </a:r>
          </a:p>
          <a:p>
            <a:pPr marL="0" algn="just">
              <a:buFont typeface="Arial" charset="0"/>
              <a:buNone/>
            </a:pPr>
            <a:r>
              <a:rPr lang="it-IT" altLang="it-IT" sz="1000" dirty="0" smtClean="0">
                <a:solidFill>
                  <a:schemeClr val="tx1">
                    <a:lumMod val="65000"/>
                    <a:lumOff val="35000"/>
                  </a:schemeClr>
                </a:solidFill>
              </a:rPr>
              <a:t>In relazione all’appuntamento universale l’Azienda Speciale sarà di supporto alla Camera per avviare azioni propedeutiche alla realizzazione di strumenti adatti ad agevolare l’accesso del pubblico internazionale di Expo ai servizi offerti dal sistema pavese,</a:t>
            </a:r>
            <a:r>
              <a:rPr lang="it-IT" altLang="it-IT" sz="1000" b="1" dirty="0" smtClean="0">
                <a:solidFill>
                  <a:schemeClr val="tx1">
                    <a:lumMod val="65000"/>
                    <a:lumOff val="35000"/>
                  </a:schemeClr>
                </a:solidFill>
              </a:rPr>
              <a:t> </a:t>
            </a:r>
            <a:r>
              <a:rPr lang="it-IT" altLang="it-IT" sz="1000" dirty="0" smtClean="0">
                <a:solidFill>
                  <a:schemeClr val="tx1">
                    <a:lumMod val="65000"/>
                    <a:lumOff val="35000"/>
                  </a:schemeClr>
                </a:solidFill>
              </a:rPr>
              <a:t>e per valorizzare i </a:t>
            </a:r>
            <a:r>
              <a:rPr lang="it-IT" altLang="it-IT" sz="1000" b="1" dirty="0" smtClean="0">
                <a:solidFill>
                  <a:schemeClr val="tx1">
                    <a:lumMod val="65000"/>
                    <a:lumOff val="35000"/>
                  </a:schemeClr>
                </a:solidFill>
              </a:rPr>
              <a:t>“prodotti” di valenza turistica</a:t>
            </a:r>
            <a:r>
              <a:rPr lang="it-IT" altLang="it-IT" sz="1000" dirty="0" smtClean="0">
                <a:solidFill>
                  <a:schemeClr val="tx1">
                    <a:lumMod val="65000"/>
                    <a:lumOff val="35000"/>
                  </a:schemeClr>
                </a:solidFill>
              </a:rPr>
              <a:t> già proposti alla Società </a:t>
            </a:r>
            <a:r>
              <a:rPr lang="it-IT" altLang="it-IT" sz="1000" dirty="0" err="1" smtClean="0">
                <a:solidFill>
                  <a:schemeClr val="tx1">
                    <a:lumMod val="65000"/>
                    <a:lumOff val="35000"/>
                  </a:schemeClr>
                </a:solidFill>
              </a:rPr>
              <a:t>Explora</a:t>
            </a:r>
            <a:r>
              <a:rPr lang="it-IT" altLang="it-IT" sz="1000" dirty="0" smtClean="0">
                <a:solidFill>
                  <a:schemeClr val="tx1">
                    <a:lumMod val="65000"/>
                    <a:lumOff val="35000"/>
                  </a:schemeClr>
                </a:solidFill>
              </a:rPr>
              <a:t> per la definizione dei pacchetti di offerta territoriale che la società stessa sta promuovendo in un apposito catalogo. Parallelamente </a:t>
            </a:r>
            <a:r>
              <a:rPr lang="it-IT" altLang="it-IT" sz="1000" dirty="0" err="1" smtClean="0">
                <a:solidFill>
                  <a:schemeClr val="tx1">
                    <a:lumMod val="65000"/>
                    <a:lumOff val="35000"/>
                  </a:schemeClr>
                </a:solidFill>
              </a:rPr>
              <a:t>Paviasviluppo</a:t>
            </a:r>
            <a:r>
              <a:rPr lang="it-IT" altLang="it-IT" sz="1000" dirty="0" smtClean="0">
                <a:solidFill>
                  <a:schemeClr val="tx1">
                    <a:lumMod val="65000"/>
                    <a:lumOff val="35000"/>
                  </a:schemeClr>
                </a:solidFill>
              </a:rPr>
              <a:t> continuerà a supportare con laboratori formativi e attività di </a:t>
            </a:r>
            <a:r>
              <a:rPr lang="it-IT" altLang="it-IT" sz="1000" dirty="0" err="1" smtClean="0">
                <a:solidFill>
                  <a:schemeClr val="tx1">
                    <a:lumMod val="65000"/>
                    <a:lumOff val="35000"/>
                  </a:schemeClr>
                </a:solidFill>
              </a:rPr>
              <a:t>coaching</a:t>
            </a:r>
            <a:r>
              <a:rPr lang="it-IT" altLang="it-IT" sz="1000" dirty="0" smtClean="0">
                <a:solidFill>
                  <a:schemeClr val="tx1">
                    <a:lumMod val="65000"/>
                    <a:lumOff val="35000"/>
                  </a:schemeClr>
                </a:solidFill>
              </a:rPr>
              <a:t> le realtà distrettuali della provincia nella definizione delle proprie peculiarità e nella messa a punto di efficaci strumenti per la promozione e valorizzazione del territorio anche in chiave di marketing insediativo.</a:t>
            </a:r>
          </a:p>
          <a:p>
            <a:pPr marL="0" algn="just"/>
            <a:endParaRPr lang="it-IT" altLang="it-IT" sz="1000" dirty="0" smtClean="0"/>
          </a:p>
          <a:p>
            <a:pPr algn="just">
              <a:buFont typeface="Arial" charset="0"/>
              <a:buNone/>
            </a:pPr>
            <a:endParaRPr lang="it-IT" altLang="it-IT" sz="1000" dirty="0" smtClean="0"/>
          </a:p>
        </p:txBody>
      </p:sp>
      <p:sp>
        <p:nvSpPr>
          <p:cNvPr id="3" name="Segnaposto numero diapositiva 2"/>
          <p:cNvSpPr>
            <a:spLocks noGrp="1"/>
          </p:cNvSpPr>
          <p:nvPr>
            <p:ph type="sldNum" sz="quarter" idx="12"/>
          </p:nvPr>
        </p:nvSpPr>
        <p:spPr/>
        <p:txBody>
          <a:bodyPr/>
          <a:lstStyle/>
          <a:p>
            <a:fld id="{EA79D38A-D5C7-46AB-BC39-B5F761FD2456}" type="slidenum">
              <a:rPr lang="it-IT" smtClean="0"/>
              <a:t>39</a:t>
            </a:fld>
            <a:endParaRPr lang="it-IT"/>
          </a:p>
        </p:txBody>
      </p:sp>
    </p:spTree>
    <p:extLst>
      <p:ext uri="{BB962C8B-B14F-4D97-AF65-F5344CB8AC3E}">
        <p14:creationId xmlns:p14="http://schemas.microsoft.com/office/powerpoint/2010/main" val="20355602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idx="4294967295"/>
          </p:nvPr>
        </p:nvSpPr>
        <p:spPr>
          <a:xfrm>
            <a:off x="457200" y="274638"/>
            <a:ext cx="8218488" cy="706437"/>
          </a:xfrm>
          <a:ln w="28575">
            <a:solidFill>
              <a:srgbClr val="376092"/>
            </a:solidFill>
            <a:miter lim="800000"/>
            <a:headEnd/>
            <a:tailEnd/>
          </a:ln>
        </p:spPr>
        <p:txBody>
          <a:bodyPr>
            <a:normAutofit fontScale="90000"/>
          </a:bodyPr>
          <a:lstStyle/>
          <a:p>
            <a:r>
              <a:rPr lang="it-IT" altLang="it-IT" sz="1400" b="1" dirty="0" smtClean="0">
                <a:solidFill>
                  <a:schemeClr val="tx2">
                    <a:lumMod val="75000"/>
                  </a:schemeClr>
                </a:solidFill>
              </a:rPr>
              <a:t>Focus PAVIASVILUPPO</a:t>
            </a:r>
            <a:br>
              <a:rPr lang="it-IT" altLang="it-IT" sz="1400" b="1" dirty="0" smtClean="0">
                <a:solidFill>
                  <a:schemeClr val="tx2">
                    <a:lumMod val="75000"/>
                  </a:schemeClr>
                </a:solidFill>
              </a:rPr>
            </a:br>
            <a:r>
              <a:rPr lang="it-IT" altLang="it-IT" sz="1400" b="1" dirty="0" smtClean="0">
                <a:solidFill>
                  <a:schemeClr val="tx2">
                    <a:lumMod val="75000"/>
                  </a:schemeClr>
                </a:solidFill>
              </a:rPr>
              <a:t>Obiettivo 6: Riorientare le risorse e adeguare l’organizzazione al cambiamento</a:t>
            </a:r>
            <a:br>
              <a:rPr lang="it-IT" altLang="it-IT" sz="1400" b="1" dirty="0" smtClean="0">
                <a:solidFill>
                  <a:schemeClr val="tx2">
                    <a:lumMod val="75000"/>
                  </a:schemeClr>
                </a:solidFill>
              </a:rPr>
            </a:br>
            <a:r>
              <a:rPr lang="it-IT" altLang="it-IT" sz="1400" b="1" dirty="0" smtClean="0">
                <a:solidFill>
                  <a:schemeClr val="tx2">
                    <a:lumMod val="75000"/>
                  </a:schemeClr>
                </a:solidFill>
              </a:rPr>
              <a:t>Obiettivo 7: Incrementare le entrate da fonti alternative al diritto annuo e contenere i costi</a:t>
            </a:r>
          </a:p>
        </p:txBody>
      </p:sp>
      <p:sp>
        <p:nvSpPr>
          <p:cNvPr id="2" name="Segnaposto contenuto 1"/>
          <p:cNvSpPr>
            <a:spLocks noGrp="1"/>
          </p:cNvSpPr>
          <p:nvPr>
            <p:ph idx="4294967295"/>
          </p:nvPr>
        </p:nvSpPr>
        <p:spPr>
          <a:xfrm>
            <a:off x="457200" y="1052513"/>
            <a:ext cx="8229600" cy="5073650"/>
          </a:xfrm>
        </p:spPr>
        <p:txBody>
          <a:bodyPr/>
          <a:lstStyle/>
          <a:p>
            <a:pPr marL="0" algn="just">
              <a:buFont typeface="Arial" charset="0"/>
              <a:buNone/>
            </a:pPr>
            <a:r>
              <a:rPr lang="it-IT" altLang="it-IT" sz="1000" dirty="0" smtClean="0">
                <a:solidFill>
                  <a:schemeClr val="tx1">
                    <a:lumMod val="65000"/>
                    <a:lumOff val="35000"/>
                  </a:schemeClr>
                </a:solidFill>
              </a:rPr>
              <a:t>Le risorse messe a disposizione dalla Camera saranno utilizzate da </a:t>
            </a:r>
            <a:r>
              <a:rPr lang="it-IT" altLang="it-IT" sz="1000" dirty="0" err="1" smtClean="0">
                <a:solidFill>
                  <a:schemeClr val="tx1">
                    <a:lumMod val="65000"/>
                    <a:lumOff val="35000"/>
                  </a:schemeClr>
                </a:solidFill>
              </a:rPr>
              <a:t>Paviasviluppo</a:t>
            </a:r>
            <a:r>
              <a:rPr lang="it-IT" altLang="it-IT" sz="1000" dirty="0" smtClean="0">
                <a:solidFill>
                  <a:schemeClr val="tx1">
                    <a:lumMod val="65000"/>
                    <a:lumOff val="35000"/>
                  </a:schemeClr>
                </a:solidFill>
              </a:rPr>
              <a:t> come volano per moltiplicare, anche attraverso </a:t>
            </a:r>
            <a:r>
              <a:rPr lang="it-IT" altLang="it-IT" sz="1000" b="1" dirty="0" smtClean="0">
                <a:solidFill>
                  <a:schemeClr val="tx1">
                    <a:lumMod val="65000"/>
                    <a:lumOff val="35000"/>
                  </a:schemeClr>
                </a:solidFill>
              </a:rPr>
              <a:t>l’attrazione di risorse economiche esterne</a:t>
            </a:r>
            <a:r>
              <a:rPr lang="it-IT" altLang="it-IT" sz="1000" dirty="0" smtClean="0">
                <a:solidFill>
                  <a:schemeClr val="tx1">
                    <a:lumMod val="65000"/>
                    <a:lumOff val="35000"/>
                  </a:schemeClr>
                </a:solidFill>
              </a:rPr>
              <a:t>, gli interventi promozionali e i rapporti con le imprese, restituendo al territorio ulteriore valore aggiunto. In questa ottica si colloca la specifica attività finalizzata a sperimentare le competenze acquisite negli anni scorsi per accedere a bandi europei.</a:t>
            </a:r>
          </a:p>
          <a:p>
            <a:pPr marL="0" algn="just">
              <a:buFont typeface="Arial" charset="0"/>
              <a:buNone/>
            </a:pPr>
            <a:r>
              <a:rPr lang="it-IT" altLang="it-IT" sz="1000" dirty="0" smtClean="0">
                <a:solidFill>
                  <a:schemeClr val="tx1">
                    <a:lumMod val="65000"/>
                    <a:lumOff val="35000"/>
                  </a:schemeClr>
                </a:solidFill>
              </a:rPr>
              <a:t>L’Azienda, in coerenza con l’obiettivo tendenziale indicato dall’art. 65 del Regolamento di contabilità, svilupperà il proprio programma annuale perseguendo l’obiettivo di assicurare, mediante acquisizione di risorse proprie un crescente grado di autonomia strutturale (rapporto tra ricavi propri e costi di struttura</a:t>
            </a:r>
            <a:r>
              <a:rPr lang="it-IT" altLang="it-IT" sz="1000" dirty="0" smtClean="0">
                <a:solidFill>
                  <a:schemeClr val="tx1">
                    <a:lumMod val="65000"/>
                    <a:lumOff val="35000"/>
                  </a:schemeClr>
                </a:solidFill>
                <a:hlinkClick r:id="" action="ppaction://noaction"/>
              </a:rPr>
              <a:t>[1]</a:t>
            </a:r>
            <a:r>
              <a:rPr lang="it-IT" altLang="it-IT" sz="1000" dirty="0" smtClean="0">
                <a:solidFill>
                  <a:schemeClr val="tx1">
                    <a:lumMod val="65000"/>
                    <a:lumOff val="35000"/>
                  </a:schemeClr>
                </a:solidFill>
              </a:rPr>
              <a:t>). </a:t>
            </a:r>
          </a:p>
          <a:p>
            <a:pPr marL="0" algn="just">
              <a:buFont typeface="Arial" charset="0"/>
              <a:buNone/>
            </a:pPr>
            <a:r>
              <a:rPr lang="it-IT" altLang="it-IT" sz="1000" dirty="0" smtClean="0">
                <a:solidFill>
                  <a:schemeClr val="tx1">
                    <a:lumMod val="65000"/>
                    <a:lumOff val="35000"/>
                  </a:schemeClr>
                </a:solidFill>
              </a:rPr>
              <a:t>In buona sostanza l’Azienda nel 2015 sopporterà una riduzione pari al 35% del contributo camerale in conto esercizio sulle attività promozionali</a:t>
            </a:r>
            <a:r>
              <a:rPr lang="it-IT" altLang="it-IT" sz="1000" dirty="0" smtClean="0">
                <a:solidFill>
                  <a:schemeClr val="tx1">
                    <a:lumMod val="65000"/>
                    <a:lumOff val="35000"/>
                  </a:schemeClr>
                </a:solidFill>
                <a:hlinkClick r:id="" action="ppaction://noaction"/>
              </a:rPr>
              <a:t>[2]</a:t>
            </a:r>
            <a:r>
              <a:rPr lang="it-IT" altLang="it-IT" sz="1000" dirty="0" smtClean="0">
                <a:solidFill>
                  <a:schemeClr val="tx1">
                    <a:lumMod val="65000"/>
                    <a:lumOff val="35000"/>
                  </a:schemeClr>
                </a:solidFill>
              </a:rPr>
              <a:t> facendo </a:t>
            </a:r>
          </a:p>
          <a:p>
            <a:pPr marL="0" algn="just">
              <a:buFont typeface="Arial" charset="0"/>
              <a:buNone/>
            </a:pPr>
            <a:r>
              <a:rPr lang="it-IT" altLang="it-IT" sz="1000" dirty="0" smtClean="0">
                <a:solidFill>
                  <a:schemeClr val="tx1">
                    <a:lumMod val="65000"/>
                    <a:lumOff val="35000"/>
                  </a:schemeClr>
                </a:solidFill>
              </a:rPr>
              <a:t>leva su una sostanziale revisione dei costi, soprattutto nell’ambito degli eventi promozionali, il mantenimento dei livelli di ricavi propri registrati negli ultimi</a:t>
            </a:r>
          </a:p>
          <a:p>
            <a:pPr marL="0" algn="just">
              <a:buFont typeface="Arial" charset="0"/>
              <a:buNone/>
            </a:pPr>
            <a:r>
              <a:rPr lang="it-IT" altLang="it-IT" sz="1000" dirty="0" smtClean="0">
                <a:solidFill>
                  <a:schemeClr val="tx1">
                    <a:lumMod val="65000"/>
                    <a:lumOff val="35000"/>
                  </a:schemeClr>
                </a:solidFill>
              </a:rPr>
              <a:t>anni, sviluppando </a:t>
            </a:r>
            <a:r>
              <a:rPr lang="it-IT" altLang="it-IT" sz="1000" b="1" dirty="0" smtClean="0">
                <a:solidFill>
                  <a:schemeClr val="tx1">
                    <a:lumMod val="65000"/>
                    <a:lumOff val="35000"/>
                  </a:schemeClr>
                </a:solidFill>
              </a:rPr>
              <a:t>servizi “</a:t>
            </a:r>
            <a:r>
              <a:rPr lang="it-IT" altLang="it-IT" sz="1000" b="1" dirty="0" err="1" smtClean="0">
                <a:solidFill>
                  <a:schemeClr val="tx1">
                    <a:lumMod val="65000"/>
                    <a:lumOff val="35000"/>
                  </a:schemeClr>
                </a:solidFill>
              </a:rPr>
              <a:t>one</a:t>
            </a:r>
            <a:r>
              <a:rPr lang="it-IT" altLang="it-IT" sz="1000" b="1" dirty="0" smtClean="0">
                <a:solidFill>
                  <a:schemeClr val="tx1">
                    <a:lumMod val="65000"/>
                    <a:lumOff val="35000"/>
                  </a:schemeClr>
                </a:solidFill>
              </a:rPr>
              <a:t> to </a:t>
            </a:r>
            <a:r>
              <a:rPr lang="it-IT" altLang="it-IT" sz="1000" b="1" dirty="0" err="1" smtClean="0">
                <a:solidFill>
                  <a:schemeClr val="tx1">
                    <a:lumMod val="65000"/>
                    <a:lumOff val="35000"/>
                  </a:schemeClr>
                </a:solidFill>
              </a:rPr>
              <a:t>one</a:t>
            </a:r>
            <a:r>
              <a:rPr lang="it-IT" altLang="it-IT" sz="1000" b="1" dirty="0" smtClean="0">
                <a:solidFill>
                  <a:schemeClr val="tx1">
                    <a:lumMod val="65000"/>
                    <a:lumOff val="35000"/>
                  </a:schemeClr>
                </a:solidFill>
              </a:rPr>
              <a:t>”</a:t>
            </a:r>
            <a:r>
              <a:rPr lang="it-IT" altLang="it-IT" sz="1000" dirty="0" smtClean="0">
                <a:solidFill>
                  <a:schemeClr val="tx1">
                    <a:lumMod val="65000"/>
                    <a:lumOff val="35000"/>
                  </a:schemeClr>
                </a:solidFill>
              </a:rPr>
              <a:t> che prevedano una quota di adesione a copertura dei costi vivi e utilizzando tutte le fonti di finanziamento disponibili</a:t>
            </a:r>
          </a:p>
          <a:p>
            <a:pPr marL="0" algn="just">
              <a:buFont typeface="Arial" charset="0"/>
              <a:buNone/>
            </a:pPr>
            <a:r>
              <a:rPr lang="it-IT" altLang="it-IT" sz="1000" dirty="0" smtClean="0">
                <a:solidFill>
                  <a:schemeClr val="tx1">
                    <a:lumMod val="65000"/>
                    <a:lumOff val="35000"/>
                  </a:schemeClr>
                </a:solidFill>
              </a:rPr>
              <a:t>sul piano regionale, nazionale e comunitario</a:t>
            </a:r>
          </a:p>
          <a:p>
            <a:pPr marL="0" algn="just">
              <a:buFont typeface="Arial" charset="0"/>
              <a:buNone/>
            </a:pPr>
            <a:r>
              <a:rPr lang="it-IT" altLang="it-IT" sz="1000" dirty="0" smtClean="0">
                <a:solidFill>
                  <a:schemeClr val="tx1">
                    <a:lumMod val="65000"/>
                    <a:lumOff val="35000"/>
                  </a:schemeClr>
                </a:solidFill>
              </a:rPr>
              <a:t>A ciò si aggiunga la previsione di una ulteriore riduzione dei costi di struttura pari al 4,6%</a:t>
            </a:r>
            <a:r>
              <a:rPr lang="it-IT" altLang="it-IT" sz="1000" dirty="0" smtClean="0">
                <a:solidFill>
                  <a:schemeClr val="tx1">
                    <a:lumMod val="65000"/>
                    <a:lumOff val="35000"/>
                  </a:schemeClr>
                </a:solidFill>
                <a:hlinkClick r:id="" action="ppaction://noaction"/>
              </a:rPr>
              <a:t>[3]</a:t>
            </a:r>
            <a:r>
              <a:rPr lang="it-IT" altLang="it-IT" sz="1000" dirty="0" smtClean="0">
                <a:solidFill>
                  <a:schemeClr val="tx1">
                    <a:lumMod val="65000"/>
                    <a:lumOff val="35000"/>
                  </a:schemeClr>
                </a:solidFill>
              </a:rPr>
              <a:t>. </a:t>
            </a:r>
          </a:p>
          <a:p>
            <a:pPr marL="0" algn="just">
              <a:buFont typeface="Arial" charset="0"/>
              <a:buNone/>
            </a:pPr>
            <a:r>
              <a:rPr lang="it-IT" altLang="it-IT" sz="1000" dirty="0" err="1" smtClean="0">
                <a:solidFill>
                  <a:schemeClr val="tx1">
                    <a:lumMod val="65000"/>
                    <a:lumOff val="35000"/>
                  </a:schemeClr>
                </a:solidFill>
              </a:rPr>
              <a:t>Paviasviluppo</a:t>
            </a:r>
            <a:r>
              <a:rPr lang="it-IT" altLang="it-IT" sz="1000" dirty="0" smtClean="0">
                <a:solidFill>
                  <a:schemeClr val="tx1">
                    <a:lumMod val="65000"/>
                    <a:lumOff val="35000"/>
                  </a:schemeClr>
                </a:solidFill>
              </a:rPr>
              <a:t> quindi continuerà a rappresentare quella parte della struttura organizzativa dell’ente camerale pavese proiettata all’esterno verso le imprese</a:t>
            </a:r>
          </a:p>
          <a:p>
            <a:pPr marL="0" algn="just">
              <a:buFont typeface="Arial" charset="0"/>
              <a:buNone/>
            </a:pPr>
            <a:r>
              <a:rPr lang="it-IT" altLang="it-IT" sz="1000" dirty="0" smtClean="0">
                <a:solidFill>
                  <a:schemeClr val="tx1">
                    <a:lumMod val="65000"/>
                    <a:lumOff val="35000"/>
                  </a:schemeClr>
                </a:solidFill>
              </a:rPr>
              <a:t>del territorio. Nel rispetto delle regole di </a:t>
            </a:r>
            <a:r>
              <a:rPr lang="it-IT" altLang="it-IT" sz="1000" b="1" dirty="0" smtClean="0">
                <a:solidFill>
                  <a:schemeClr val="tx1">
                    <a:lumMod val="65000"/>
                    <a:lumOff val="35000"/>
                  </a:schemeClr>
                </a:solidFill>
              </a:rPr>
              <a:t>contenimento delle spese di funzionamento</a:t>
            </a:r>
            <a:r>
              <a:rPr lang="it-IT" altLang="it-IT" sz="1000" dirty="0" smtClean="0">
                <a:solidFill>
                  <a:schemeClr val="tx1">
                    <a:lumMod val="65000"/>
                    <a:lumOff val="35000"/>
                  </a:schemeClr>
                </a:solidFill>
              </a:rPr>
              <a:t> </a:t>
            </a:r>
            <a:r>
              <a:rPr lang="it-IT" altLang="it-IT" sz="1000" dirty="0" err="1" smtClean="0">
                <a:solidFill>
                  <a:schemeClr val="tx1">
                    <a:lumMod val="65000"/>
                    <a:lumOff val="35000"/>
                  </a:schemeClr>
                </a:solidFill>
              </a:rPr>
              <a:t>Paviasviluppo</a:t>
            </a:r>
            <a:r>
              <a:rPr lang="it-IT" altLang="it-IT" sz="1000" dirty="0" smtClean="0">
                <a:solidFill>
                  <a:schemeClr val="tx1">
                    <a:lumMod val="65000"/>
                    <a:lumOff val="35000"/>
                  </a:schemeClr>
                </a:solidFill>
              </a:rPr>
              <a:t> infatti supporterà l’azione strategica camerale conferendole flessibilità ed efficacia, in un contesto di rigore economico-finanziario in cui </a:t>
            </a:r>
            <a:r>
              <a:rPr lang="it-IT" altLang="it-IT" sz="1000" b="1" dirty="0" smtClean="0">
                <a:solidFill>
                  <a:schemeClr val="tx1">
                    <a:lumMod val="65000"/>
                    <a:lumOff val="35000"/>
                  </a:schemeClr>
                </a:solidFill>
              </a:rPr>
              <a:t>l’ottimizzazione delle forme organizzative</a:t>
            </a:r>
            <a:r>
              <a:rPr lang="it-IT" altLang="it-IT" sz="1000" dirty="0" smtClean="0">
                <a:solidFill>
                  <a:schemeClr val="tx1">
                    <a:lumMod val="65000"/>
                    <a:lumOff val="35000"/>
                  </a:schemeClr>
                </a:solidFill>
              </a:rPr>
              <a:t> è anche un mezzo per incrementare il tasso di ritorno alle imprese delle risorse gestite dalla Camera di Commercio.</a:t>
            </a:r>
          </a:p>
          <a:p>
            <a:pPr marL="0" algn="just">
              <a:buFont typeface="Arial" charset="0"/>
              <a:buNone/>
            </a:pPr>
            <a:r>
              <a:rPr lang="it-IT" altLang="it-IT" sz="1000" dirty="0" smtClean="0">
                <a:solidFill>
                  <a:schemeClr val="tx1">
                    <a:lumMod val="65000"/>
                    <a:lumOff val="35000"/>
                  </a:schemeClr>
                </a:solidFill>
              </a:rPr>
              <a:t>Sul piano dell’organizzazione interna, l’Azienda continuerà a implementare politiche di formazione del personale tese a </a:t>
            </a:r>
            <a:r>
              <a:rPr lang="it-IT" altLang="it-IT" sz="1000" b="1" dirty="0" smtClean="0">
                <a:solidFill>
                  <a:schemeClr val="tx1">
                    <a:lumMod val="65000"/>
                    <a:lumOff val="35000"/>
                  </a:schemeClr>
                </a:solidFill>
              </a:rPr>
              <a:t>garantire lo sviluppo professionale e motivazionale</a:t>
            </a:r>
            <a:r>
              <a:rPr lang="it-IT" altLang="it-IT" sz="1000" dirty="0" smtClean="0">
                <a:solidFill>
                  <a:schemeClr val="tx1">
                    <a:lumMod val="65000"/>
                    <a:lumOff val="35000"/>
                  </a:schemeClr>
                </a:solidFill>
              </a:rPr>
              <a:t> di tutte le risorse umane che costituiscono l’organico di </a:t>
            </a:r>
            <a:r>
              <a:rPr lang="it-IT" altLang="it-IT" sz="1000" dirty="0" err="1" smtClean="0">
                <a:solidFill>
                  <a:schemeClr val="tx1">
                    <a:lumMod val="65000"/>
                    <a:lumOff val="35000"/>
                  </a:schemeClr>
                </a:solidFill>
              </a:rPr>
              <a:t>Paviasviluppo</a:t>
            </a:r>
            <a:r>
              <a:rPr lang="it-IT" altLang="it-IT" sz="1000" dirty="0" smtClean="0">
                <a:solidFill>
                  <a:schemeClr val="tx1">
                    <a:lumMod val="65000"/>
                    <a:lumOff val="35000"/>
                  </a:schemeClr>
                </a:solidFill>
              </a:rPr>
              <a:t>. In particolare il piano annuale di formazione e aggiornamento punterà far crescere i livelli qualitativi dei servizi offerti e le competenze per sviluppare efficaci azioni di comunicazione, marketing e presentazione di tali servizi a tutte le aziende del territorio pavese. Nel contempo verranno introdotti, condivisi e formalizzati, coerentemente a quanto accade per il personale camerale, </a:t>
            </a:r>
            <a:r>
              <a:rPr lang="it-IT" altLang="it-IT" sz="1000" b="1" dirty="0" smtClean="0">
                <a:solidFill>
                  <a:schemeClr val="tx1">
                    <a:lumMod val="65000"/>
                    <a:lumOff val="35000"/>
                  </a:schemeClr>
                </a:solidFill>
              </a:rPr>
              <a:t>obiettivi misurabili e risultati attesi</a:t>
            </a:r>
            <a:r>
              <a:rPr lang="it-IT" altLang="it-IT" sz="1000" dirty="0" smtClean="0">
                <a:solidFill>
                  <a:schemeClr val="tx1">
                    <a:lumMod val="65000"/>
                    <a:lumOff val="35000"/>
                  </a:schemeClr>
                </a:solidFill>
              </a:rPr>
              <a:t> a livello individuale, sempre al fine di ottimizzare le performance dell’Azienda e incentivare la produttività del personale e il senso di appartenenza all’Ente camerale.</a:t>
            </a:r>
          </a:p>
          <a:p>
            <a:pPr>
              <a:buFont typeface="Arial" charset="0"/>
              <a:buNone/>
            </a:pPr>
            <a:endParaRPr lang="it-IT" altLang="it-IT" sz="1000" dirty="0" smtClean="0">
              <a:solidFill>
                <a:schemeClr val="tx1">
                  <a:lumMod val="65000"/>
                  <a:lumOff val="35000"/>
                </a:schemeClr>
              </a:solidFill>
            </a:endParaRPr>
          </a:p>
          <a:p>
            <a:pPr>
              <a:buFont typeface="Arial" charset="0"/>
              <a:buNone/>
            </a:pPr>
            <a:r>
              <a:rPr lang="it-IT" altLang="it-IT" sz="1000" dirty="0" smtClean="0">
                <a:solidFill>
                  <a:schemeClr val="tx1">
                    <a:lumMod val="65000"/>
                    <a:lumOff val="35000"/>
                  </a:schemeClr>
                </a:solidFill>
                <a:hlinkClick r:id="" action="ppaction://noaction"/>
              </a:rPr>
              <a:t>[1]</a:t>
            </a:r>
            <a:r>
              <a:rPr lang="it-IT" altLang="it-IT" sz="1000" dirty="0" smtClean="0">
                <a:solidFill>
                  <a:schemeClr val="tx1">
                    <a:lumMod val="65000"/>
                    <a:lumOff val="35000"/>
                  </a:schemeClr>
                </a:solidFill>
              </a:rPr>
              <a:t> Il consuntivo 2013 ha fatto registrare per tale rapporto un valore pari a 1,12</a:t>
            </a:r>
            <a:endParaRPr lang="it-IT" altLang="it-IT" sz="1000" dirty="0" smtClean="0">
              <a:solidFill>
                <a:schemeClr val="tx1">
                  <a:lumMod val="65000"/>
                  <a:lumOff val="35000"/>
                </a:schemeClr>
              </a:solidFill>
              <a:hlinkClick r:id="" action="ppaction://noaction"/>
            </a:endParaRPr>
          </a:p>
          <a:p>
            <a:pPr>
              <a:buFont typeface="Arial" charset="0"/>
              <a:buNone/>
            </a:pPr>
            <a:r>
              <a:rPr lang="it-IT" altLang="it-IT" sz="1000" dirty="0" smtClean="0">
                <a:solidFill>
                  <a:schemeClr val="tx1">
                    <a:lumMod val="65000"/>
                    <a:lumOff val="35000"/>
                  </a:schemeClr>
                </a:solidFill>
                <a:hlinkClick r:id="" action="ppaction://noaction"/>
              </a:rPr>
              <a:t>[2]</a:t>
            </a:r>
            <a:r>
              <a:rPr lang="it-IT" altLang="it-IT" sz="1000" dirty="0" smtClean="0">
                <a:solidFill>
                  <a:schemeClr val="tx1">
                    <a:lumMod val="65000"/>
                    <a:lumOff val="35000"/>
                  </a:schemeClr>
                </a:solidFill>
              </a:rPr>
              <a:t> Percentuale calcolata sul consuntivo 2013</a:t>
            </a:r>
            <a:endParaRPr lang="it-IT" altLang="it-IT" sz="1000" dirty="0" smtClean="0">
              <a:solidFill>
                <a:schemeClr val="tx1">
                  <a:lumMod val="65000"/>
                  <a:lumOff val="35000"/>
                </a:schemeClr>
              </a:solidFill>
              <a:hlinkClick r:id="" action="ppaction://noaction"/>
            </a:endParaRPr>
          </a:p>
          <a:p>
            <a:pPr>
              <a:buFont typeface="Arial" charset="0"/>
              <a:buNone/>
            </a:pPr>
            <a:r>
              <a:rPr lang="it-IT" altLang="it-IT" sz="1000" dirty="0" smtClean="0">
                <a:solidFill>
                  <a:schemeClr val="tx1">
                    <a:lumMod val="65000"/>
                    <a:lumOff val="35000"/>
                  </a:schemeClr>
                </a:solidFill>
                <a:hlinkClick r:id="" action="ppaction://noaction"/>
              </a:rPr>
              <a:t>[3]</a:t>
            </a:r>
            <a:r>
              <a:rPr lang="it-IT" altLang="it-IT" sz="1000" dirty="0" smtClean="0">
                <a:solidFill>
                  <a:schemeClr val="tx1">
                    <a:lumMod val="65000"/>
                    <a:lumOff val="35000"/>
                  </a:schemeClr>
                </a:solidFill>
              </a:rPr>
              <a:t> Percentuale calcolata sul consuntivo 2013. Tale riduzione fa seguito a quella già registrata tra il 2012 e il 2013 pari al 8,6%.</a:t>
            </a:r>
          </a:p>
        </p:txBody>
      </p:sp>
      <p:sp>
        <p:nvSpPr>
          <p:cNvPr id="3" name="Segnaposto numero diapositiva 2"/>
          <p:cNvSpPr>
            <a:spLocks noGrp="1"/>
          </p:cNvSpPr>
          <p:nvPr>
            <p:ph type="sldNum" sz="quarter" idx="12"/>
          </p:nvPr>
        </p:nvSpPr>
        <p:spPr/>
        <p:txBody>
          <a:bodyPr/>
          <a:lstStyle/>
          <a:p>
            <a:fld id="{EA79D38A-D5C7-46AB-BC39-B5F761FD2456}" type="slidenum">
              <a:rPr lang="it-IT" smtClean="0"/>
              <a:t>40</a:t>
            </a:fld>
            <a:endParaRPr lang="it-IT"/>
          </a:p>
        </p:txBody>
      </p:sp>
    </p:spTree>
    <p:extLst>
      <p:ext uri="{BB962C8B-B14F-4D97-AF65-F5344CB8AC3E}">
        <p14:creationId xmlns:p14="http://schemas.microsoft.com/office/powerpoint/2010/main" val="269815346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2161</TotalTime>
  <Words>15802</Words>
  <Application>Microsoft Office PowerPoint</Application>
  <PresentationFormat>Presentazione su schermo (4:3)</PresentationFormat>
  <Paragraphs>479</Paragraphs>
  <Slides>40</Slides>
  <Notes>1</Notes>
  <HiddenSlides>0</HiddenSlides>
  <MMClips>0</MMClips>
  <ScaleCrop>false</ScaleCrop>
  <HeadingPairs>
    <vt:vector size="4" baseType="variant">
      <vt:variant>
        <vt:lpstr>Tema</vt:lpstr>
      </vt:variant>
      <vt:variant>
        <vt:i4>1</vt:i4>
      </vt:variant>
      <vt:variant>
        <vt:lpstr>Titoli diapositive</vt:lpstr>
      </vt:variant>
      <vt:variant>
        <vt:i4>40</vt:i4>
      </vt:variant>
    </vt:vector>
  </HeadingPairs>
  <TitlesOfParts>
    <vt:vector size="41" baseType="lpstr">
      <vt:lpstr>Tema di Office</vt:lpstr>
      <vt:lpstr>RELAZIONE PREVISIONALE E PROGRAMMATICA 2015</vt:lpstr>
      <vt:lpstr>Sommario</vt:lpstr>
      <vt:lpstr>1 - PREMESSE </vt:lpstr>
      <vt:lpstr>1.1 - Il percorso di riforma delle Camere di Commercio. Stato di attuazione e prospettive (1/2)</vt:lpstr>
      <vt:lpstr>1.1 – Il percorso di riforma delle Camere di Commercio. Stato di attuazione e prospettive (2/2)</vt:lpstr>
      <vt:lpstr>1.2 – Previsioni Economico – finanziarie (1/2)</vt:lpstr>
      <vt:lpstr>1.2 – Previsioni Economico – finanziarie (2/2)</vt:lpstr>
      <vt:lpstr>L’elevata mobilità e l’incertezza dello scenario attuale impongono una programmazione aperta e tutt’altro che deterministica, che lasci spazio ad un percorso di progressivo adeguamento in corso d’anno, da sviluppare alla luce dell’evoluzione del progetto di Riforma nonché dei nuovi assetti funzionali e organizzativi che ne deriveranno. La presente Relazione muove da una volontà di fondo tesa a riconfermare e valorizzare le attuali funzioni di supporto allo sviluppo del sistema economico e territoriale, di tutela della legalità e garanzia di qualità delle relazioni sul mercato, di moderna ed efficiente interfaccia dell’impresa nella gestione di adempimenti obbligatori, e non potrebbe ad oggi fare altrimenti. Ma deve essere riconosciuto che i risultati della concreta gestione in regime di risorse scarse e gli esiti dell’elaborazione normativa in corso potrebbero indurre ad una rivisitazione, anche radicale,  degli obiettivi di seguito esposti.  Nel contempo deve essere altrettanto chiara la necessità di fissare alcuni principi e indirizzi di base da metabolizzare per affrontare con determinazione il cambiamento  e le difficili sfide che attendono l’Ente. Le parole chiave di seguito riportate possono costituire una sorta di manifesto che sintetizza la volontà della Camera di Commercio di ripensare il proprio ruolo e le proprie modalità operative, puntando su una nuova interpretazione dello spirito di servizio. Gli indirizzi generali servono come linee guida per rinnovare la gestione e l’organizzazione della struttura adeguandola al nuovo scenario.</vt:lpstr>
      <vt:lpstr>2 – SCENARI DI RIFERIMENTO </vt:lpstr>
      <vt:lpstr>2.1 – Scenario Economico (1/3)</vt:lpstr>
      <vt:lpstr>2.1 – Scenario Economico (2/3)</vt:lpstr>
      <vt:lpstr>2.1 – Scenario Economico (3/3)</vt:lpstr>
      <vt:lpstr>2.2 – Scenario Normativo (1/2) </vt:lpstr>
      <vt:lpstr>2.2 – Scenario Normativo (2/2)</vt:lpstr>
      <vt:lpstr>2.3 – Partnership e relazioni istituzionali </vt:lpstr>
      <vt:lpstr>3 – OBIETTIVI STRATEGICI 2015</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4 – INDIRIZZI PER IL PROGRAMMA DI ATTIVITA’ PAVIASVILUPPO </vt:lpstr>
      <vt:lpstr>Focus PAVIASVILUPPO Azienda Speciale dedicata ai servizi precompetitivi</vt:lpstr>
      <vt:lpstr>Focus PAVIASVILUPPO Obiettivo 1: Sostenere la competitività del sistema imprenditoriale</vt:lpstr>
      <vt:lpstr>Focus PAVIASVILUPPO Obiettivo 2: Incrementare l’attrattività territoriale valorizzando le eccellenze</vt:lpstr>
      <vt:lpstr>Focus PAVIASVILUPPO Obiettivo 6: Riorientare le risorse e adeguare l’organizzazione al cambiamento Obiettivo 7: Incrementare le entrate da fonti alternative al diritto annuo e contenere i costi</vt:lpstr>
    </vt:vector>
  </TitlesOfParts>
  <Company>Infocamere S.c.p.a.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RELAZIONE PREVISIONALE E PROGRAMMATICA 2015</dc:title>
  <dc:creator>Federica Pasinetti</dc:creator>
  <cp:lastModifiedBy>elena maggi</cp:lastModifiedBy>
  <cp:revision>181</cp:revision>
  <cp:lastPrinted>2014-11-06T13:40:33Z</cp:lastPrinted>
  <dcterms:created xsi:type="dcterms:W3CDTF">2014-10-18T22:50:15Z</dcterms:created>
  <dcterms:modified xsi:type="dcterms:W3CDTF">2014-11-06T13:50:46Z</dcterms:modified>
</cp:coreProperties>
</file>