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8" r:id="rId2"/>
    <p:sldId id="260" r:id="rId3"/>
    <p:sldId id="262" r:id="rId4"/>
    <p:sldId id="264" r:id="rId5"/>
    <p:sldId id="266" r:id="rId6"/>
    <p:sldId id="267" r:id="rId7"/>
    <p:sldId id="299" r:id="rId8"/>
    <p:sldId id="268" r:id="rId9"/>
    <p:sldId id="284" r:id="rId10"/>
    <p:sldId id="303" r:id="rId11"/>
    <p:sldId id="269" r:id="rId12"/>
    <p:sldId id="271" r:id="rId13"/>
    <p:sldId id="292" r:id="rId14"/>
    <p:sldId id="272" r:id="rId15"/>
    <p:sldId id="286" r:id="rId16"/>
    <p:sldId id="273" r:id="rId17"/>
    <p:sldId id="327" r:id="rId18"/>
    <p:sldId id="309" r:id="rId19"/>
    <p:sldId id="274" r:id="rId20"/>
    <p:sldId id="275" r:id="rId21"/>
    <p:sldId id="293" r:id="rId22"/>
    <p:sldId id="294" r:id="rId23"/>
    <p:sldId id="304" r:id="rId24"/>
    <p:sldId id="276" r:id="rId25"/>
    <p:sldId id="329" r:id="rId26"/>
    <p:sldId id="331" r:id="rId27"/>
    <p:sldId id="336" r:id="rId28"/>
    <p:sldId id="314" r:id="rId29"/>
    <p:sldId id="337" r:id="rId30"/>
    <p:sldId id="277" r:id="rId31"/>
    <p:sldId id="305" r:id="rId32"/>
    <p:sldId id="333" r:id="rId33"/>
    <p:sldId id="335" r:id="rId34"/>
    <p:sldId id="278" r:id="rId35"/>
    <p:sldId id="290" r:id="rId36"/>
    <p:sldId id="339" r:id="rId37"/>
    <p:sldId id="279" r:id="rId38"/>
    <p:sldId id="321" r:id="rId39"/>
    <p:sldId id="281" r:id="rId40"/>
    <p:sldId id="283" r:id="rId41"/>
  </p:sldIdLst>
  <p:sldSz cx="9144000" cy="6858000" type="screen4x3"/>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2" autoAdjust="0"/>
    <p:restoredTop sz="95130" autoAdjust="0"/>
  </p:normalViewPr>
  <p:slideViewPr>
    <p:cSldViewPr>
      <p:cViewPr>
        <p:scale>
          <a:sx n="90" d="100"/>
          <a:sy n="90" d="100"/>
        </p:scale>
        <p:origin x="2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1.1 – Rafforzare il processo di internazionalizzazione del sistema imprenditoriale (I) </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354FFC51-5CC2-4B17-A697-1B451408E106}"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4F97D60-9349-4431-B1C2-E60F2D2D0640}" type="presOf" srcId="{C9B74B53-8E51-4C3C-9EF4-96CAB68EBC4A}" destId="{D7126B19-7668-41C7-83E8-D97D9586CF89}" srcOrd="0" destOrd="0" presId="urn:microsoft.com/office/officeart/2005/8/layout/vList2"/>
    <dgm:cxn modelId="{06876F0A-E8E5-4DAF-BE0A-F8C8F561BBB2}" type="presOf" srcId="{D83A2284-6BCE-49A0-A1A1-5796BF3D68BF}" destId="{F66B3C40-862D-4EA0-BDFC-AD5E3F1A73EE}" srcOrd="0" destOrd="0" presId="urn:microsoft.com/office/officeart/2005/8/layout/vList2"/>
    <dgm:cxn modelId="{5AA7FB3C-1517-4497-BD02-136168ACABAA}"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695C57E-AA28-472F-AD00-87952986A20C}" type="presParOf" srcId="{F697BC44-E282-42D3-9F4D-BFB0651BD981}" destId="{D7126B19-7668-41C7-83E8-D97D9586CF89}" srcOrd="0" destOrd="0" presId="urn:microsoft.com/office/officeart/2005/8/layout/vList2"/>
    <dgm:cxn modelId="{8262F9A7-3BFA-4EA9-8821-5EC975BE841D}" type="presParOf" srcId="{F697BC44-E282-42D3-9F4D-BFB0651BD981}" destId="{46AA9149-9E24-45B7-AF92-5C5510438DE2}" srcOrd="1" destOrd="0" presId="urn:microsoft.com/office/officeart/2005/8/layout/vList2"/>
    <dgm:cxn modelId="{4832E04F-58A0-4355-89C8-59DE7929E59D}" type="presParOf" srcId="{F697BC44-E282-42D3-9F4D-BFB0651BD981}" destId="{F66B3C40-862D-4EA0-BDFC-AD5E3F1A73EE}" srcOrd="2" destOrd="0" presId="urn:microsoft.com/office/officeart/2005/8/layout/vList2"/>
    <dgm:cxn modelId="{233827FB-7F39-49C7-90A4-0DD9BD82352C}" type="presParOf" srcId="{F697BC44-E282-42D3-9F4D-BFB0651BD981}" destId="{8F966E26-C4F6-4136-AA0A-571B5A225A02}" srcOrd="3" destOrd="0" presId="urn:microsoft.com/office/officeart/2005/8/layout/vList2"/>
    <dgm:cxn modelId="{A16FCFDE-CD9B-4A93-A2F6-602428302E8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1.1 – Rafforzare il processo di internazionalizzazione del sistema imprenditoriale  (II)</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09B3C5A5-0405-4AB9-AC42-CAE1929851BD}"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F6B4E161-B8C9-4515-81FA-FED3BF157FA6}" type="presOf" srcId="{DE493239-4DAB-47E7-B9C0-6CEA8365470D}" destId="{F697BC44-E282-42D3-9F4D-BFB0651BD981}" srcOrd="0" destOrd="0" presId="urn:microsoft.com/office/officeart/2005/8/layout/vList2"/>
    <dgm:cxn modelId="{8741867F-8E41-4D20-BFF6-F4A5E935DA16}" type="presOf" srcId="{D83A2284-6BCE-49A0-A1A1-5796BF3D68BF}" destId="{F66B3C40-862D-4EA0-BDFC-AD5E3F1A73EE}" srcOrd="0" destOrd="0" presId="urn:microsoft.com/office/officeart/2005/8/layout/vList2"/>
    <dgm:cxn modelId="{63623C5F-973E-4D2A-BE34-A3C018A0E89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3283F4B-8722-4352-B7DA-AE81EA1CF741}" type="presParOf" srcId="{F697BC44-E282-42D3-9F4D-BFB0651BD981}" destId="{D7126B19-7668-41C7-83E8-D97D9586CF89}" srcOrd="0" destOrd="0" presId="urn:microsoft.com/office/officeart/2005/8/layout/vList2"/>
    <dgm:cxn modelId="{7F9FF75F-BB2E-4552-BF92-8E4BD1F5A33D}" type="presParOf" srcId="{F697BC44-E282-42D3-9F4D-BFB0651BD981}" destId="{46AA9149-9E24-45B7-AF92-5C5510438DE2}" srcOrd="1" destOrd="0" presId="urn:microsoft.com/office/officeart/2005/8/layout/vList2"/>
    <dgm:cxn modelId="{423A9B64-FDFA-44F9-B325-9BA4A6CC9077}" type="presParOf" srcId="{F697BC44-E282-42D3-9F4D-BFB0651BD981}" destId="{F66B3C40-862D-4EA0-BDFC-AD5E3F1A73EE}" srcOrd="2" destOrd="0" presId="urn:microsoft.com/office/officeart/2005/8/layout/vList2"/>
    <dgm:cxn modelId="{BE2BDAD2-68C8-4A15-AD03-3431941A9DB5}" type="presParOf" srcId="{F697BC44-E282-42D3-9F4D-BFB0651BD981}" destId="{8F966E26-C4F6-4136-AA0A-571B5A225A02}" srcOrd="3" destOrd="0" presId="urn:microsoft.com/office/officeart/2005/8/layout/vList2"/>
    <dgm:cxn modelId="{D5F2553A-AD35-4B10-A6FD-41E0402925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1.2– Far crescere la competenza delle imprese nel campo digitale e dell’innovazione (I)</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527D196-E1C2-4491-A440-E42A30D2794B}" type="presOf" srcId="{D83A2284-6BCE-49A0-A1A1-5796BF3D68BF}" destId="{F66B3C40-862D-4EA0-BDFC-AD5E3F1A73EE}" srcOrd="0" destOrd="0" presId="urn:microsoft.com/office/officeart/2005/8/layout/vList2"/>
    <dgm:cxn modelId="{A24D567D-19C4-4375-881C-C4207213839A}" type="presOf" srcId="{4AC66F47-FC7F-41F8-A920-3FDC5BA8B3B9}" destId="{8BE8880F-3FBB-487E-8C90-96229143433F}" srcOrd="0" destOrd="0" presId="urn:microsoft.com/office/officeart/2005/8/layout/vList2"/>
    <dgm:cxn modelId="{7B59B289-9CED-4A2B-9090-51CFEA149E9C}"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E39C13E-224C-4A7B-96FC-98AB09D1C3E1}" type="presOf" srcId="{C9B74B53-8E51-4C3C-9EF4-96CAB68EBC4A}" destId="{D7126B19-7668-41C7-83E8-D97D9586CF89}" srcOrd="0" destOrd="0" presId="urn:microsoft.com/office/officeart/2005/8/layout/vList2"/>
    <dgm:cxn modelId="{E85ED91A-175E-4BE1-8AF2-FFE9E137C52A}" type="presParOf" srcId="{F697BC44-E282-42D3-9F4D-BFB0651BD981}" destId="{D7126B19-7668-41C7-83E8-D97D9586CF89}" srcOrd="0" destOrd="0" presId="urn:microsoft.com/office/officeart/2005/8/layout/vList2"/>
    <dgm:cxn modelId="{BED0625C-D2DA-4001-851A-66B10DE3BE4D}" type="presParOf" srcId="{F697BC44-E282-42D3-9F4D-BFB0651BD981}" destId="{46AA9149-9E24-45B7-AF92-5C5510438DE2}" srcOrd="1" destOrd="0" presId="urn:microsoft.com/office/officeart/2005/8/layout/vList2"/>
    <dgm:cxn modelId="{2E177E98-FE91-4626-9C5A-871D1A73ED76}" type="presParOf" srcId="{F697BC44-E282-42D3-9F4D-BFB0651BD981}" destId="{F66B3C40-862D-4EA0-BDFC-AD5E3F1A73EE}" srcOrd="2" destOrd="0" presId="urn:microsoft.com/office/officeart/2005/8/layout/vList2"/>
    <dgm:cxn modelId="{4E5916A4-DF6B-4672-AA01-E7A4A3D00EDE}" type="presParOf" srcId="{F697BC44-E282-42D3-9F4D-BFB0651BD981}" destId="{8F966E26-C4F6-4136-AA0A-571B5A225A02}" srcOrd="3" destOrd="0" presId="urn:microsoft.com/office/officeart/2005/8/layout/vList2"/>
    <dgm:cxn modelId="{6EB175EC-E86F-47E4-98EC-670774C44B2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1.2– Far crescere la competenza delle imprese nel campo digitale e dell’innovazione (II)</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792F4992-B2E3-4256-9F18-92307BF81269}" type="presOf" srcId="{D83A2284-6BCE-49A0-A1A1-5796BF3D68BF}" destId="{F66B3C40-862D-4EA0-BDFC-AD5E3F1A73EE}" srcOrd="0" destOrd="0" presId="urn:microsoft.com/office/officeart/2005/8/layout/vList2"/>
    <dgm:cxn modelId="{0F43CD52-328B-44CF-96A8-B0DA55CEFC1B}" type="presOf" srcId="{4AC66F47-FC7F-41F8-A920-3FDC5BA8B3B9}" destId="{8BE8880F-3FBB-487E-8C90-96229143433F}" srcOrd="0" destOrd="0" presId="urn:microsoft.com/office/officeart/2005/8/layout/vList2"/>
    <dgm:cxn modelId="{A162E73A-1D1A-4F09-AC3E-1039589D3C41}" type="presOf" srcId="{C9B74B53-8E51-4C3C-9EF4-96CAB68EBC4A}" destId="{D7126B19-7668-41C7-83E8-D97D9586CF89}" srcOrd="0" destOrd="0" presId="urn:microsoft.com/office/officeart/2005/8/layout/vList2"/>
    <dgm:cxn modelId="{151CD29C-0A9F-4456-9E9C-57BFB7FAF5C6}"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468E3A43-90F7-44B4-811F-44DE524DBD0F}" type="presParOf" srcId="{F697BC44-E282-42D3-9F4D-BFB0651BD981}" destId="{D7126B19-7668-41C7-83E8-D97D9586CF89}" srcOrd="0" destOrd="0" presId="urn:microsoft.com/office/officeart/2005/8/layout/vList2"/>
    <dgm:cxn modelId="{2638490F-0EF3-4537-A722-034639F6F349}" type="presParOf" srcId="{F697BC44-E282-42D3-9F4D-BFB0651BD981}" destId="{46AA9149-9E24-45B7-AF92-5C5510438DE2}" srcOrd="1" destOrd="0" presId="urn:microsoft.com/office/officeart/2005/8/layout/vList2"/>
    <dgm:cxn modelId="{53170DA8-6C95-4741-B9F2-3A6BA2F3116C}" type="presParOf" srcId="{F697BC44-E282-42D3-9F4D-BFB0651BD981}" destId="{F66B3C40-862D-4EA0-BDFC-AD5E3F1A73EE}" srcOrd="2" destOrd="0" presId="urn:microsoft.com/office/officeart/2005/8/layout/vList2"/>
    <dgm:cxn modelId="{86B89D5B-43C3-4528-9DA5-13630FCC279A}" type="presParOf" srcId="{F697BC44-E282-42D3-9F4D-BFB0651BD981}" destId="{8F966E26-C4F6-4136-AA0A-571B5A225A02}" srcOrd="3" destOrd="0" presId="urn:microsoft.com/office/officeart/2005/8/layout/vList2"/>
    <dgm:cxn modelId="{378EDEC4-BD20-4601-AB04-9D3D940BDD9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1.2– Far crescere la competenza delle imprese nel campo digitale e dell’innovazione (III)</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EE3C6FB6-F4F3-4D93-AAFF-6C11C5D44E0D}"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110668C5-9CE8-461D-92AC-A9D9018BB3BD}"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0DC58DF6-7283-4960-B02D-9AC5A46407F9}" type="presOf" srcId="{C9B74B53-8E51-4C3C-9EF4-96CAB68EBC4A}" destId="{D7126B19-7668-41C7-83E8-D97D9586CF89}" srcOrd="0" destOrd="0" presId="urn:microsoft.com/office/officeart/2005/8/layout/vList2"/>
    <dgm:cxn modelId="{66CD3867-C138-4C25-B6BD-F63416E2FF26}" type="presOf" srcId="{D83A2284-6BCE-49A0-A1A1-5796BF3D68BF}" destId="{F66B3C40-862D-4EA0-BDFC-AD5E3F1A73EE}" srcOrd="0" destOrd="0" presId="urn:microsoft.com/office/officeart/2005/8/layout/vList2"/>
    <dgm:cxn modelId="{6A10FB98-BF6E-4AEE-AE0E-7EFAC80DE6F9}" type="presParOf" srcId="{F697BC44-E282-42D3-9F4D-BFB0651BD981}" destId="{D7126B19-7668-41C7-83E8-D97D9586CF89}" srcOrd="0" destOrd="0" presId="urn:microsoft.com/office/officeart/2005/8/layout/vList2"/>
    <dgm:cxn modelId="{04310DD8-E50E-48EF-B832-572894B5DF9B}" type="presParOf" srcId="{F697BC44-E282-42D3-9F4D-BFB0651BD981}" destId="{46AA9149-9E24-45B7-AF92-5C5510438DE2}" srcOrd="1" destOrd="0" presId="urn:microsoft.com/office/officeart/2005/8/layout/vList2"/>
    <dgm:cxn modelId="{59CEC442-5740-437F-A7D0-1DB91C3D2B3F}" type="presParOf" srcId="{F697BC44-E282-42D3-9F4D-BFB0651BD981}" destId="{F66B3C40-862D-4EA0-BDFC-AD5E3F1A73EE}" srcOrd="2" destOrd="0" presId="urn:microsoft.com/office/officeart/2005/8/layout/vList2"/>
    <dgm:cxn modelId="{8A257921-9DD6-404B-9E66-8DB34196957C}" type="presParOf" srcId="{F697BC44-E282-42D3-9F4D-BFB0651BD981}" destId="{8F966E26-C4F6-4136-AA0A-571B5A225A02}" srcOrd="3" destOrd="0" presId="urn:microsoft.com/office/officeart/2005/8/layout/vList2"/>
    <dgm:cxn modelId="{103C7FDB-36B3-4695-9806-377A3D6265CC}"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1.2– Far crescere la competenza delle imprese nel campo digitale e dell’innovazione  (IV)</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85C8841-9B50-41EF-9FF9-A10BBDC08100}"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D7104A44-18EE-4986-A4DA-BEA7ED4D4780}" type="presOf" srcId="{C9B74B53-8E51-4C3C-9EF4-96CAB68EBC4A}" destId="{D7126B19-7668-41C7-83E8-D97D9586CF89}" srcOrd="0" destOrd="0" presId="urn:microsoft.com/office/officeart/2005/8/layout/vList2"/>
    <dgm:cxn modelId="{34012E71-D29C-4EBA-AB46-87835AC89425}"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726CC06-4A39-4932-8B7F-EB17E2BD76AB}" type="presOf" srcId="{D83A2284-6BCE-49A0-A1A1-5796BF3D68BF}" destId="{F66B3C40-862D-4EA0-BDFC-AD5E3F1A73EE}" srcOrd="0" destOrd="0" presId="urn:microsoft.com/office/officeart/2005/8/layout/vList2"/>
    <dgm:cxn modelId="{53BDF9FA-F92D-43DD-866D-296110F3F379}" type="presParOf" srcId="{F697BC44-E282-42D3-9F4D-BFB0651BD981}" destId="{D7126B19-7668-41C7-83E8-D97D9586CF89}" srcOrd="0" destOrd="0" presId="urn:microsoft.com/office/officeart/2005/8/layout/vList2"/>
    <dgm:cxn modelId="{07AAFB7C-330B-4238-B052-D3BF515FFCA9}" type="presParOf" srcId="{F697BC44-E282-42D3-9F4D-BFB0651BD981}" destId="{46AA9149-9E24-45B7-AF92-5C5510438DE2}" srcOrd="1" destOrd="0" presId="urn:microsoft.com/office/officeart/2005/8/layout/vList2"/>
    <dgm:cxn modelId="{92F67FA0-887A-4DFC-98F2-F90370F82F42}" type="presParOf" srcId="{F697BC44-E282-42D3-9F4D-BFB0651BD981}" destId="{F66B3C40-862D-4EA0-BDFC-AD5E3F1A73EE}" srcOrd="2" destOrd="0" presId="urn:microsoft.com/office/officeart/2005/8/layout/vList2"/>
    <dgm:cxn modelId="{DB4E5009-46BE-4971-9F09-42B2FFD2E279}" type="presParOf" srcId="{F697BC44-E282-42D3-9F4D-BFB0651BD981}" destId="{8F966E26-C4F6-4136-AA0A-571B5A225A02}" srcOrd="3" destOrd="0" presId="urn:microsoft.com/office/officeart/2005/8/layout/vList2"/>
    <dgm:cxn modelId="{571311E9-135E-4CF9-9770-7686553CB15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1.3– Favorire lo sviluppo del capitale umano e la cultura di impresa  (I)</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7C04C784-FF97-4D76-B1E6-A3CF79EFAD7D}" type="presOf" srcId="{DE493239-4DAB-47E7-B9C0-6CEA8365470D}" destId="{F697BC44-E282-42D3-9F4D-BFB0651BD981}" srcOrd="0" destOrd="0" presId="urn:microsoft.com/office/officeart/2005/8/layout/vList2"/>
    <dgm:cxn modelId="{1687F987-8876-4604-86DB-8ADCFBF966A3}"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90A5227-C3C2-47C6-AEDA-EE4AC82B57A0}" type="presOf" srcId="{C9B74B53-8E51-4C3C-9EF4-96CAB68EBC4A}" destId="{D7126B19-7668-41C7-83E8-D97D9586CF89}" srcOrd="0" destOrd="0" presId="urn:microsoft.com/office/officeart/2005/8/layout/vList2"/>
    <dgm:cxn modelId="{9E3D3A24-5DB2-4FDE-AADD-C16357CC4BD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10386B1-D928-42D4-95B2-649A9EEA072B}" type="presParOf" srcId="{F697BC44-E282-42D3-9F4D-BFB0651BD981}" destId="{D7126B19-7668-41C7-83E8-D97D9586CF89}" srcOrd="0" destOrd="0" presId="urn:microsoft.com/office/officeart/2005/8/layout/vList2"/>
    <dgm:cxn modelId="{4309ACC9-385F-4202-8B75-97D5C3093D4F}" type="presParOf" srcId="{F697BC44-E282-42D3-9F4D-BFB0651BD981}" destId="{46AA9149-9E24-45B7-AF92-5C5510438DE2}" srcOrd="1" destOrd="0" presId="urn:microsoft.com/office/officeart/2005/8/layout/vList2"/>
    <dgm:cxn modelId="{2E1010DD-7FD8-4622-A9AD-E0DD49B2CED6}" type="presParOf" srcId="{F697BC44-E282-42D3-9F4D-BFB0651BD981}" destId="{F66B3C40-862D-4EA0-BDFC-AD5E3F1A73EE}" srcOrd="2" destOrd="0" presId="urn:microsoft.com/office/officeart/2005/8/layout/vList2"/>
    <dgm:cxn modelId="{A4028090-A422-42E0-B810-46220451ACC9}" type="presParOf" srcId="{F697BC44-E282-42D3-9F4D-BFB0651BD981}" destId="{8F966E26-C4F6-4136-AA0A-571B5A225A02}" srcOrd="3" destOrd="0" presId="urn:microsoft.com/office/officeart/2005/8/layout/vList2"/>
    <dgm:cxn modelId="{73DEAB2A-C928-4EF4-B3A3-19F7AD37F19D}"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1.3– Favorire lo sviluppo del capitale umano e la cultura di impresa  (II)</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0A6DC213-7680-4C08-9BB6-6F37DC756FC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E626284-2A79-4B41-9318-BC5119D03321}"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C6CC726-286A-4722-BC81-D4CD7BB2D286}"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0643AF40-0DF8-4F27-8ACA-B2F49035640E}" type="presOf" srcId="{DE493239-4DAB-47E7-B9C0-6CEA8365470D}" destId="{F697BC44-E282-42D3-9F4D-BFB0651BD981}" srcOrd="0" destOrd="0" presId="urn:microsoft.com/office/officeart/2005/8/layout/vList2"/>
    <dgm:cxn modelId="{C47E704A-2968-493F-A55C-C08DBECC98DA}" type="presParOf" srcId="{F697BC44-E282-42D3-9F4D-BFB0651BD981}" destId="{D7126B19-7668-41C7-83E8-D97D9586CF89}" srcOrd="0" destOrd="0" presId="urn:microsoft.com/office/officeart/2005/8/layout/vList2"/>
    <dgm:cxn modelId="{EA750576-006B-4A5D-99DF-F1F77B5A0CB5}" type="presParOf" srcId="{F697BC44-E282-42D3-9F4D-BFB0651BD981}" destId="{46AA9149-9E24-45B7-AF92-5C5510438DE2}" srcOrd="1" destOrd="0" presId="urn:microsoft.com/office/officeart/2005/8/layout/vList2"/>
    <dgm:cxn modelId="{E37A7DD0-DAE8-48E3-9EE6-0EE5DB3299C2}" type="presParOf" srcId="{F697BC44-E282-42D3-9F4D-BFB0651BD981}" destId="{F66B3C40-862D-4EA0-BDFC-AD5E3F1A73EE}" srcOrd="2" destOrd="0" presId="urn:microsoft.com/office/officeart/2005/8/layout/vList2"/>
    <dgm:cxn modelId="{B276C7A5-B2A6-4603-8BF3-8C99847A481F}" type="presParOf" srcId="{F697BC44-E282-42D3-9F4D-BFB0651BD981}" destId="{8F966E26-C4F6-4136-AA0A-571B5A225A02}" srcOrd="3" destOrd="0" presId="urn:microsoft.com/office/officeart/2005/8/layout/vList2"/>
    <dgm:cxn modelId="{19C9ABA0-0BA2-4424-BA5D-9AEC554B86C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1.3– Favorire lo sviluppo del capitale umano e la cultura di impresa (III) </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A1ED6288-867A-4B61-AFC6-03064B3FECF4}"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0F31DA40-4511-48CD-A0EE-DBC118E3CA48}"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781A512-6B32-4904-A6CC-1D2F1EC4BEB9}"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B61F7F2E-3D7E-4BE1-92D4-DB942EB8FA71}" type="presOf" srcId="{C9B74B53-8E51-4C3C-9EF4-96CAB68EBC4A}" destId="{D7126B19-7668-41C7-83E8-D97D9586CF89}" srcOrd="0" destOrd="0" presId="urn:microsoft.com/office/officeart/2005/8/layout/vList2"/>
    <dgm:cxn modelId="{D21562ED-ABBD-4F6F-957B-B77EEF684230}" type="presParOf" srcId="{F697BC44-E282-42D3-9F4D-BFB0651BD981}" destId="{D7126B19-7668-41C7-83E8-D97D9586CF89}" srcOrd="0" destOrd="0" presId="urn:microsoft.com/office/officeart/2005/8/layout/vList2"/>
    <dgm:cxn modelId="{38394828-EDCF-40E3-8850-37E4C06A52EE}" type="presParOf" srcId="{F697BC44-E282-42D3-9F4D-BFB0651BD981}" destId="{46AA9149-9E24-45B7-AF92-5C5510438DE2}" srcOrd="1" destOrd="0" presId="urn:microsoft.com/office/officeart/2005/8/layout/vList2"/>
    <dgm:cxn modelId="{6CF0BE2F-043E-4757-ABB3-7AEECF646236}" type="presParOf" srcId="{F697BC44-E282-42D3-9F4D-BFB0651BD981}" destId="{F66B3C40-862D-4EA0-BDFC-AD5E3F1A73EE}" srcOrd="2" destOrd="0" presId="urn:microsoft.com/office/officeart/2005/8/layout/vList2"/>
    <dgm:cxn modelId="{F14B84E4-9194-4743-948C-3F02E55794A0}" type="presParOf" srcId="{F697BC44-E282-42D3-9F4D-BFB0651BD981}" destId="{8F966E26-C4F6-4136-AA0A-571B5A225A02}" srcOrd="3" destOrd="0" presId="urn:microsoft.com/office/officeart/2005/8/layout/vList2"/>
    <dgm:cxn modelId="{39A08D79-9B69-408D-A714-44753B672A9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1.3– Favorire lo sviluppo del capitale umano e la cultura di impresa (IV) </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E37F84A8-7E4D-40BC-9688-4ABD69C59A6B}" type="presOf" srcId="{D83A2284-6BCE-49A0-A1A1-5796BF3D68BF}" destId="{F66B3C40-862D-4EA0-BDFC-AD5E3F1A73EE}" srcOrd="0" destOrd="0" presId="urn:microsoft.com/office/officeart/2005/8/layout/vList2"/>
    <dgm:cxn modelId="{34019E10-1D3F-47F5-9D6E-666D0E24B52A}" type="presOf" srcId="{C9B74B53-8E51-4C3C-9EF4-96CAB68EBC4A}" destId="{D7126B19-7668-41C7-83E8-D97D9586CF89}" srcOrd="0" destOrd="0" presId="urn:microsoft.com/office/officeart/2005/8/layout/vList2"/>
    <dgm:cxn modelId="{9B9516E7-B369-4E8E-97EB-1C7D0EB75F6F}" type="presOf" srcId="{4AC66F47-FC7F-41F8-A920-3FDC5BA8B3B9}" destId="{8BE8880F-3FBB-487E-8C90-96229143433F}" srcOrd="0" destOrd="0" presId="urn:microsoft.com/office/officeart/2005/8/layout/vList2"/>
    <dgm:cxn modelId="{35F81BA6-D70A-4BE3-9EE5-CE27E5257063}"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3C0098E7-2810-48D4-B2DD-BCB09E32B866}" type="presParOf" srcId="{F697BC44-E282-42D3-9F4D-BFB0651BD981}" destId="{D7126B19-7668-41C7-83E8-D97D9586CF89}" srcOrd="0" destOrd="0" presId="urn:microsoft.com/office/officeart/2005/8/layout/vList2"/>
    <dgm:cxn modelId="{64EDF84F-A6E6-4A4F-B9FB-0288FA1C4EE5}" type="presParOf" srcId="{F697BC44-E282-42D3-9F4D-BFB0651BD981}" destId="{46AA9149-9E24-45B7-AF92-5C5510438DE2}" srcOrd="1" destOrd="0" presId="urn:microsoft.com/office/officeart/2005/8/layout/vList2"/>
    <dgm:cxn modelId="{E047D4AB-52D0-440F-B07F-C1C4B51C34D7}" type="presParOf" srcId="{F697BC44-E282-42D3-9F4D-BFB0651BD981}" destId="{F66B3C40-862D-4EA0-BDFC-AD5E3F1A73EE}" srcOrd="2" destOrd="0" presId="urn:microsoft.com/office/officeart/2005/8/layout/vList2"/>
    <dgm:cxn modelId="{D988BF86-CB97-4939-A248-B4B428FCC41D}" type="presParOf" srcId="{F697BC44-E282-42D3-9F4D-BFB0651BD981}" destId="{8F966E26-C4F6-4136-AA0A-571B5A225A02}" srcOrd="3" destOrd="0" presId="urn:microsoft.com/office/officeart/2005/8/layout/vList2"/>
    <dgm:cxn modelId="{9D3C1038-19F9-4AA6-A7AA-D688B2AE67C3}"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FF0000"/>
              </a:solidFill>
            </a:rPr>
            <a:t>OBIETTIVO 1.4– Promuovere le eccellenze territoriali, le filiere produttive, il turismo, la cultura e il marketing territoriale (I)</a:t>
          </a:r>
          <a:endParaRPr lang="it-IT" sz="12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5CA418F1-29DC-49C0-92F0-C5029E944174}" type="presOf" srcId="{C9B74B53-8E51-4C3C-9EF4-96CAB68EBC4A}" destId="{D7126B19-7668-41C7-83E8-D97D9586CF89}" srcOrd="0" destOrd="0" presId="urn:microsoft.com/office/officeart/2005/8/layout/vList2"/>
    <dgm:cxn modelId="{D70B26E5-E974-4880-AC6E-31F387CD309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4F3D5CEA-09F2-40F8-8049-74A99E2A514A}"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2F7DCEC-5182-4E6B-8400-AD8A5EC9D5F0}"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3E10463-DD4E-4A14-8911-2C9D086893C2}" type="presParOf" srcId="{F697BC44-E282-42D3-9F4D-BFB0651BD981}" destId="{D7126B19-7668-41C7-83E8-D97D9586CF89}" srcOrd="0" destOrd="0" presId="urn:microsoft.com/office/officeart/2005/8/layout/vList2"/>
    <dgm:cxn modelId="{69F869AF-F31F-4855-8DD6-F023CB469983}" type="presParOf" srcId="{F697BC44-E282-42D3-9F4D-BFB0651BD981}" destId="{46AA9149-9E24-45B7-AF92-5C5510438DE2}" srcOrd="1" destOrd="0" presId="urn:microsoft.com/office/officeart/2005/8/layout/vList2"/>
    <dgm:cxn modelId="{728B0DAC-6EE8-4888-BAD6-E902AD759B3A}" type="presParOf" srcId="{F697BC44-E282-42D3-9F4D-BFB0651BD981}" destId="{F66B3C40-862D-4EA0-BDFC-AD5E3F1A73EE}" srcOrd="2" destOrd="0" presId="urn:microsoft.com/office/officeart/2005/8/layout/vList2"/>
    <dgm:cxn modelId="{4B3D9F98-2439-4D3B-B7CE-EA65E1D3780C}" type="presParOf" srcId="{F697BC44-E282-42D3-9F4D-BFB0651BD981}" destId="{8F966E26-C4F6-4136-AA0A-571B5A225A02}" srcOrd="3" destOrd="0" presId="urn:microsoft.com/office/officeart/2005/8/layout/vList2"/>
    <dgm:cxn modelId="{BA18503A-FA42-49C0-B88C-E1DDD79A63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FF0000"/>
              </a:solidFill>
            </a:rPr>
            <a:t>OBIETTIVO 1.4– Promuovere le eccellenze territoriali, le filiere produttive, il turismo, la cultura e il marketing territoriale (II)</a:t>
          </a:r>
          <a:endParaRPr lang="it-IT" sz="12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D7FF4C29-8FB4-4F70-8AB4-8CF69104513F}" type="presOf" srcId="{DE493239-4DAB-47E7-B9C0-6CEA8365470D}" destId="{F697BC44-E282-42D3-9F4D-BFB0651BD981}" srcOrd="0" destOrd="0" presId="urn:microsoft.com/office/officeart/2005/8/layout/vList2"/>
    <dgm:cxn modelId="{9E1079A4-1E89-4770-9109-158088BACEC7}" type="presOf" srcId="{D83A2284-6BCE-49A0-A1A1-5796BF3D68BF}" destId="{F66B3C40-862D-4EA0-BDFC-AD5E3F1A73EE}" srcOrd="0" destOrd="0" presId="urn:microsoft.com/office/officeart/2005/8/layout/vList2"/>
    <dgm:cxn modelId="{C27EDBCF-2689-43BE-AC6C-3974F579C45A}"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D75A62B-69E4-4EF0-991B-D8763CA36A99}" type="presOf" srcId="{C9B74B53-8E51-4C3C-9EF4-96CAB68EBC4A}" destId="{D7126B19-7668-41C7-83E8-D97D9586CF89}" srcOrd="0" destOrd="0" presId="urn:microsoft.com/office/officeart/2005/8/layout/vList2"/>
    <dgm:cxn modelId="{3B5557EE-7C22-4069-898B-DF2FAC897B92}" type="presParOf" srcId="{F697BC44-E282-42D3-9F4D-BFB0651BD981}" destId="{D7126B19-7668-41C7-83E8-D97D9586CF89}" srcOrd="0" destOrd="0" presId="urn:microsoft.com/office/officeart/2005/8/layout/vList2"/>
    <dgm:cxn modelId="{841388B8-DDD5-4E2A-AFF4-4322981322E5}" type="presParOf" srcId="{F697BC44-E282-42D3-9F4D-BFB0651BD981}" destId="{46AA9149-9E24-45B7-AF92-5C5510438DE2}" srcOrd="1" destOrd="0" presId="urn:microsoft.com/office/officeart/2005/8/layout/vList2"/>
    <dgm:cxn modelId="{64BD5600-B4DA-44AB-B314-25BF2136AE58}" type="presParOf" srcId="{F697BC44-E282-42D3-9F4D-BFB0651BD981}" destId="{F66B3C40-862D-4EA0-BDFC-AD5E3F1A73EE}" srcOrd="2" destOrd="0" presId="urn:microsoft.com/office/officeart/2005/8/layout/vList2"/>
    <dgm:cxn modelId="{B3D31524-8E16-421F-924A-0080CB2BA7BC}" type="presParOf" srcId="{F697BC44-E282-42D3-9F4D-BFB0651BD981}" destId="{8F966E26-C4F6-4136-AA0A-571B5A225A02}" srcOrd="3" destOrd="0" presId="urn:microsoft.com/office/officeart/2005/8/layout/vList2"/>
    <dgm:cxn modelId="{1180A9C5-97CF-4B79-B33B-ACA0AB61811C}"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FF0000"/>
              </a:solidFill>
            </a:rPr>
            <a:t>OBIETTIVO 1.4– Promuovere le eccellenze territoriali, le filiere produttive, il turismo, la cultura e il marketing territoriale (III)</a:t>
          </a:r>
          <a:endParaRPr lang="it-IT" sz="12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C4596033-BFAF-491D-96D9-E4B3033C6379}"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8E70AE0-32EB-498D-85A9-47C6F1414A10}"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5A43E8BF-C443-4396-82C9-7BD497134997}" type="presOf" srcId="{C9B74B53-8E51-4C3C-9EF4-96CAB68EBC4A}" destId="{D7126B19-7668-41C7-83E8-D97D9586CF89}" srcOrd="0" destOrd="0" presId="urn:microsoft.com/office/officeart/2005/8/layout/vList2"/>
    <dgm:cxn modelId="{9DF94770-BB76-44F0-84A2-FD63AAA185FB}"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E4622CFE-1361-4F41-9A51-4B102A5A0468}" type="presParOf" srcId="{F697BC44-E282-42D3-9F4D-BFB0651BD981}" destId="{D7126B19-7668-41C7-83E8-D97D9586CF89}" srcOrd="0" destOrd="0" presId="urn:microsoft.com/office/officeart/2005/8/layout/vList2"/>
    <dgm:cxn modelId="{47A4FE8A-AFD0-4F96-B8FF-EB4EC8C9906A}" type="presParOf" srcId="{F697BC44-E282-42D3-9F4D-BFB0651BD981}" destId="{46AA9149-9E24-45B7-AF92-5C5510438DE2}" srcOrd="1" destOrd="0" presId="urn:microsoft.com/office/officeart/2005/8/layout/vList2"/>
    <dgm:cxn modelId="{37670333-0FB9-4008-A2C9-66143D23FAE1}" type="presParOf" srcId="{F697BC44-E282-42D3-9F4D-BFB0651BD981}" destId="{F66B3C40-862D-4EA0-BDFC-AD5E3F1A73EE}" srcOrd="2" destOrd="0" presId="urn:microsoft.com/office/officeart/2005/8/layout/vList2"/>
    <dgm:cxn modelId="{8889C15A-8D02-4CFD-9BC0-C32D55CFD001}" type="presParOf" srcId="{F697BC44-E282-42D3-9F4D-BFB0651BD981}" destId="{8F966E26-C4F6-4136-AA0A-571B5A225A02}" srcOrd="3" destOrd="0" presId="urn:microsoft.com/office/officeart/2005/8/layout/vList2"/>
    <dgm:cxn modelId="{ACB53276-7230-4755-9538-B9ED36CE81F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FF0000"/>
              </a:solidFill>
            </a:rPr>
            <a:t>OBIETTIVO 1.4– Promuovere le eccellenze territoriali, le filiere produttive, il turismo, la cultura e il marketing territoriale (IV)</a:t>
          </a:r>
          <a:endParaRPr lang="it-IT" sz="12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110F5CFA-AD44-47AA-91B3-B937CDF5B1D6}" type="presOf" srcId="{4AC66F47-FC7F-41F8-A920-3FDC5BA8B3B9}" destId="{8BE8880F-3FBB-487E-8C90-96229143433F}" srcOrd="0" destOrd="0" presId="urn:microsoft.com/office/officeart/2005/8/layout/vList2"/>
    <dgm:cxn modelId="{CB9C181F-603B-43BB-803A-1F70D59207A8}" type="presOf" srcId="{DE493239-4DAB-47E7-B9C0-6CEA8365470D}" destId="{F697BC44-E282-42D3-9F4D-BFB0651BD981}" srcOrd="0" destOrd="0" presId="urn:microsoft.com/office/officeart/2005/8/layout/vList2"/>
    <dgm:cxn modelId="{9811252C-9724-46FD-8197-67F5AF49F759}"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E22E48E1-AAC0-4A5D-BBF5-6419FB93910E}" type="presOf" srcId="{C9B74B53-8E51-4C3C-9EF4-96CAB68EBC4A}" destId="{D7126B19-7668-41C7-83E8-D97D9586CF89}" srcOrd="0" destOrd="0" presId="urn:microsoft.com/office/officeart/2005/8/layout/vList2"/>
    <dgm:cxn modelId="{D3E2C14B-DADA-4FFE-85DC-E936FE3625B5}" type="presParOf" srcId="{F697BC44-E282-42D3-9F4D-BFB0651BD981}" destId="{D7126B19-7668-41C7-83E8-D97D9586CF89}" srcOrd="0" destOrd="0" presId="urn:microsoft.com/office/officeart/2005/8/layout/vList2"/>
    <dgm:cxn modelId="{51BFCA76-04AB-4AC3-92F2-5E69F7067E4E}" type="presParOf" srcId="{F697BC44-E282-42D3-9F4D-BFB0651BD981}" destId="{46AA9149-9E24-45B7-AF92-5C5510438DE2}" srcOrd="1" destOrd="0" presId="urn:microsoft.com/office/officeart/2005/8/layout/vList2"/>
    <dgm:cxn modelId="{62282DED-BBE0-4748-81BF-7A2A8BE76D7D}" type="presParOf" srcId="{F697BC44-E282-42D3-9F4D-BFB0651BD981}" destId="{F66B3C40-862D-4EA0-BDFC-AD5E3F1A73EE}" srcOrd="2" destOrd="0" presId="urn:microsoft.com/office/officeart/2005/8/layout/vList2"/>
    <dgm:cxn modelId="{59CEA5DE-C00C-49D3-B957-22EBACF0E8A0}" type="presParOf" srcId="{F697BC44-E282-42D3-9F4D-BFB0651BD981}" destId="{8F966E26-C4F6-4136-AA0A-571B5A225A02}" srcOrd="3" destOrd="0" presId="urn:microsoft.com/office/officeart/2005/8/layout/vList2"/>
    <dgm:cxn modelId="{DCEF9B6F-47BF-4B99-A574-CDE2C80EFFC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FF0000"/>
              </a:solidFill>
            </a:rPr>
            <a:t>OBIETTIVO 1.4– Promuovere le eccellenze territoriali, le filiere produttive, il turismo, la cultura e il marketing territoriale (V)</a:t>
          </a:r>
          <a:endParaRPr lang="it-IT" sz="12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0B663ED9-6B27-4B7C-82A2-C80480E22B7F}"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2EB7A84-FB93-4CAD-B03F-C6D75E8922B8}" type="presOf" srcId="{DE493239-4DAB-47E7-B9C0-6CEA8365470D}" destId="{F697BC44-E282-42D3-9F4D-BFB0651BD981}" srcOrd="0" destOrd="0" presId="urn:microsoft.com/office/officeart/2005/8/layout/vList2"/>
    <dgm:cxn modelId="{4C118612-EB7D-4BDA-89D4-B0C2824C349B}"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EEB2E4BF-4279-40B4-AB6D-F976BBA4BADF}" type="presOf" srcId="{4AC66F47-FC7F-41F8-A920-3FDC5BA8B3B9}" destId="{8BE8880F-3FBB-487E-8C90-96229143433F}" srcOrd="0" destOrd="0" presId="urn:microsoft.com/office/officeart/2005/8/layout/vList2"/>
    <dgm:cxn modelId="{60B66ADF-9023-452D-94B1-2155CC70A0F0}" type="presParOf" srcId="{F697BC44-E282-42D3-9F4D-BFB0651BD981}" destId="{D7126B19-7668-41C7-83E8-D97D9586CF89}" srcOrd="0" destOrd="0" presId="urn:microsoft.com/office/officeart/2005/8/layout/vList2"/>
    <dgm:cxn modelId="{0A56F596-F08D-4857-9AB5-7887FE069F2A}" type="presParOf" srcId="{F697BC44-E282-42D3-9F4D-BFB0651BD981}" destId="{46AA9149-9E24-45B7-AF92-5C5510438DE2}" srcOrd="1" destOrd="0" presId="urn:microsoft.com/office/officeart/2005/8/layout/vList2"/>
    <dgm:cxn modelId="{DCB148EB-B048-4CA6-B815-52F75083C843}" type="presParOf" srcId="{F697BC44-E282-42D3-9F4D-BFB0651BD981}" destId="{F66B3C40-862D-4EA0-BDFC-AD5E3F1A73EE}" srcOrd="2" destOrd="0" presId="urn:microsoft.com/office/officeart/2005/8/layout/vList2"/>
    <dgm:cxn modelId="{0991BFB9-138C-4D8D-9F83-644CF4D927F8}" type="presParOf" srcId="{F697BC44-E282-42D3-9F4D-BFB0651BD981}" destId="{8F966E26-C4F6-4136-AA0A-571B5A225A02}" srcOrd="3" destOrd="0" presId="urn:microsoft.com/office/officeart/2005/8/layout/vList2"/>
    <dgm:cxn modelId="{880A2E0D-A571-404F-8B11-76C89A29A3B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FF0000"/>
              </a:solidFill>
            </a:rPr>
            <a:t>OBIETTIVO 1.4– Promuovere le eccellenze territoriali, le filiere produttive, il turismo, la cultura e il marketing territoriale (VI)</a:t>
          </a:r>
          <a:endParaRPr lang="it-IT" sz="12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08F8E25-A887-4E51-A749-101D1D092938}" type="presOf" srcId="{D83A2284-6BCE-49A0-A1A1-5796BF3D68BF}" destId="{F66B3C40-862D-4EA0-BDFC-AD5E3F1A73EE}" srcOrd="0" destOrd="0" presId="urn:microsoft.com/office/officeart/2005/8/layout/vList2"/>
    <dgm:cxn modelId="{18AEF270-2B62-4B91-99BD-B552223C8F7E}" type="presOf" srcId="{DE493239-4DAB-47E7-B9C0-6CEA8365470D}" destId="{F697BC44-E282-42D3-9F4D-BFB0651BD981}" srcOrd="0" destOrd="0" presId="urn:microsoft.com/office/officeart/2005/8/layout/vList2"/>
    <dgm:cxn modelId="{A0B211A9-6652-495D-B3A8-D3E29CEB898F}" type="presOf" srcId="{4AC66F47-FC7F-41F8-A920-3FDC5BA8B3B9}" destId="{8BE8880F-3FBB-487E-8C90-96229143433F}" srcOrd="0" destOrd="0" presId="urn:microsoft.com/office/officeart/2005/8/layout/vList2"/>
    <dgm:cxn modelId="{5AF09CA6-221E-499B-BBBB-A563D2B7B161}"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9C2257C-BE33-4AED-8091-4B7FDC27FE43}" type="presParOf" srcId="{F697BC44-E282-42D3-9F4D-BFB0651BD981}" destId="{D7126B19-7668-41C7-83E8-D97D9586CF89}" srcOrd="0" destOrd="0" presId="urn:microsoft.com/office/officeart/2005/8/layout/vList2"/>
    <dgm:cxn modelId="{DE38827B-59B4-4F15-874C-9EEAD4D9BA41}" type="presParOf" srcId="{F697BC44-E282-42D3-9F4D-BFB0651BD981}" destId="{46AA9149-9E24-45B7-AF92-5C5510438DE2}" srcOrd="1" destOrd="0" presId="urn:microsoft.com/office/officeart/2005/8/layout/vList2"/>
    <dgm:cxn modelId="{B1E219CD-B71A-4E1E-BA92-04B6E29D8B85}" type="presParOf" srcId="{F697BC44-E282-42D3-9F4D-BFB0651BD981}" destId="{F66B3C40-862D-4EA0-BDFC-AD5E3F1A73EE}" srcOrd="2" destOrd="0" presId="urn:microsoft.com/office/officeart/2005/8/layout/vList2"/>
    <dgm:cxn modelId="{82734BFD-1899-433A-907C-0A0420138ABA}" type="presParOf" srcId="{F697BC44-E282-42D3-9F4D-BFB0651BD981}" destId="{8F966E26-C4F6-4136-AA0A-571B5A225A02}" srcOrd="3" destOrd="0" presId="urn:microsoft.com/office/officeart/2005/8/layout/vList2"/>
    <dgm:cxn modelId="{D56B8841-7B85-4F14-AAFE-22F85C6017C9}"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1.5– Semplificare il rapporto delle imprese con la PA  e promuovere l’e-</a:t>
          </a:r>
          <a:r>
            <a:rPr lang="it-IT" sz="1400" b="1" u="sng" dirty="0" err="1" smtClean="0">
              <a:solidFill>
                <a:srgbClr val="FF0000"/>
              </a:solidFill>
            </a:rPr>
            <a:t>government</a:t>
          </a:r>
          <a:r>
            <a:rPr lang="it-IT" sz="1400" b="1" u="sng" dirty="0" smtClean="0">
              <a:solidFill>
                <a:srgbClr val="FF0000"/>
              </a:solidFill>
            </a:rPr>
            <a:t> (I) </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749AF202-E2D0-48CD-91A9-FACE987DBCC9}" type="presOf" srcId="{DE493239-4DAB-47E7-B9C0-6CEA8365470D}" destId="{F697BC44-E282-42D3-9F4D-BFB0651BD981}" srcOrd="0" destOrd="0" presId="urn:microsoft.com/office/officeart/2005/8/layout/vList2"/>
    <dgm:cxn modelId="{11DD88AF-AA7E-4073-8C62-801EAA89FEF6}" type="presOf" srcId="{C9B74B53-8E51-4C3C-9EF4-96CAB68EBC4A}" destId="{D7126B19-7668-41C7-83E8-D97D9586CF89}" srcOrd="0" destOrd="0" presId="urn:microsoft.com/office/officeart/2005/8/layout/vList2"/>
    <dgm:cxn modelId="{7E0F80D1-83B6-484D-B81D-FAEFBE0684F6}"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32C6E86-70A1-4A4A-974A-8B0247A5395B}"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A5A3A248-36E5-4BD7-9431-CC9DD329E5E7}" type="presParOf" srcId="{F697BC44-E282-42D3-9F4D-BFB0651BD981}" destId="{D7126B19-7668-41C7-83E8-D97D9586CF89}" srcOrd="0" destOrd="0" presId="urn:microsoft.com/office/officeart/2005/8/layout/vList2"/>
    <dgm:cxn modelId="{19DC99AC-1B93-416F-8582-68C61D04DCD3}" type="presParOf" srcId="{F697BC44-E282-42D3-9F4D-BFB0651BD981}" destId="{46AA9149-9E24-45B7-AF92-5C5510438DE2}" srcOrd="1" destOrd="0" presId="urn:microsoft.com/office/officeart/2005/8/layout/vList2"/>
    <dgm:cxn modelId="{659054E8-5F13-447B-B922-6480B1FD332C}" type="presParOf" srcId="{F697BC44-E282-42D3-9F4D-BFB0651BD981}" destId="{F66B3C40-862D-4EA0-BDFC-AD5E3F1A73EE}" srcOrd="2" destOrd="0" presId="urn:microsoft.com/office/officeart/2005/8/layout/vList2"/>
    <dgm:cxn modelId="{D5FCA5BE-AC3D-4A0C-AEE5-1EE178733692}" type="presParOf" srcId="{F697BC44-E282-42D3-9F4D-BFB0651BD981}" destId="{8F966E26-C4F6-4136-AA0A-571B5A225A02}" srcOrd="3" destOrd="0" presId="urn:microsoft.com/office/officeart/2005/8/layout/vList2"/>
    <dgm:cxn modelId="{868A5565-927B-4ED6-8183-EECDB260E243}"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1.5– Semplificare il rapporto delle imprese con la PA  e promuovere l’e-</a:t>
          </a:r>
          <a:r>
            <a:rPr lang="it-IT" sz="1400" b="1" u="sng" dirty="0" err="1" smtClean="0">
              <a:solidFill>
                <a:srgbClr val="FF0000"/>
              </a:solidFill>
            </a:rPr>
            <a:t>government</a:t>
          </a:r>
          <a:r>
            <a:rPr lang="it-IT" sz="1400" b="1" u="sng" dirty="0" smtClean="0">
              <a:solidFill>
                <a:srgbClr val="FF0000"/>
              </a:solidFill>
            </a:rPr>
            <a:t> (II) </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4A99CD1C-138F-4A82-B4EB-C99CCF5B6CA8}" type="presOf" srcId="{4AC66F47-FC7F-41F8-A920-3FDC5BA8B3B9}" destId="{8BE8880F-3FBB-487E-8C90-96229143433F}" srcOrd="0" destOrd="0" presId="urn:microsoft.com/office/officeart/2005/8/layout/vList2"/>
    <dgm:cxn modelId="{A3ABDB16-DC65-4B9C-802B-A57AE7029930}"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26AE81D-6804-4C55-8AC5-26B588673691}" type="presOf" srcId="{D83A2284-6BCE-49A0-A1A1-5796BF3D68BF}" destId="{F66B3C40-862D-4EA0-BDFC-AD5E3F1A73EE}" srcOrd="0" destOrd="0" presId="urn:microsoft.com/office/officeart/2005/8/layout/vList2"/>
    <dgm:cxn modelId="{EE6415B5-3CC5-4D56-9184-E94F29F5F501}" type="presOf" srcId="{DE493239-4DAB-47E7-B9C0-6CEA8365470D}" destId="{F697BC44-E282-42D3-9F4D-BFB0651BD981}" srcOrd="0" destOrd="0" presId="urn:microsoft.com/office/officeart/2005/8/layout/vList2"/>
    <dgm:cxn modelId="{9F169817-5042-44AC-BC4C-F6DCD9BD4921}" type="presParOf" srcId="{F697BC44-E282-42D3-9F4D-BFB0651BD981}" destId="{D7126B19-7668-41C7-83E8-D97D9586CF89}" srcOrd="0" destOrd="0" presId="urn:microsoft.com/office/officeart/2005/8/layout/vList2"/>
    <dgm:cxn modelId="{4780C8ED-9125-4690-8832-BB03D2C7E37F}" type="presParOf" srcId="{F697BC44-E282-42D3-9F4D-BFB0651BD981}" destId="{46AA9149-9E24-45B7-AF92-5C5510438DE2}" srcOrd="1" destOrd="0" presId="urn:microsoft.com/office/officeart/2005/8/layout/vList2"/>
    <dgm:cxn modelId="{692470E6-8E1A-4105-9D0A-2CC703F8D93C}" type="presParOf" srcId="{F697BC44-E282-42D3-9F4D-BFB0651BD981}" destId="{F66B3C40-862D-4EA0-BDFC-AD5E3F1A73EE}" srcOrd="2" destOrd="0" presId="urn:microsoft.com/office/officeart/2005/8/layout/vList2"/>
    <dgm:cxn modelId="{BA8E0363-696D-4B64-A73B-D4678F61BB1D}" type="presParOf" srcId="{F697BC44-E282-42D3-9F4D-BFB0651BD981}" destId="{8F966E26-C4F6-4136-AA0A-571B5A225A02}" srcOrd="3" destOrd="0" presId="urn:microsoft.com/office/officeart/2005/8/layout/vList2"/>
    <dgm:cxn modelId="{EA0065DB-7E7A-484B-B7C8-970A196B12A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1.5– Semplificare il rapporto delle imprese con la PA  e promuovere l’e-</a:t>
          </a:r>
          <a:r>
            <a:rPr lang="it-IT" sz="1400" b="1" u="sng" dirty="0" err="1" smtClean="0">
              <a:solidFill>
                <a:srgbClr val="FF0000"/>
              </a:solidFill>
            </a:rPr>
            <a:t>government</a:t>
          </a:r>
          <a:r>
            <a:rPr lang="it-IT" sz="1400" b="1" u="sng" dirty="0" smtClean="0">
              <a:solidFill>
                <a:srgbClr val="FF0000"/>
              </a:solidFill>
            </a:rPr>
            <a:t> (III) </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EF05966C-7529-4291-B7DA-83343D70EA85}"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2AD59A3E-D4CC-4937-A308-55F98F809494}"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59C0D7F8-B6A5-4042-8399-83B0A61904C7}" type="presOf" srcId="{C9B74B53-8E51-4C3C-9EF4-96CAB68EBC4A}" destId="{D7126B19-7668-41C7-83E8-D97D9586CF89}" srcOrd="0" destOrd="0" presId="urn:microsoft.com/office/officeart/2005/8/layout/vList2"/>
    <dgm:cxn modelId="{38D03280-9FDA-407E-99B4-B6ED436E9CA7}"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13B2C61-74EA-4F00-9D1B-F1EA10194F73}" type="presParOf" srcId="{F697BC44-E282-42D3-9F4D-BFB0651BD981}" destId="{D7126B19-7668-41C7-83E8-D97D9586CF89}" srcOrd="0" destOrd="0" presId="urn:microsoft.com/office/officeart/2005/8/layout/vList2"/>
    <dgm:cxn modelId="{732395C5-29A9-450D-A1D0-F592C87EBA26}" type="presParOf" srcId="{F697BC44-E282-42D3-9F4D-BFB0651BD981}" destId="{46AA9149-9E24-45B7-AF92-5C5510438DE2}" srcOrd="1" destOrd="0" presId="urn:microsoft.com/office/officeart/2005/8/layout/vList2"/>
    <dgm:cxn modelId="{8376E963-D52F-4AC6-A55A-9A44A815B999}" type="presParOf" srcId="{F697BC44-E282-42D3-9F4D-BFB0651BD981}" destId="{F66B3C40-862D-4EA0-BDFC-AD5E3F1A73EE}" srcOrd="2" destOrd="0" presId="urn:microsoft.com/office/officeart/2005/8/layout/vList2"/>
    <dgm:cxn modelId="{0B2844F2-78DE-462F-A158-DF9C609D5F32}" type="presParOf" srcId="{F697BC44-E282-42D3-9F4D-BFB0651BD981}" destId="{8F966E26-C4F6-4136-AA0A-571B5A225A02}" srcOrd="3" destOrd="0" presId="urn:microsoft.com/office/officeart/2005/8/layout/vList2"/>
    <dgm:cxn modelId="{246225A8-18FF-4804-85A6-0FE7018F1E84}"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1.5– Semplificare il rapporto delle imprese con la PA  e promuovere l’e-</a:t>
          </a:r>
          <a:r>
            <a:rPr lang="it-IT" sz="1400" b="1" u="sng" dirty="0" err="1" smtClean="0">
              <a:solidFill>
                <a:srgbClr val="FF0000"/>
              </a:solidFill>
            </a:rPr>
            <a:t>government</a:t>
          </a:r>
          <a:r>
            <a:rPr lang="it-IT" sz="1400" b="1" u="sng" dirty="0" smtClean="0">
              <a:solidFill>
                <a:srgbClr val="FF0000"/>
              </a:solidFill>
            </a:rPr>
            <a:t> (IV) </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4E33B532-E685-4D0A-96E4-23F8EE84E789}" type="presOf" srcId="{DE493239-4DAB-47E7-B9C0-6CEA8365470D}" destId="{F697BC44-E282-42D3-9F4D-BFB0651BD981}" srcOrd="0" destOrd="0" presId="urn:microsoft.com/office/officeart/2005/8/layout/vList2"/>
    <dgm:cxn modelId="{317B9A3B-3130-435F-BB6A-494C85519FD2}"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24361CCA-312C-4500-8C76-08960109B2E4}"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3053E75-1426-486B-85EC-6ABF100F7CC3}" type="presOf" srcId="{C9B74B53-8E51-4C3C-9EF4-96CAB68EBC4A}" destId="{D7126B19-7668-41C7-83E8-D97D9586CF89}" srcOrd="0" destOrd="0" presId="urn:microsoft.com/office/officeart/2005/8/layout/vList2"/>
    <dgm:cxn modelId="{17ECB639-92BF-49B3-83C9-3157425E9252}" type="presParOf" srcId="{F697BC44-E282-42D3-9F4D-BFB0651BD981}" destId="{D7126B19-7668-41C7-83E8-D97D9586CF89}" srcOrd="0" destOrd="0" presId="urn:microsoft.com/office/officeart/2005/8/layout/vList2"/>
    <dgm:cxn modelId="{721238FC-3547-40E2-85A1-65D426555E98}" type="presParOf" srcId="{F697BC44-E282-42D3-9F4D-BFB0651BD981}" destId="{46AA9149-9E24-45B7-AF92-5C5510438DE2}" srcOrd="1" destOrd="0" presId="urn:microsoft.com/office/officeart/2005/8/layout/vList2"/>
    <dgm:cxn modelId="{69B936F3-7FE0-4012-8FDF-1971338778EB}" type="presParOf" srcId="{F697BC44-E282-42D3-9F4D-BFB0651BD981}" destId="{F66B3C40-862D-4EA0-BDFC-AD5E3F1A73EE}" srcOrd="2" destOrd="0" presId="urn:microsoft.com/office/officeart/2005/8/layout/vList2"/>
    <dgm:cxn modelId="{DEFEAE58-3A6F-4C99-970A-586CEF02CB24}" type="presParOf" srcId="{F697BC44-E282-42D3-9F4D-BFB0651BD981}" destId="{8F966E26-C4F6-4136-AA0A-571B5A225A02}" srcOrd="3" destOrd="0" presId="urn:microsoft.com/office/officeart/2005/8/layout/vList2"/>
    <dgm:cxn modelId="{3B945DBB-BBEB-4016-9FD9-179067720D82}"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1.6– Agevolare la qualità delle relazioni sul mercato (I)</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F1B700C-CAD2-452B-9590-F64766202E04}" type="presOf" srcId="{DE493239-4DAB-47E7-B9C0-6CEA8365470D}" destId="{F697BC44-E282-42D3-9F4D-BFB0651BD981}" srcOrd="0" destOrd="0" presId="urn:microsoft.com/office/officeart/2005/8/layout/vList2"/>
    <dgm:cxn modelId="{01CD8FF3-8215-4A39-9667-ACFED180E9D3}"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985D19CC-605D-4AE1-94D0-6F1E5E16FD08}" type="presOf" srcId="{D83A2284-6BCE-49A0-A1A1-5796BF3D68BF}" destId="{F66B3C40-862D-4EA0-BDFC-AD5E3F1A73EE}" srcOrd="0" destOrd="0" presId="urn:microsoft.com/office/officeart/2005/8/layout/vList2"/>
    <dgm:cxn modelId="{2312374B-F425-4CF1-A366-F09D04C11DDF}"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2474FAF-9912-4048-8651-BD4246ED0315}" type="presParOf" srcId="{F697BC44-E282-42D3-9F4D-BFB0651BD981}" destId="{D7126B19-7668-41C7-83E8-D97D9586CF89}" srcOrd="0" destOrd="0" presId="urn:microsoft.com/office/officeart/2005/8/layout/vList2"/>
    <dgm:cxn modelId="{678F3CB4-C7D6-45CE-93C3-B6A306F5DD34}" type="presParOf" srcId="{F697BC44-E282-42D3-9F4D-BFB0651BD981}" destId="{46AA9149-9E24-45B7-AF92-5C5510438DE2}" srcOrd="1" destOrd="0" presId="urn:microsoft.com/office/officeart/2005/8/layout/vList2"/>
    <dgm:cxn modelId="{D0B47807-1534-453C-B385-7BE4E137BDBC}" type="presParOf" srcId="{F697BC44-E282-42D3-9F4D-BFB0651BD981}" destId="{F66B3C40-862D-4EA0-BDFC-AD5E3F1A73EE}" srcOrd="2" destOrd="0" presId="urn:microsoft.com/office/officeart/2005/8/layout/vList2"/>
    <dgm:cxn modelId="{59261C83-1F5D-45B3-994C-1FC08466E8AF}" type="presParOf" srcId="{F697BC44-E282-42D3-9F4D-BFB0651BD981}" destId="{8F966E26-C4F6-4136-AA0A-571B5A225A02}" srcOrd="3" destOrd="0" presId="urn:microsoft.com/office/officeart/2005/8/layout/vList2"/>
    <dgm:cxn modelId="{BF557178-D86C-471E-8863-9128AFAC299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1.6– Agevolare la qualità delle relazioni sul mercato (II)</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AED112B-B7C4-4B3B-B2A1-1FEFDCF06762}"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E078102-B6D9-4AC5-8CE3-8232672CBFAA}" type="presOf" srcId="{C9B74B53-8E51-4C3C-9EF4-96CAB68EBC4A}" destId="{D7126B19-7668-41C7-83E8-D97D9586CF89}" srcOrd="0" destOrd="0" presId="urn:microsoft.com/office/officeart/2005/8/layout/vList2"/>
    <dgm:cxn modelId="{29A28BC7-0CC6-46BB-A114-F0A2BD649F3F}"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AEEBAF80-C81D-4D06-A7D3-266739F38FD3}" type="presOf" srcId="{D83A2284-6BCE-49A0-A1A1-5796BF3D68BF}" destId="{F66B3C40-862D-4EA0-BDFC-AD5E3F1A73EE}" srcOrd="0" destOrd="0" presId="urn:microsoft.com/office/officeart/2005/8/layout/vList2"/>
    <dgm:cxn modelId="{A2AA9D25-B730-4CCF-BF1B-487BBA8280DF}" type="presParOf" srcId="{F697BC44-E282-42D3-9F4D-BFB0651BD981}" destId="{D7126B19-7668-41C7-83E8-D97D9586CF89}" srcOrd="0" destOrd="0" presId="urn:microsoft.com/office/officeart/2005/8/layout/vList2"/>
    <dgm:cxn modelId="{7ADC8E02-47BB-4AA6-A9A7-DFC8FE11D7E8}" type="presParOf" srcId="{F697BC44-E282-42D3-9F4D-BFB0651BD981}" destId="{46AA9149-9E24-45B7-AF92-5C5510438DE2}" srcOrd="1" destOrd="0" presId="urn:microsoft.com/office/officeart/2005/8/layout/vList2"/>
    <dgm:cxn modelId="{FC9B8CEB-8607-435A-8E50-912B57EADB96}" type="presParOf" srcId="{F697BC44-E282-42D3-9F4D-BFB0651BD981}" destId="{F66B3C40-862D-4EA0-BDFC-AD5E3F1A73EE}" srcOrd="2" destOrd="0" presId="urn:microsoft.com/office/officeart/2005/8/layout/vList2"/>
    <dgm:cxn modelId="{56A0FBF5-74FC-4E5D-9497-18222606AD25}" type="presParOf" srcId="{F697BC44-E282-42D3-9F4D-BFB0651BD981}" destId="{8F966E26-C4F6-4136-AA0A-571B5A225A02}" srcOrd="3" destOrd="0" presId="urn:microsoft.com/office/officeart/2005/8/layout/vList2"/>
    <dgm:cxn modelId="{ACA4D33E-FAAC-405F-9CF4-B82DBB27482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1.6– Agevolare la qualità delle relazioni sul mercato (III)</a:t>
          </a:r>
          <a:endParaRPr lang="it-IT" sz="10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A5775AD-00C5-4F7F-AA36-78548E7DB3EE}"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583B34FB-CF7A-4B65-B376-30F9814B7386}"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72AFF372-E5F1-401B-8889-A6446AFC4E66}"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4FE5C9FC-53AA-40AA-8C2F-0D2EC8118A55}" type="presOf" srcId="{4AC66F47-FC7F-41F8-A920-3FDC5BA8B3B9}" destId="{8BE8880F-3FBB-487E-8C90-96229143433F}" srcOrd="0" destOrd="0" presId="urn:microsoft.com/office/officeart/2005/8/layout/vList2"/>
    <dgm:cxn modelId="{70395317-8F09-4D69-820C-2CAF43668D7E}" type="presParOf" srcId="{F697BC44-E282-42D3-9F4D-BFB0651BD981}" destId="{D7126B19-7668-41C7-83E8-D97D9586CF89}" srcOrd="0" destOrd="0" presId="urn:microsoft.com/office/officeart/2005/8/layout/vList2"/>
    <dgm:cxn modelId="{048A9115-9CD1-4548-A5C1-0B861195F814}" type="presParOf" srcId="{F697BC44-E282-42D3-9F4D-BFB0651BD981}" destId="{46AA9149-9E24-45B7-AF92-5C5510438DE2}" srcOrd="1" destOrd="0" presId="urn:microsoft.com/office/officeart/2005/8/layout/vList2"/>
    <dgm:cxn modelId="{86752EAB-4467-49DE-A236-156920A0328D}" type="presParOf" srcId="{F697BC44-E282-42D3-9F4D-BFB0651BD981}" destId="{F66B3C40-862D-4EA0-BDFC-AD5E3F1A73EE}" srcOrd="2" destOrd="0" presId="urn:microsoft.com/office/officeart/2005/8/layout/vList2"/>
    <dgm:cxn modelId="{479B4D79-D44E-4AF5-99F5-9F1F723D7780}" type="presParOf" srcId="{F697BC44-E282-42D3-9F4D-BFB0651BD981}" destId="{8F966E26-C4F6-4136-AA0A-571B5A225A02}" srcOrd="3" destOrd="0" presId="urn:microsoft.com/office/officeart/2005/8/layout/vList2"/>
    <dgm:cxn modelId="{79A46B04-9903-4F27-AEDF-3441D938BFA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FF0000"/>
              </a:solidFill>
            </a:rPr>
            <a:t>OBIETTIVO 2.1 – Migliorare l’efficienza della struttura e assicurare un adeguato livello di efficacia dei servizi (I)</a:t>
          </a:r>
          <a:endParaRPr lang="it-IT" sz="1300" b="1"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E0042FE-7A7D-4AD1-9139-32A543C2ACA2}" type="presOf" srcId="{DE493239-4DAB-47E7-B9C0-6CEA8365470D}" destId="{F697BC44-E282-42D3-9F4D-BFB0651BD981}" srcOrd="0" destOrd="0" presId="urn:microsoft.com/office/officeart/2005/8/layout/vList2"/>
    <dgm:cxn modelId="{37BDF658-256E-4013-BB0A-A26D8E3D6669}" type="presOf" srcId="{4AC66F47-FC7F-41F8-A920-3FDC5BA8B3B9}" destId="{8BE8880F-3FBB-487E-8C90-96229143433F}" srcOrd="0" destOrd="0" presId="urn:microsoft.com/office/officeart/2005/8/layout/vList2"/>
    <dgm:cxn modelId="{13E6D093-8FDE-4B3C-9F9C-DAE230AD862B}" type="presOf" srcId="{C9B74B53-8E51-4C3C-9EF4-96CAB68EBC4A}" destId="{D7126B19-7668-41C7-83E8-D97D9586CF89}" srcOrd="0" destOrd="0" presId="urn:microsoft.com/office/officeart/2005/8/layout/vList2"/>
    <dgm:cxn modelId="{456B41CD-DD48-40A3-9C95-D8D593FFA9DD}"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80ADC6B-F8C5-4F22-965A-3B52F4D51B33}" type="presParOf" srcId="{F697BC44-E282-42D3-9F4D-BFB0651BD981}" destId="{D7126B19-7668-41C7-83E8-D97D9586CF89}" srcOrd="0" destOrd="0" presId="urn:microsoft.com/office/officeart/2005/8/layout/vList2"/>
    <dgm:cxn modelId="{8DFF2709-F295-4504-8EC2-28613CCC8007}" type="presParOf" srcId="{F697BC44-E282-42D3-9F4D-BFB0651BD981}" destId="{46AA9149-9E24-45B7-AF92-5C5510438DE2}" srcOrd="1" destOrd="0" presId="urn:microsoft.com/office/officeart/2005/8/layout/vList2"/>
    <dgm:cxn modelId="{5268F1F8-AEFB-4472-94D6-F100C095914B}" type="presParOf" srcId="{F697BC44-E282-42D3-9F4D-BFB0651BD981}" destId="{F66B3C40-862D-4EA0-BDFC-AD5E3F1A73EE}" srcOrd="2" destOrd="0" presId="urn:microsoft.com/office/officeart/2005/8/layout/vList2"/>
    <dgm:cxn modelId="{1D20243B-D04E-4FE0-8DEA-1761A156EA30}" type="presParOf" srcId="{F697BC44-E282-42D3-9F4D-BFB0651BD981}" destId="{8F966E26-C4F6-4136-AA0A-571B5A225A02}" srcOrd="3" destOrd="0" presId="urn:microsoft.com/office/officeart/2005/8/layout/vList2"/>
    <dgm:cxn modelId="{155C9535-1BF0-4358-A859-0DE9120EC42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Migliorare l’efficienza della struttura e assicurare un adeguato livello di efficacia dei servizi  (II)</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FB61F36D-5CDA-40B7-AF65-092051A47D4E}" type="presOf" srcId="{DE493239-4DAB-47E7-B9C0-6CEA8365470D}" destId="{F697BC44-E282-42D3-9F4D-BFB0651BD981}" srcOrd="0" destOrd="0" presId="urn:microsoft.com/office/officeart/2005/8/layout/vList2"/>
    <dgm:cxn modelId="{F4E2D90D-F5BD-428B-9848-B8CDE0D52D8B}"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41D12408-354D-4A78-9E0D-243DEF8AAADD}" type="presOf" srcId="{4AC66F47-FC7F-41F8-A920-3FDC5BA8B3B9}" destId="{8BE8880F-3FBB-487E-8C90-96229143433F}" srcOrd="0" destOrd="0" presId="urn:microsoft.com/office/officeart/2005/8/layout/vList2"/>
    <dgm:cxn modelId="{BBE0664B-FF30-4ABF-970D-6D600EF789CE}"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6A3BD22F-339F-4FB0-8A1F-D1348AD5DC2D}" type="presParOf" srcId="{F697BC44-E282-42D3-9F4D-BFB0651BD981}" destId="{D7126B19-7668-41C7-83E8-D97D9586CF89}" srcOrd="0" destOrd="0" presId="urn:microsoft.com/office/officeart/2005/8/layout/vList2"/>
    <dgm:cxn modelId="{D40990AB-A91C-49DF-81E5-ED59F889851B}" type="presParOf" srcId="{F697BC44-E282-42D3-9F4D-BFB0651BD981}" destId="{46AA9149-9E24-45B7-AF92-5C5510438DE2}" srcOrd="1" destOrd="0" presId="urn:microsoft.com/office/officeart/2005/8/layout/vList2"/>
    <dgm:cxn modelId="{3969D595-2D30-419A-9415-40C14219B82E}" type="presParOf" srcId="{F697BC44-E282-42D3-9F4D-BFB0651BD981}" destId="{F66B3C40-862D-4EA0-BDFC-AD5E3F1A73EE}" srcOrd="2" destOrd="0" presId="urn:microsoft.com/office/officeart/2005/8/layout/vList2"/>
    <dgm:cxn modelId="{DE650392-3266-41CB-8228-D4D544C53454}" type="presParOf" srcId="{F697BC44-E282-42D3-9F4D-BFB0651BD981}" destId="{8F966E26-C4F6-4136-AA0A-571B5A225A02}" srcOrd="3" destOrd="0" presId="urn:microsoft.com/office/officeart/2005/8/layout/vList2"/>
    <dgm:cxn modelId="{F4854929-DAA5-4B04-B5A8-FABED17EE1A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algn="just" rtl="0"/>
          <a:endParaRPr lang="it-IT" sz="1400" b="1" u="sng" dirty="0" smtClean="0">
            <a:solidFill>
              <a:schemeClr val="accent6">
                <a:lumMod val="75000"/>
              </a:schemeClr>
            </a:solidFill>
          </a:endParaRPr>
        </a:p>
        <a:p>
          <a:pPr algn="just" rtl="0"/>
          <a:r>
            <a:rPr lang="it-IT" sz="1400" b="1" u="sng" dirty="0" smtClean="0">
              <a:solidFill>
                <a:srgbClr val="FF0000"/>
              </a:solidFill>
            </a:rPr>
            <a:t>OBIETTIVO 3.1– Promuovere il processo di riqualificazione delle competenze e professionalità interne, anche attraverso adeguati percorsi formativi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29199"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43BC135D-779B-45F4-8FA0-DE1D6C958329}" type="presOf" srcId="{D83A2284-6BCE-49A0-A1A1-5796BF3D68BF}" destId="{F66B3C40-862D-4EA0-BDFC-AD5E3F1A73EE}" srcOrd="0" destOrd="0" presId="urn:microsoft.com/office/officeart/2005/8/layout/vList2"/>
    <dgm:cxn modelId="{1CC29A43-2F3C-4784-B80C-7EF12FDAD9DF}"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3DE7E14-5F0B-4C09-A344-2B60F8C30C34}"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813C9ED-9023-416A-A417-801CC3BC6B39}" type="presOf" srcId="{DE493239-4DAB-47E7-B9C0-6CEA8365470D}" destId="{F697BC44-E282-42D3-9F4D-BFB0651BD981}" srcOrd="0" destOrd="0" presId="urn:microsoft.com/office/officeart/2005/8/layout/vList2"/>
    <dgm:cxn modelId="{5B5744D8-A5F2-4E40-94F6-7380643BD28E}" type="presParOf" srcId="{F697BC44-E282-42D3-9F4D-BFB0651BD981}" destId="{D7126B19-7668-41C7-83E8-D97D9586CF89}" srcOrd="0" destOrd="0" presId="urn:microsoft.com/office/officeart/2005/8/layout/vList2"/>
    <dgm:cxn modelId="{46F57518-C0A9-4F39-A1C3-A2D90D86BD35}" type="presParOf" srcId="{F697BC44-E282-42D3-9F4D-BFB0651BD981}" destId="{46AA9149-9E24-45B7-AF92-5C5510438DE2}" srcOrd="1" destOrd="0" presId="urn:microsoft.com/office/officeart/2005/8/layout/vList2"/>
    <dgm:cxn modelId="{A418F3C1-E256-430D-8410-3CECCFB29589}" type="presParOf" srcId="{F697BC44-E282-42D3-9F4D-BFB0651BD981}" destId="{F66B3C40-862D-4EA0-BDFC-AD5E3F1A73EE}" srcOrd="2" destOrd="0" presId="urn:microsoft.com/office/officeart/2005/8/layout/vList2"/>
    <dgm:cxn modelId="{2F88236A-8F7B-4656-A2E4-857550E99016}" type="presParOf" srcId="{F697BC44-E282-42D3-9F4D-BFB0651BD981}" destId="{8F966E26-C4F6-4136-AA0A-571B5A225A02}" srcOrd="3" destOrd="0" presId="urn:microsoft.com/office/officeart/2005/8/layout/vList2"/>
    <dgm:cxn modelId="{7C71F82E-3A3D-47E9-9106-203AF2D9C51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FF0000"/>
              </a:solidFill>
            </a:rPr>
            <a:t>OBIETTIVO 4.1 – Incrementare le entrate alternative al diritto annuo e contenere i costi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2"/>
          </a:lnRef>
          <a:fillRef idx="3">
            <a:schemeClr val="accent2"/>
          </a:fillRef>
          <a:effectRef idx="2">
            <a:schemeClr val="accent2"/>
          </a:effectRef>
          <a:fontRef idx="minor">
            <a:schemeClr val="lt1"/>
          </a:fontRef>
        </dgm:style>
      </dgm:prSet>
      <dgm:spPr/>
      <dgm:t>
        <a:bodyPr/>
        <a:lstStyle/>
        <a:p>
          <a:r>
            <a:rPr lang="it-IT" sz="1800" dirty="0" smtClean="0"/>
            <a:t>4 – Economico - finanziaria</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A9031099-41BA-465E-9CB9-DC3A5F88F4D1}" type="presOf" srcId="{C9B74B53-8E51-4C3C-9EF4-96CAB68EBC4A}" destId="{D7126B19-7668-41C7-83E8-D97D9586CF89}" srcOrd="0" destOrd="0" presId="urn:microsoft.com/office/officeart/2005/8/layout/vList2"/>
    <dgm:cxn modelId="{B3A16BCA-F478-4C2B-BDE4-F9DA562B2951}"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00E7AC90-957F-4190-B5B2-320C582FC18C}" type="presOf" srcId="{DE493239-4DAB-47E7-B9C0-6CEA8365470D}" destId="{F697BC44-E282-42D3-9F4D-BFB0651BD981}" srcOrd="0" destOrd="0" presId="urn:microsoft.com/office/officeart/2005/8/layout/vList2"/>
    <dgm:cxn modelId="{955D0E9A-BD47-4549-936D-E37813423D07}"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789A307B-3927-43C5-824C-EA46E09419F5}" type="presParOf" srcId="{F697BC44-E282-42D3-9F4D-BFB0651BD981}" destId="{D7126B19-7668-41C7-83E8-D97D9586CF89}" srcOrd="0" destOrd="0" presId="urn:microsoft.com/office/officeart/2005/8/layout/vList2"/>
    <dgm:cxn modelId="{AE733114-8BF8-4DDC-B671-539EB74EFC42}" type="presParOf" srcId="{F697BC44-E282-42D3-9F4D-BFB0651BD981}" destId="{46AA9149-9E24-45B7-AF92-5C5510438DE2}" srcOrd="1" destOrd="0" presId="urn:microsoft.com/office/officeart/2005/8/layout/vList2"/>
    <dgm:cxn modelId="{7F9937CB-1080-4C16-84DD-BEB57D35F980}" type="presParOf" srcId="{F697BC44-E282-42D3-9F4D-BFB0651BD981}" destId="{F66B3C40-862D-4EA0-BDFC-AD5E3F1A73EE}" srcOrd="2" destOrd="0" presId="urn:microsoft.com/office/officeart/2005/8/layout/vList2"/>
    <dgm:cxn modelId="{BAE5A86C-7BC3-4FAF-A8CA-1C93517B25F8}" type="presParOf" srcId="{F697BC44-E282-42D3-9F4D-BFB0651BD981}" destId="{8F966E26-C4F6-4136-AA0A-571B5A225A02}" srcOrd="3" destOrd="0" presId="urn:microsoft.com/office/officeart/2005/8/layout/vList2"/>
    <dgm:cxn modelId="{435AC39D-30B1-4E96-A624-F6A24862464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1.1 – Rafforzare il processo di internazionalizzazione del sistema imprenditoriale (I) </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1.1 – Rafforzare il processo di internazionalizzazione del sistema imprenditoriale  (II)</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1.2– Far crescere la competenza delle imprese nel campo digitale e dell’innovazione (I)</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1.2– Far crescere la competenza delle imprese nel campo digitale e dell’innovazione (II)</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1.2– Far crescere la competenza delle imprese nel campo digitale e dell’innovazione (III)</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1.2– Far crescere la competenza delle imprese nel campo digitale e dell’innovazione  (IV)</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1.3– Favorire lo sviluppo del capitale umano e la cultura di impresa  (I)</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1.3– Favorire lo sviluppo del capitale umano e la cultura di impresa  (II)</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1.3– Favorire lo sviluppo del capitale umano e la cultura di impresa (III) </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1.3– Favorire lo sviluppo del capitale umano e la cultura di impresa (IV) </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FF0000"/>
              </a:solidFill>
            </a:rPr>
            <a:t>OBIETTIVO 1.4– Promuovere le eccellenze territoriali, le filiere produttive, il turismo, la cultura e il marketing territoriale (I)</a:t>
          </a:r>
          <a:endParaRPr lang="it-IT" sz="1200" b="1" u="sng" kern="1200" dirty="0">
            <a:solidFill>
              <a:srgbClr val="FF000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FF0000"/>
              </a:solidFill>
            </a:rPr>
            <a:t>OBIETTIVO 1.4– Promuovere le eccellenze territoriali, le filiere produttive, il turismo, la cultura e il marketing territoriale (II)</a:t>
          </a:r>
          <a:endParaRPr lang="it-IT" sz="1200" b="1" u="sng" kern="1200" dirty="0">
            <a:solidFill>
              <a:srgbClr val="FF000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FF0000"/>
              </a:solidFill>
            </a:rPr>
            <a:t>OBIETTIVO 1.4– Promuovere le eccellenze territoriali, le filiere produttive, il turismo, la cultura e il marketing territoriale (III)</a:t>
          </a:r>
          <a:endParaRPr lang="it-IT" sz="1200" b="1" u="sng" kern="1200" dirty="0">
            <a:solidFill>
              <a:srgbClr val="FF000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FF0000"/>
              </a:solidFill>
            </a:rPr>
            <a:t>OBIETTIVO 1.4– Promuovere le eccellenze territoriali, le filiere produttive, il turismo, la cultura e il marketing territoriale (IV)</a:t>
          </a:r>
          <a:endParaRPr lang="it-IT" sz="1200" b="1" u="sng" kern="1200" dirty="0">
            <a:solidFill>
              <a:srgbClr val="FF000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FF0000"/>
              </a:solidFill>
            </a:rPr>
            <a:t>OBIETTIVO 1.4– Promuovere le eccellenze territoriali, le filiere produttive, il turismo, la cultura e il marketing territoriale (V)</a:t>
          </a:r>
          <a:endParaRPr lang="it-IT" sz="1200" b="1" u="sng" kern="1200" dirty="0">
            <a:solidFill>
              <a:srgbClr val="FF000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252"/>
          <a:ext cx="8249694" cy="4942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10" y="24378"/>
        <a:ext cx="8201442" cy="445974"/>
      </dsp:txXfrm>
    </dsp:sp>
    <dsp:sp modelId="{F66B3C40-862D-4EA0-BDFC-AD5E3F1A73EE}">
      <dsp:nvSpPr>
        <dsp:cNvPr id="0" name=""/>
        <dsp:cNvSpPr/>
      </dsp:nvSpPr>
      <dsp:spPr>
        <a:xfrm>
          <a:off x="0" y="504505"/>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it-IT" sz="1200" b="1" u="sng" kern="1200" dirty="0" smtClean="0">
              <a:solidFill>
                <a:srgbClr val="FF0000"/>
              </a:solidFill>
            </a:rPr>
            <a:t>OBIETTIVO 1.4– Promuovere le eccellenze territoriali, le filiere produttive, il turismo, la cultura e il marketing territoriale (VI)</a:t>
          </a:r>
          <a:endParaRPr lang="it-IT" sz="1200" b="1" u="sng" kern="1200" dirty="0">
            <a:solidFill>
              <a:srgbClr val="FF0000"/>
            </a:solidFill>
          </a:endParaRPr>
        </a:p>
      </dsp:txBody>
      <dsp:txXfrm>
        <a:off x="9942" y="514447"/>
        <a:ext cx="8271380" cy="183780"/>
      </dsp:txXfrm>
    </dsp:sp>
    <dsp:sp modelId="{8BE8880F-3FBB-487E-8C90-96229143433F}">
      <dsp:nvSpPr>
        <dsp:cNvPr id="0" name=""/>
        <dsp:cNvSpPr/>
      </dsp:nvSpPr>
      <dsp:spPr>
        <a:xfrm>
          <a:off x="0" y="718196"/>
          <a:ext cx="8291264" cy="203664"/>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42" y="728138"/>
        <a:ext cx="8271380" cy="18378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1.5– Semplificare il rapporto delle imprese con la PA  e promuovere l’e-</a:t>
          </a:r>
          <a:r>
            <a:rPr lang="it-IT" sz="1400" b="1" u="sng" kern="1200" dirty="0" err="1" smtClean="0">
              <a:solidFill>
                <a:srgbClr val="FF0000"/>
              </a:solidFill>
            </a:rPr>
            <a:t>government</a:t>
          </a:r>
          <a:r>
            <a:rPr lang="it-IT" sz="1400" b="1" u="sng" kern="1200" dirty="0" smtClean="0">
              <a:solidFill>
                <a:srgbClr val="FF0000"/>
              </a:solidFill>
            </a:rPr>
            <a:t> (I) </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1.5– Semplificare il rapporto delle imprese con la PA  e promuovere l’e-</a:t>
          </a:r>
          <a:r>
            <a:rPr lang="it-IT" sz="1400" b="1" u="sng" kern="1200" dirty="0" err="1" smtClean="0">
              <a:solidFill>
                <a:srgbClr val="FF0000"/>
              </a:solidFill>
            </a:rPr>
            <a:t>government</a:t>
          </a:r>
          <a:r>
            <a:rPr lang="it-IT" sz="1400" b="1" u="sng" kern="1200" dirty="0" smtClean="0">
              <a:solidFill>
                <a:srgbClr val="FF0000"/>
              </a:solidFill>
            </a:rPr>
            <a:t> (II) </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1.5– Semplificare il rapporto delle imprese con la PA  e promuovere l’e-</a:t>
          </a:r>
          <a:r>
            <a:rPr lang="it-IT" sz="1400" b="1" u="sng" kern="1200" dirty="0" err="1" smtClean="0">
              <a:solidFill>
                <a:srgbClr val="FF0000"/>
              </a:solidFill>
            </a:rPr>
            <a:t>government</a:t>
          </a:r>
          <a:r>
            <a:rPr lang="it-IT" sz="1400" b="1" u="sng" kern="1200" dirty="0" smtClean="0">
              <a:solidFill>
                <a:srgbClr val="FF0000"/>
              </a:solidFill>
            </a:rPr>
            <a:t> (III) </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1.5– Semplificare il rapporto delle imprese con la PA  e promuovere l’e-</a:t>
          </a:r>
          <a:r>
            <a:rPr lang="it-IT" sz="1400" b="1" u="sng" kern="1200" dirty="0" err="1" smtClean="0">
              <a:solidFill>
                <a:srgbClr val="FF0000"/>
              </a:solidFill>
            </a:rPr>
            <a:t>government</a:t>
          </a:r>
          <a:r>
            <a:rPr lang="it-IT" sz="1400" b="1" u="sng" kern="1200" dirty="0" smtClean="0">
              <a:solidFill>
                <a:srgbClr val="FF0000"/>
              </a:solidFill>
            </a:rPr>
            <a:t> (IV) </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1.6– Agevolare la qualità delle relazioni sul mercato (I)</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1.6– Agevolare la qualità delle relazioni sul mercato (II)</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1.6– Agevolare la qualità delle relazioni sul mercato (III)</a:t>
          </a:r>
          <a:endParaRPr lang="it-IT" sz="1000" b="1" u="sng" kern="1200" dirty="0">
            <a:solidFill>
              <a:srgbClr val="FF000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435"/>
          <a:ext cx="8249694" cy="494781"/>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2 – Processi interni</a:t>
          </a:r>
          <a:endParaRPr lang="it-IT" sz="1800" kern="1200" dirty="0"/>
        </a:p>
      </dsp:txBody>
      <dsp:txXfrm>
        <a:off x="44937" y="24588"/>
        <a:ext cx="8201388" cy="446475"/>
      </dsp:txXfrm>
    </dsp:sp>
    <dsp:sp modelId="{F66B3C40-862D-4EA0-BDFC-AD5E3F1A73EE}">
      <dsp:nvSpPr>
        <dsp:cNvPr id="0" name=""/>
        <dsp:cNvSpPr/>
      </dsp:nvSpPr>
      <dsp:spPr>
        <a:xfrm>
          <a:off x="0" y="504554"/>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rgbClr val="FF0000"/>
              </a:solidFill>
            </a:rPr>
            <a:t>OBIETTIVO 2.1 – Migliorare l’efficienza della struttura e assicurare un adeguato livello di efficacia dei servizi (I)</a:t>
          </a:r>
          <a:endParaRPr lang="it-IT" sz="1300" b="1" u="sng" kern="1200" dirty="0">
            <a:solidFill>
              <a:srgbClr val="FF0000"/>
            </a:solidFill>
          </a:endParaRPr>
        </a:p>
      </dsp:txBody>
      <dsp:txXfrm>
        <a:off x="9953" y="514507"/>
        <a:ext cx="8271358" cy="183987"/>
      </dsp:txXfrm>
    </dsp:sp>
    <dsp:sp modelId="{8BE8880F-3FBB-487E-8C90-96229143433F}">
      <dsp:nvSpPr>
        <dsp:cNvPr id="0" name=""/>
        <dsp:cNvSpPr/>
      </dsp:nvSpPr>
      <dsp:spPr>
        <a:xfrm>
          <a:off x="0" y="717785"/>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53" y="727738"/>
        <a:ext cx="8271358" cy="183987"/>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435"/>
          <a:ext cx="8249694" cy="494781"/>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2 – Processi interni</a:t>
          </a:r>
          <a:endParaRPr lang="it-IT" sz="1800" kern="1200" dirty="0"/>
        </a:p>
      </dsp:txBody>
      <dsp:txXfrm>
        <a:off x="44937" y="24588"/>
        <a:ext cx="8201388" cy="446475"/>
      </dsp:txXfrm>
    </dsp:sp>
    <dsp:sp modelId="{F66B3C40-862D-4EA0-BDFC-AD5E3F1A73EE}">
      <dsp:nvSpPr>
        <dsp:cNvPr id="0" name=""/>
        <dsp:cNvSpPr/>
      </dsp:nvSpPr>
      <dsp:spPr>
        <a:xfrm>
          <a:off x="0" y="504554"/>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it-IT" sz="1300" b="1" u="sng" kern="1200" dirty="0" smtClean="0">
              <a:solidFill>
                <a:schemeClr val="accent1"/>
              </a:solidFill>
            </a:rPr>
            <a:t>OBIETTIVO 2.1 – Migliorare l’efficienza della struttura e assicurare un adeguato livello di efficacia dei servizi  (II)</a:t>
          </a:r>
          <a:endParaRPr lang="it-IT" sz="1300" b="1" u="sng" kern="1200" dirty="0">
            <a:solidFill>
              <a:schemeClr val="accent1"/>
            </a:solidFill>
          </a:endParaRPr>
        </a:p>
      </dsp:txBody>
      <dsp:txXfrm>
        <a:off x="9953" y="514507"/>
        <a:ext cx="8271358" cy="183987"/>
      </dsp:txXfrm>
    </dsp:sp>
    <dsp:sp modelId="{8BE8880F-3FBB-487E-8C90-96229143433F}">
      <dsp:nvSpPr>
        <dsp:cNvPr id="0" name=""/>
        <dsp:cNvSpPr/>
      </dsp:nvSpPr>
      <dsp:spPr>
        <a:xfrm>
          <a:off x="0" y="717785"/>
          <a:ext cx="8291264" cy="203893"/>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53" y="727738"/>
        <a:ext cx="8271358" cy="183987"/>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0" y="0"/>
          <a:ext cx="8280920" cy="410972"/>
        </a:xfrm>
        <a:prstGeom prst="round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dsp:spPr>
      <dsp:style>
        <a:lnRef idx="1">
          <a:schemeClr val="accent6"/>
        </a:lnRef>
        <a:fillRef idx="3">
          <a:schemeClr val="accent6"/>
        </a:fillRef>
        <a:effectRef idx="2">
          <a:schemeClr val="accent6"/>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3 – Crescita e apprendimento</a:t>
          </a:r>
          <a:endParaRPr lang="it-IT" sz="1800" kern="1200" dirty="0"/>
        </a:p>
      </dsp:txBody>
      <dsp:txXfrm>
        <a:off x="20062" y="20062"/>
        <a:ext cx="8240796" cy="370848"/>
      </dsp:txXfrm>
    </dsp:sp>
    <dsp:sp modelId="{F66B3C40-862D-4EA0-BDFC-AD5E3F1A73EE}">
      <dsp:nvSpPr>
        <dsp:cNvPr id="0" name=""/>
        <dsp:cNvSpPr/>
      </dsp:nvSpPr>
      <dsp:spPr>
        <a:xfrm>
          <a:off x="0" y="513139"/>
          <a:ext cx="8280920" cy="318092"/>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rtl="0">
            <a:lnSpc>
              <a:spcPct val="90000"/>
            </a:lnSpc>
            <a:spcBef>
              <a:spcPct val="0"/>
            </a:spcBef>
            <a:spcAft>
              <a:spcPct val="35000"/>
            </a:spcAft>
          </a:pPr>
          <a:endParaRPr lang="it-IT" sz="1400" b="1" u="sng" kern="1200" dirty="0" smtClean="0">
            <a:solidFill>
              <a:schemeClr val="accent6">
                <a:lumMod val="75000"/>
              </a:schemeClr>
            </a:solidFill>
          </a:endParaRPr>
        </a:p>
        <a:p>
          <a:pPr lvl="0" algn="just" defTabSz="622300" rtl="0">
            <a:lnSpc>
              <a:spcPct val="90000"/>
            </a:lnSpc>
            <a:spcBef>
              <a:spcPct val="0"/>
            </a:spcBef>
            <a:spcAft>
              <a:spcPct val="35000"/>
            </a:spcAft>
          </a:pPr>
          <a:r>
            <a:rPr lang="it-IT" sz="1400" b="1" u="sng" kern="1200" dirty="0" smtClean="0">
              <a:solidFill>
                <a:srgbClr val="FF0000"/>
              </a:solidFill>
            </a:rPr>
            <a:t>OBIETTIVO 3.1– Promuovere il processo di riqualificazione delle competenze e professionalità interne, anche attraverso adeguati percorsi formativi</a:t>
          </a:r>
        </a:p>
      </dsp:txBody>
      <dsp:txXfrm>
        <a:off x="15528" y="528667"/>
        <a:ext cx="8249864" cy="287036"/>
      </dsp:txXfrm>
    </dsp:sp>
    <dsp:sp modelId="{8BE8880F-3FBB-487E-8C90-96229143433F}">
      <dsp:nvSpPr>
        <dsp:cNvPr id="0" name=""/>
        <dsp:cNvSpPr/>
      </dsp:nvSpPr>
      <dsp:spPr>
        <a:xfrm>
          <a:off x="0" y="514378"/>
          <a:ext cx="8280920" cy="318092"/>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5528" y="529906"/>
        <a:ext cx="8249864" cy="287036"/>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0" y="0"/>
          <a:ext cx="8291264" cy="428592"/>
        </a:xfrm>
        <a:prstGeom prst="round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4 – Economico - finanziaria</a:t>
          </a:r>
          <a:endParaRPr lang="it-IT" sz="1800" kern="1200" dirty="0"/>
        </a:p>
      </dsp:txBody>
      <dsp:txXfrm>
        <a:off x="20922" y="20922"/>
        <a:ext cx="8249420" cy="386748"/>
      </dsp:txXfrm>
    </dsp:sp>
    <dsp:sp modelId="{F66B3C40-862D-4EA0-BDFC-AD5E3F1A73EE}">
      <dsp:nvSpPr>
        <dsp:cNvPr id="0" name=""/>
        <dsp:cNvSpPr/>
      </dsp:nvSpPr>
      <dsp:spPr>
        <a:xfrm>
          <a:off x="0" y="509227"/>
          <a:ext cx="8291264" cy="235626"/>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FF0000"/>
              </a:solidFill>
            </a:rPr>
            <a:t>OBIETTIVO 4.1 – Incrementare le entrate alternative al diritto annuo e contenere i costi</a:t>
          </a:r>
        </a:p>
      </dsp:txBody>
      <dsp:txXfrm>
        <a:off x="11502" y="520729"/>
        <a:ext cx="8268260" cy="212622"/>
      </dsp:txXfrm>
    </dsp:sp>
    <dsp:sp modelId="{8BE8880F-3FBB-487E-8C90-96229143433F}">
      <dsp:nvSpPr>
        <dsp:cNvPr id="0" name=""/>
        <dsp:cNvSpPr/>
      </dsp:nvSpPr>
      <dsp:spPr>
        <a:xfrm>
          <a:off x="0" y="504116"/>
          <a:ext cx="8291264" cy="235626"/>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11502" y="515618"/>
        <a:ext cx="8268260" cy="21262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6332"/>
          </a:xfrm>
          <a:prstGeom prst="rect">
            <a:avLst/>
          </a:prstGeom>
        </p:spPr>
        <p:txBody>
          <a:bodyPr vert="horz" lIns="93177" tIns="46589" rIns="93177" bIns="46589" rtlCol="0"/>
          <a:lstStyle>
            <a:lvl1pPr algn="l">
              <a:defRPr sz="1200"/>
            </a:lvl1pPr>
          </a:lstStyle>
          <a:p>
            <a:endParaRPr lang="it-IT"/>
          </a:p>
        </p:txBody>
      </p:sp>
      <p:sp>
        <p:nvSpPr>
          <p:cNvPr id="3" name="Segnaposto data 2"/>
          <p:cNvSpPr>
            <a:spLocks noGrp="1"/>
          </p:cNvSpPr>
          <p:nvPr>
            <p:ph type="dt" idx="1"/>
          </p:nvPr>
        </p:nvSpPr>
        <p:spPr>
          <a:xfrm>
            <a:off x="3850443" y="0"/>
            <a:ext cx="2945659" cy="496332"/>
          </a:xfrm>
          <a:prstGeom prst="rect">
            <a:avLst/>
          </a:prstGeom>
        </p:spPr>
        <p:txBody>
          <a:bodyPr vert="horz" lIns="93177" tIns="46589" rIns="93177" bIns="46589" rtlCol="0"/>
          <a:lstStyle>
            <a:lvl1pPr algn="r">
              <a:defRPr sz="1200"/>
            </a:lvl1pPr>
          </a:lstStyle>
          <a:p>
            <a:fld id="{FEEBD201-5CE2-4B79-BACC-352F1E905198}" type="datetimeFigureOut">
              <a:rPr lang="it-IT" smtClean="0"/>
              <a:t>10/12/2018</a:t>
            </a:fld>
            <a:endParaRPr lang="it-IT"/>
          </a:p>
        </p:txBody>
      </p:sp>
      <p:sp>
        <p:nvSpPr>
          <p:cNvPr id="4" name="Segnaposto immagine diapositiva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3177" tIns="46589" rIns="93177" bIns="46589" rtlCol="0" anchor="ctr"/>
          <a:lstStyle/>
          <a:p>
            <a:endParaRPr lang="it-IT"/>
          </a:p>
        </p:txBody>
      </p:sp>
      <p:sp>
        <p:nvSpPr>
          <p:cNvPr id="5" name="Segnaposto note 4"/>
          <p:cNvSpPr>
            <a:spLocks noGrp="1"/>
          </p:cNvSpPr>
          <p:nvPr>
            <p:ph type="body" sz="quarter" idx="3"/>
          </p:nvPr>
        </p:nvSpPr>
        <p:spPr>
          <a:xfrm>
            <a:off x="679768" y="4715153"/>
            <a:ext cx="5438140" cy="4466987"/>
          </a:xfrm>
          <a:prstGeom prst="rect">
            <a:avLst/>
          </a:prstGeom>
        </p:spPr>
        <p:txBody>
          <a:bodyPr vert="horz" lIns="93177" tIns="46589" rIns="93177" bIns="46589"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28584"/>
            <a:ext cx="2945659" cy="496332"/>
          </a:xfrm>
          <a:prstGeom prst="rect">
            <a:avLst/>
          </a:prstGeom>
        </p:spPr>
        <p:txBody>
          <a:bodyPr vert="horz" lIns="93177" tIns="46589" rIns="93177" bIns="46589"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6332"/>
          </a:xfrm>
          <a:prstGeom prst="rect">
            <a:avLst/>
          </a:prstGeom>
        </p:spPr>
        <p:txBody>
          <a:bodyPr vert="horz" lIns="93177" tIns="46589" rIns="93177" bIns="46589" rtlCol="0" anchor="b"/>
          <a:lstStyle>
            <a:lvl1pPr algn="r">
              <a:defRPr sz="1200"/>
            </a:lvl1pPr>
          </a:lstStyle>
          <a:p>
            <a:fld id="{1B5B64C1-63BB-4194-9E91-80E4BD812AAF}" type="slidenum">
              <a:rPr lang="it-IT" smtClean="0"/>
              <a:t>‹N›</a:t>
            </a:fld>
            <a:endParaRPr lang="it-IT"/>
          </a:p>
        </p:txBody>
      </p:sp>
    </p:spTree>
    <p:extLst>
      <p:ext uri="{BB962C8B-B14F-4D97-AF65-F5344CB8AC3E}">
        <p14:creationId xmlns:p14="http://schemas.microsoft.com/office/powerpoint/2010/main" val="2420625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6</a:t>
            </a:fld>
            <a:endParaRPr lang="it-IT"/>
          </a:p>
        </p:txBody>
      </p:sp>
    </p:spTree>
    <p:extLst>
      <p:ext uri="{BB962C8B-B14F-4D97-AF65-F5344CB8AC3E}">
        <p14:creationId xmlns:p14="http://schemas.microsoft.com/office/powerpoint/2010/main" val="2646212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7</a:t>
            </a:fld>
            <a:endParaRPr lang="it-IT"/>
          </a:p>
        </p:txBody>
      </p:sp>
    </p:spTree>
    <p:extLst>
      <p:ext uri="{BB962C8B-B14F-4D97-AF65-F5344CB8AC3E}">
        <p14:creationId xmlns:p14="http://schemas.microsoft.com/office/powerpoint/2010/main" val="2646212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10/12/2018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542525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10/12/2018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981984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1F162D5-A95E-4E43-81B0-F80622FB4B94}" type="datetimeFigureOut">
              <a:rPr lang="it-IT" smtClean="0"/>
              <a:t>10/12/2018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734085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1F162D5-A95E-4E43-81B0-F80622FB4B94}" type="datetimeFigureOut">
              <a:rPr lang="it-IT" smtClean="0"/>
              <a:t>10/12/2018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681574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1F162D5-A95E-4E43-81B0-F80622FB4B94}" type="datetimeFigureOut">
              <a:rPr lang="it-IT" smtClean="0"/>
              <a:t>10/12/2018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67034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1F162D5-A95E-4E43-81B0-F80622FB4B94}" type="datetimeFigureOut">
              <a:rPr lang="it-IT" smtClean="0"/>
              <a:t>10/12/2018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55502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1F162D5-A95E-4E43-81B0-F80622FB4B94}" type="datetimeFigureOut">
              <a:rPr lang="it-IT" smtClean="0"/>
              <a:t>10/12/2018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230189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10/12/2018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35472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10/12/2018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486462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10/12/2018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004532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10/12/2018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431137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162D5-A95E-4E43-81B0-F80622FB4B94}" type="datetimeFigureOut">
              <a:rPr lang="it-IT" smtClean="0"/>
              <a:t>10/12/2018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659C1-B388-4BE1-9C2E-DC27E6989CF1}" type="slidenum">
              <a:rPr lang="it-IT" smtClean="0"/>
              <a:t>‹N›</a:t>
            </a:fld>
            <a:endParaRPr lang="it-IT"/>
          </a:p>
        </p:txBody>
      </p:sp>
    </p:spTree>
    <p:extLst>
      <p:ext uri="{BB962C8B-B14F-4D97-AF65-F5344CB8AC3E}">
        <p14:creationId xmlns:p14="http://schemas.microsoft.com/office/powerpoint/2010/main" val="2105647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21804" y="1700808"/>
            <a:ext cx="7772400" cy="1656184"/>
          </a:xfrm>
        </p:spPr>
        <p:txBody>
          <a:bodyPr>
            <a:normAutofit fontScale="90000"/>
          </a:bodyPr>
          <a:lstStyle/>
          <a:p>
            <a:r>
              <a:rPr lang="it-IT" sz="3600" dirty="0" smtClean="0">
                <a:solidFill>
                  <a:schemeClr val="tx1">
                    <a:lumMod val="65000"/>
                    <a:lumOff val="35000"/>
                  </a:schemeClr>
                </a:solidFill>
              </a:rPr>
              <a:t/>
            </a:r>
            <a:br>
              <a:rPr lang="it-IT" sz="3600" dirty="0" smtClean="0">
                <a:solidFill>
                  <a:schemeClr val="tx1">
                    <a:lumMod val="65000"/>
                    <a:lumOff val="35000"/>
                  </a:schemeClr>
                </a:solidFill>
              </a:rPr>
            </a:br>
            <a:r>
              <a:rPr lang="it-IT" sz="3600" dirty="0">
                <a:solidFill>
                  <a:schemeClr val="tx1">
                    <a:lumMod val="65000"/>
                    <a:lumOff val="35000"/>
                  </a:schemeClr>
                </a:solidFill>
              </a:rPr>
              <a:t/>
            </a:r>
            <a:br>
              <a:rPr lang="it-IT" sz="3600" dirty="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r>
              <a:rPr lang="it-IT" sz="3600" dirty="0">
                <a:solidFill>
                  <a:schemeClr val="tx1">
                    <a:lumMod val="65000"/>
                    <a:lumOff val="35000"/>
                  </a:schemeClr>
                </a:solidFill>
              </a:rPr>
              <a:t/>
            </a:r>
            <a:br>
              <a:rPr lang="it-IT" sz="3600" dirty="0">
                <a:solidFill>
                  <a:schemeClr val="tx1">
                    <a:lumMod val="65000"/>
                    <a:lumOff val="35000"/>
                  </a:schemeClr>
                </a:solidFill>
              </a:rPr>
            </a:br>
            <a:r>
              <a:rPr lang="it-IT" sz="3600" dirty="0" smtClean="0">
                <a:solidFill>
                  <a:schemeClr val="tx1">
                    <a:lumMod val="65000"/>
                    <a:lumOff val="35000"/>
                  </a:schemeClr>
                </a:solidFill>
              </a:rPr>
              <a:t>RELAZIONE </a:t>
            </a:r>
            <a:r>
              <a:rPr lang="it-IT" sz="3600" dirty="0">
                <a:solidFill>
                  <a:schemeClr val="tx1">
                    <a:lumMod val="65000"/>
                    <a:lumOff val="35000"/>
                  </a:schemeClr>
                </a:solidFill>
              </a:rPr>
              <a:t>PREVISIONALE E PROGRAMMATICA </a:t>
            </a:r>
            <a:r>
              <a:rPr lang="it-IT" sz="3600" dirty="0" smtClean="0">
                <a:solidFill>
                  <a:schemeClr val="tx1">
                    <a:lumMod val="65000"/>
                    <a:lumOff val="35000"/>
                  </a:schemeClr>
                </a:solidFill>
              </a:rPr>
              <a:t>2019</a:t>
            </a:r>
            <a:br>
              <a:rPr lang="it-IT" sz="3600" dirty="0" smtClean="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endParaRPr lang="it-IT" sz="1200" b="1" i="1" dirty="0"/>
          </a:p>
        </p:txBody>
      </p:sp>
      <p:pic>
        <p:nvPicPr>
          <p:cNvPr id="4" name="Picture 2" descr="\\cifsutenti.pv.intra.cciaa.net\cifs_pvvdihome01\FolderRedirection\cpv0311\Desktop\logo CdC PV cm 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332656"/>
            <a:ext cx="4680520"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502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chemeClr val="tx1">
                    <a:lumMod val="65000"/>
                    <a:lumOff val="35000"/>
                  </a:schemeClr>
                </a:solidFill>
              </a:rPr>
              <a:t>Sommario</a:t>
            </a:r>
            <a:endParaRPr lang="it-IT" dirty="0"/>
          </a:p>
        </p:txBody>
      </p:sp>
      <p:sp>
        <p:nvSpPr>
          <p:cNvPr id="3" name="Segnaposto contenuto 2"/>
          <p:cNvSpPr>
            <a:spLocks noGrp="1"/>
          </p:cNvSpPr>
          <p:nvPr>
            <p:ph idx="1"/>
          </p:nvPr>
        </p:nvSpPr>
        <p:spPr>
          <a:solidFill>
            <a:schemeClr val="bg1"/>
          </a:solidFill>
        </p:spPr>
        <p:txBody>
          <a:bodyPr>
            <a:normAutofit fontScale="85000" lnSpcReduction="10000"/>
          </a:bodyPr>
          <a:lstStyle/>
          <a:p>
            <a:pPr marL="0" lvl="0" indent="0">
              <a:buNone/>
            </a:pPr>
            <a:r>
              <a:rPr lang="it-IT" sz="1400" b="1" dirty="0">
                <a:solidFill>
                  <a:prstClr val="black">
                    <a:lumMod val="65000"/>
                    <a:lumOff val="35000"/>
                  </a:prstClr>
                </a:solidFill>
              </a:rPr>
              <a:t>1 - Premesse</a:t>
            </a:r>
          </a:p>
          <a:p>
            <a:pPr marL="0" lvl="0" indent="0">
              <a:buNone/>
            </a:pPr>
            <a:endParaRPr lang="it-IT" sz="1200" dirty="0">
              <a:solidFill>
                <a:prstClr val="black">
                  <a:lumMod val="65000"/>
                  <a:lumOff val="35000"/>
                </a:prstClr>
              </a:solidFill>
            </a:endParaRPr>
          </a:p>
          <a:p>
            <a:pPr marL="0" lvl="0" indent="0">
              <a:buNone/>
            </a:pPr>
            <a:r>
              <a:rPr lang="it-IT" sz="1400" b="1" dirty="0" smtClean="0">
                <a:solidFill>
                  <a:prstClr val="black">
                    <a:lumMod val="65000"/>
                    <a:lumOff val="35000"/>
                  </a:prstClr>
                </a:solidFill>
              </a:rPr>
              <a:t>2 </a:t>
            </a:r>
            <a:r>
              <a:rPr lang="it-IT" sz="1400" b="1" dirty="0">
                <a:solidFill>
                  <a:prstClr val="black">
                    <a:lumMod val="65000"/>
                    <a:lumOff val="35000"/>
                  </a:prstClr>
                </a:solidFill>
              </a:rPr>
              <a:t>– Scenari di Riferimento</a:t>
            </a:r>
          </a:p>
          <a:p>
            <a:pPr marL="0" indent="0">
              <a:buNone/>
            </a:pPr>
            <a:r>
              <a:rPr lang="it-IT" sz="1200" dirty="0" smtClean="0">
                <a:solidFill>
                  <a:prstClr val="black">
                    <a:lumMod val="65000"/>
                    <a:lumOff val="35000"/>
                  </a:prstClr>
                </a:solidFill>
              </a:rPr>
              <a:t>        Scenario </a:t>
            </a:r>
            <a:r>
              <a:rPr lang="it-IT" sz="1200" dirty="0">
                <a:solidFill>
                  <a:prstClr val="black">
                    <a:lumMod val="65000"/>
                    <a:lumOff val="35000"/>
                  </a:prstClr>
                </a:solidFill>
              </a:rPr>
              <a:t>Economico</a:t>
            </a:r>
          </a:p>
          <a:p>
            <a:pPr marL="0" lvl="0" indent="0">
              <a:buNone/>
            </a:pPr>
            <a:r>
              <a:rPr lang="it-IT" sz="1200" dirty="0" smtClean="0">
                <a:solidFill>
                  <a:prstClr val="black">
                    <a:lumMod val="65000"/>
                    <a:lumOff val="35000"/>
                  </a:prstClr>
                </a:solidFill>
              </a:rPr>
              <a:t>        Scenario  Normativo</a:t>
            </a:r>
            <a:endParaRPr lang="it-IT" sz="1200" dirty="0">
              <a:solidFill>
                <a:prstClr val="black">
                  <a:lumMod val="65000"/>
                  <a:lumOff val="35000"/>
                </a:prstClr>
              </a:solidFill>
            </a:endParaRPr>
          </a:p>
          <a:p>
            <a:pPr marL="0" lvl="0" indent="0">
              <a:buNone/>
            </a:pPr>
            <a:r>
              <a:rPr lang="it-IT" sz="1200" dirty="0">
                <a:solidFill>
                  <a:prstClr val="black">
                    <a:lumMod val="65000"/>
                    <a:lumOff val="35000"/>
                  </a:prstClr>
                </a:solidFill>
              </a:rPr>
              <a:t> </a:t>
            </a:r>
            <a:r>
              <a:rPr lang="it-IT" sz="1200" dirty="0" smtClean="0">
                <a:solidFill>
                  <a:prstClr val="black">
                    <a:lumMod val="65000"/>
                    <a:lumOff val="35000"/>
                  </a:prstClr>
                </a:solidFill>
              </a:rPr>
              <a:t>       Nuovo ruolo della Camera e relazioni istituzionali </a:t>
            </a:r>
            <a:endParaRPr lang="it-IT" sz="1200" dirty="0">
              <a:solidFill>
                <a:prstClr val="black">
                  <a:lumMod val="65000"/>
                  <a:lumOff val="35000"/>
                </a:prstClr>
              </a:solidFill>
            </a:endParaRPr>
          </a:p>
          <a:p>
            <a:pPr marL="0" lvl="0" indent="0">
              <a:buNone/>
            </a:pPr>
            <a:endParaRPr lang="it-IT" sz="1200" dirty="0">
              <a:solidFill>
                <a:prstClr val="black">
                  <a:lumMod val="65000"/>
                  <a:lumOff val="35000"/>
                </a:prstClr>
              </a:solidFill>
            </a:endParaRPr>
          </a:p>
          <a:p>
            <a:pPr marL="0" lvl="0" indent="0">
              <a:buNone/>
            </a:pPr>
            <a:r>
              <a:rPr lang="it-IT" sz="1400" b="1" dirty="0">
                <a:solidFill>
                  <a:prstClr val="black">
                    <a:lumMod val="65000"/>
                    <a:lumOff val="35000"/>
                  </a:prstClr>
                </a:solidFill>
              </a:rPr>
              <a:t>3 – Obiettivi </a:t>
            </a:r>
            <a:r>
              <a:rPr lang="it-IT" sz="1400" b="1" dirty="0" smtClean="0">
                <a:solidFill>
                  <a:prstClr val="black">
                    <a:lumMod val="65000"/>
                    <a:lumOff val="35000"/>
                  </a:prstClr>
                </a:solidFill>
              </a:rPr>
              <a:t>Strategici</a:t>
            </a:r>
          </a:p>
          <a:p>
            <a:pPr marL="0" lvl="0" indent="0">
              <a:buNone/>
            </a:pPr>
            <a:endParaRPr lang="it-IT" sz="1400" b="1" dirty="0" smtClean="0"/>
          </a:p>
          <a:p>
            <a:pPr marL="0" indent="0">
              <a:buNone/>
            </a:pPr>
            <a:r>
              <a:rPr lang="it-IT" sz="1300" b="1" dirty="0">
                <a:solidFill>
                  <a:prstClr val="black">
                    <a:lumMod val="65000"/>
                    <a:lumOff val="35000"/>
                  </a:prstClr>
                </a:solidFill>
              </a:rPr>
              <a:t>      1 -  Sostenere la competitività del sistema imprenditoriale </a:t>
            </a:r>
          </a:p>
          <a:p>
            <a:pPr marL="457200" lvl="1" indent="0">
              <a:buNone/>
            </a:pPr>
            <a:r>
              <a:rPr lang="it-IT" sz="1200" dirty="0" smtClean="0"/>
              <a:t>               </a:t>
            </a:r>
            <a:r>
              <a:rPr lang="it-IT" sz="1200" dirty="0">
                <a:solidFill>
                  <a:prstClr val="black">
                    <a:lumMod val="65000"/>
                    <a:lumOff val="35000"/>
                  </a:prstClr>
                </a:solidFill>
              </a:rPr>
              <a:t>1.1 Rafforzare il processo di internazionalizzazione del sistema imprenditoriale</a:t>
            </a:r>
          </a:p>
          <a:p>
            <a:pPr marL="457200" lvl="1" indent="0">
              <a:buNone/>
            </a:pPr>
            <a:r>
              <a:rPr lang="it-IT" sz="1200" dirty="0">
                <a:solidFill>
                  <a:prstClr val="black">
                    <a:lumMod val="65000"/>
                    <a:lumOff val="35000"/>
                  </a:prstClr>
                </a:solidFill>
              </a:rPr>
              <a:t>               1.2 Far crescere la competenza delle imprese nel campo digitale e dell’innovazione</a:t>
            </a:r>
          </a:p>
          <a:p>
            <a:pPr marL="457200" lvl="1" indent="0">
              <a:buNone/>
            </a:pPr>
            <a:r>
              <a:rPr lang="it-IT" sz="1200" dirty="0">
                <a:solidFill>
                  <a:prstClr val="black">
                    <a:lumMod val="65000"/>
                    <a:lumOff val="35000"/>
                  </a:prstClr>
                </a:solidFill>
              </a:rPr>
              <a:t>               1.3 Favorire lo sviluppo del capitale umano e la cultura di impresa</a:t>
            </a:r>
          </a:p>
          <a:p>
            <a:pPr marL="457200" lvl="1" indent="0">
              <a:buNone/>
            </a:pPr>
            <a:r>
              <a:rPr lang="it-IT" sz="1200" dirty="0">
                <a:solidFill>
                  <a:prstClr val="black">
                    <a:lumMod val="65000"/>
                    <a:lumOff val="35000"/>
                  </a:prstClr>
                </a:solidFill>
              </a:rPr>
              <a:t>               1.4 Promuovere le eccellenze territoriali, le filiere produttive, il turismo, la cultura e il marketing territoriale</a:t>
            </a:r>
          </a:p>
          <a:p>
            <a:pPr marL="457200" lvl="1" indent="0">
              <a:buNone/>
            </a:pPr>
            <a:r>
              <a:rPr lang="it-IT" sz="1200" dirty="0">
                <a:solidFill>
                  <a:prstClr val="black">
                    <a:lumMod val="65000"/>
                    <a:lumOff val="35000"/>
                  </a:prstClr>
                </a:solidFill>
              </a:rPr>
              <a:t>               1.5 Semplificare il rapporto  delle imprese  con la PA e promuovere  l’e-</a:t>
            </a:r>
            <a:r>
              <a:rPr lang="it-IT" sz="1200" dirty="0" err="1">
                <a:solidFill>
                  <a:prstClr val="black">
                    <a:lumMod val="65000"/>
                    <a:lumOff val="35000"/>
                  </a:prstClr>
                </a:solidFill>
              </a:rPr>
              <a:t>government</a:t>
            </a:r>
            <a:endParaRPr lang="it-IT" sz="1200" dirty="0">
              <a:solidFill>
                <a:prstClr val="black">
                  <a:lumMod val="65000"/>
                  <a:lumOff val="35000"/>
                </a:prstClr>
              </a:solidFill>
            </a:endParaRPr>
          </a:p>
          <a:p>
            <a:pPr marL="457200" lvl="1" indent="0">
              <a:buNone/>
            </a:pPr>
            <a:r>
              <a:rPr lang="it-IT" sz="1200" dirty="0">
                <a:solidFill>
                  <a:prstClr val="black">
                    <a:lumMod val="65000"/>
                    <a:lumOff val="35000"/>
                  </a:prstClr>
                </a:solidFill>
              </a:rPr>
              <a:t>               1.6 Agevolare la qualità delle relazioni sul mercato</a:t>
            </a:r>
          </a:p>
          <a:p>
            <a:pPr marL="457200" lvl="1" indent="0">
              <a:buNone/>
            </a:pPr>
            <a:r>
              <a:rPr lang="it-IT" sz="1200" dirty="0"/>
              <a:t>	</a:t>
            </a:r>
          </a:p>
          <a:p>
            <a:pPr marL="0" indent="0">
              <a:buNone/>
            </a:pPr>
            <a:r>
              <a:rPr lang="it-IT" sz="1200" b="1" dirty="0" smtClean="0"/>
              <a:t>       </a:t>
            </a:r>
            <a:r>
              <a:rPr lang="it-IT" sz="1300" b="1" dirty="0">
                <a:solidFill>
                  <a:prstClr val="black">
                    <a:lumMod val="65000"/>
                    <a:lumOff val="35000"/>
                  </a:prstClr>
                </a:solidFill>
              </a:rPr>
              <a:t>2 -  Processi interni</a:t>
            </a:r>
          </a:p>
          <a:p>
            <a:pPr marL="457200" lvl="1" indent="0">
              <a:buNone/>
            </a:pPr>
            <a:r>
              <a:rPr lang="it-IT" sz="1200" dirty="0" smtClean="0"/>
              <a:t>              </a:t>
            </a:r>
            <a:r>
              <a:rPr lang="it-IT" sz="1200" dirty="0">
                <a:solidFill>
                  <a:prstClr val="black">
                    <a:lumMod val="65000"/>
                    <a:lumOff val="35000"/>
                  </a:prstClr>
                </a:solidFill>
              </a:rPr>
              <a:t>2.1 Migliorare l’efficienza della  struttura   e assicurare  un adeguato livello  di  efficacia dei servizi</a:t>
            </a:r>
          </a:p>
          <a:p>
            <a:pPr marL="457200" lvl="1" indent="0">
              <a:buNone/>
            </a:pPr>
            <a:endParaRPr lang="it-IT" sz="1200" dirty="0" smtClean="0"/>
          </a:p>
          <a:p>
            <a:pPr marL="0" indent="0">
              <a:buNone/>
            </a:pPr>
            <a:r>
              <a:rPr lang="it-IT" sz="1300" b="1" dirty="0">
                <a:solidFill>
                  <a:prstClr val="black">
                    <a:lumMod val="65000"/>
                    <a:lumOff val="35000"/>
                  </a:prstClr>
                </a:solidFill>
              </a:rPr>
              <a:t>       3 - Crescita e apprendimento </a:t>
            </a:r>
          </a:p>
          <a:p>
            <a:pPr marL="0" lvl="0" indent="0" algn="just">
              <a:buNone/>
            </a:pPr>
            <a:r>
              <a:rPr lang="it-IT" sz="1200" dirty="0" smtClean="0"/>
              <a:t>                              </a:t>
            </a:r>
            <a:r>
              <a:rPr lang="it-IT" sz="1200" dirty="0">
                <a:solidFill>
                  <a:prstClr val="black">
                    <a:lumMod val="65000"/>
                    <a:lumOff val="35000"/>
                  </a:prstClr>
                </a:solidFill>
              </a:rPr>
              <a:t>3.1  Promuovere il processo di riqualificazione delle competenze e professionalità interne, anche attraverso adeguati percorsi formativi</a:t>
            </a:r>
          </a:p>
          <a:p>
            <a:pPr marL="0" indent="0">
              <a:buNone/>
            </a:pPr>
            <a:r>
              <a:rPr lang="it-IT" sz="1200" b="1" dirty="0" smtClean="0"/>
              <a:t>  </a:t>
            </a:r>
          </a:p>
          <a:p>
            <a:pPr marL="0" indent="0">
              <a:buNone/>
            </a:pPr>
            <a:r>
              <a:rPr lang="it-IT" sz="1200" b="1" dirty="0" smtClean="0"/>
              <a:t>       </a:t>
            </a:r>
            <a:r>
              <a:rPr lang="it-IT" sz="1300" b="1" dirty="0">
                <a:solidFill>
                  <a:prstClr val="black">
                    <a:lumMod val="65000"/>
                    <a:lumOff val="35000"/>
                  </a:prstClr>
                </a:solidFill>
              </a:rPr>
              <a:t>4 </a:t>
            </a:r>
            <a:r>
              <a:rPr lang="it-IT" sz="1300" b="1" dirty="0" smtClean="0">
                <a:solidFill>
                  <a:prstClr val="black">
                    <a:lumMod val="65000"/>
                    <a:lumOff val="35000"/>
                  </a:prstClr>
                </a:solidFill>
              </a:rPr>
              <a:t>– Prospettiva economico-finanziaria</a:t>
            </a:r>
            <a:endParaRPr lang="it-IT" sz="1300" b="1" dirty="0">
              <a:solidFill>
                <a:prstClr val="black">
                  <a:lumMod val="65000"/>
                  <a:lumOff val="35000"/>
                </a:prstClr>
              </a:solidFill>
            </a:endParaRPr>
          </a:p>
          <a:p>
            <a:pPr marL="0" indent="0">
              <a:buNone/>
            </a:pPr>
            <a:r>
              <a:rPr lang="it-IT" sz="1200" dirty="0"/>
              <a:t> </a:t>
            </a:r>
            <a:r>
              <a:rPr lang="it-IT" sz="1200" dirty="0" smtClean="0"/>
              <a:t>                             </a:t>
            </a:r>
            <a:r>
              <a:rPr lang="it-IT" sz="1200" dirty="0">
                <a:solidFill>
                  <a:prstClr val="black">
                    <a:lumMod val="65000"/>
                    <a:lumOff val="35000"/>
                  </a:prstClr>
                </a:solidFill>
              </a:rPr>
              <a:t>4.1 Incrementare le entrate alternative al diritto annuo e contenere i costi </a:t>
            </a:r>
          </a:p>
          <a:p>
            <a:pPr marL="0" lvl="0" indent="0">
              <a:buNone/>
            </a:pPr>
            <a:endParaRPr lang="it-IT" sz="1200" dirty="0">
              <a:solidFill>
                <a:prstClr val="black">
                  <a:lumMod val="65000"/>
                  <a:lumOff val="35000"/>
                </a:prstClr>
              </a:solidFill>
            </a:endParaRPr>
          </a:p>
          <a:p>
            <a:endParaRPr lang="it-IT" dirty="0"/>
          </a:p>
        </p:txBody>
      </p:sp>
      <p:sp>
        <p:nvSpPr>
          <p:cNvPr id="4" name="Segnaposto numero diapositiva 3"/>
          <p:cNvSpPr>
            <a:spLocks noGrp="1"/>
          </p:cNvSpPr>
          <p:nvPr>
            <p:ph type="sldNum" sz="quarter" idx="12"/>
          </p:nvPr>
        </p:nvSpPr>
        <p:spPr/>
        <p:txBody>
          <a:bodyPr/>
          <a:lstStyle/>
          <a:p>
            <a:fld id="{4BD0750F-4D7B-4D15-8AC0-E073ED7660F4}" type="slidenum">
              <a:rPr lang="it-IT" smtClean="0"/>
              <a:t>2</a:t>
            </a:fld>
            <a:endParaRPr lang="it-IT"/>
          </a:p>
        </p:txBody>
      </p:sp>
    </p:spTree>
    <p:extLst>
      <p:ext uri="{BB962C8B-B14F-4D97-AF65-F5344CB8AC3E}">
        <p14:creationId xmlns:p14="http://schemas.microsoft.com/office/powerpoint/2010/main" val="1157159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5800" y="2130425"/>
            <a:ext cx="7772400" cy="1470025"/>
          </a:xfrm>
          <a:prstGeom prst="rect">
            <a:avLst/>
          </a:prstGeom>
          <a:ln w="19050">
            <a:solidFill>
              <a:schemeClr val="accent2">
                <a:lumMod val="7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smtClean="0">
                <a:solidFill>
                  <a:schemeClr val="accent2">
                    <a:lumMod val="75000"/>
                  </a:schemeClr>
                </a:solidFill>
              </a:rPr>
              <a:t>1 - PREMESSE</a:t>
            </a:r>
            <a:r>
              <a:rPr lang="it-IT" smtClean="0">
                <a:solidFill>
                  <a:schemeClr val="accent2">
                    <a:lumMod val="75000"/>
                  </a:schemeClr>
                </a:solidFill>
              </a:rPr>
              <a:t> </a:t>
            </a:r>
            <a:endParaRPr lang="it-IT" dirty="0">
              <a:solidFill>
                <a:schemeClr val="accent2">
                  <a:lumMod val="7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3</a:t>
            </a:fld>
            <a:endParaRPr lang="it-IT"/>
          </a:p>
        </p:txBody>
      </p:sp>
    </p:spTree>
    <p:extLst>
      <p:ext uri="{BB962C8B-B14F-4D97-AF65-F5344CB8AC3E}">
        <p14:creationId xmlns:p14="http://schemas.microsoft.com/office/powerpoint/2010/main" val="631152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188640"/>
            <a:ext cx="8435280" cy="6480720"/>
          </a:xfrm>
        </p:spPr>
        <p:txBody>
          <a:bodyPr>
            <a:normAutofit/>
          </a:bodyPr>
          <a:lstStyle/>
          <a:p>
            <a:pPr marL="0" indent="0" algn="just">
              <a:lnSpc>
                <a:spcPct val="150000"/>
              </a:lnSpc>
              <a:buNone/>
            </a:pPr>
            <a:endParaRPr lang="it-IT" sz="1000" dirty="0" smtClean="0"/>
          </a:p>
          <a:p>
            <a:pPr marL="0" lvl="0" indent="0" algn="just" fontAlgn="base">
              <a:lnSpc>
                <a:spcPct val="150000"/>
              </a:lnSpc>
              <a:spcAft>
                <a:spcPct val="0"/>
              </a:spcAft>
              <a:buNone/>
              <a:defRPr/>
            </a:pPr>
            <a:r>
              <a:rPr lang="it-IT" sz="1000" dirty="0">
                <a:solidFill>
                  <a:schemeClr val="tx1">
                    <a:lumMod val="65000"/>
                    <a:lumOff val="35000"/>
                  </a:schemeClr>
                </a:solidFill>
              </a:rPr>
              <a:t>La Relazione Previsionale e Programmatica è il documento di indirizzo strategico con cui la Camera, nell’ambito delle priorità definite nel Programma Pluriennale approvato dal Consiglio con deliberazione n.  14  del 16 novembre 2015,  provvede a fissare gli obiettivi e ad illustrare i programmi da  attuare nel corso del 2019, in relazione alle caratteristiche e ai possibili sviluppi dell’economia  locale.</a:t>
            </a:r>
          </a:p>
          <a:p>
            <a:pPr marL="0" lvl="0" indent="0" algn="just">
              <a:lnSpc>
                <a:spcPct val="150000"/>
              </a:lnSpc>
              <a:spcBef>
                <a:spcPts val="0"/>
              </a:spcBef>
              <a:buNone/>
            </a:pPr>
            <a:r>
              <a:rPr lang="it-IT" sz="1000" dirty="0">
                <a:solidFill>
                  <a:schemeClr val="tx1">
                    <a:lumMod val="65000"/>
                    <a:lumOff val="35000"/>
                  </a:schemeClr>
                </a:solidFill>
              </a:rPr>
              <a:t>La Relazione – oltre  a tracciare gli indirizzi per la predisposizione del Preventivo </a:t>
            </a:r>
            <a:r>
              <a:rPr lang="it-IT" sz="1000" dirty="0" smtClean="0">
                <a:solidFill>
                  <a:schemeClr val="tx1">
                    <a:lumMod val="65000"/>
                    <a:lumOff val="35000"/>
                  </a:schemeClr>
                </a:solidFill>
              </a:rPr>
              <a:t>Economico </a:t>
            </a:r>
            <a:r>
              <a:rPr lang="it-IT" sz="1000" dirty="0">
                <a:solidFill>
                  <a:schemeClr val="tx1">
                    <a:lumMod val="65000"/>
                    <a:lumOff val="35000"/>
                  </a:schemeClr>
                </a:solidFill>
              </a:rPr>
              <a:t>e del Budget Direzionale - è lo strumento per consentire un aggiornamento degli obiettivi strategici pluriennali </a:t>
            </a:r>
            <a:r>
              <a:rPr lang="it-IT" sz="1000" dirty="0" smtClean="0">
                <a:solidFill>
                  <a:schemeClr val="tx1">
                    <a:lumMod val="65000"/>
                    <a:lumOff val="35000"/>
                  </a:schemeClr>
                </a:solidFill>
              </a:rPr>
              <a:t>al fine di assicurarne </a:t>
            </a:r>
            <a:r>
              <a:rPr lang="it-IT" sz="1000" dirty="0">
                <a:solidFill>
                  <a:schemeClr val="tx1">
                    <a:lumMod val="65000"/>
                    <a:lumOff val="35000"/>
                  </a:schemeClr>
                </a:solidFill>
              </a:rPr>
              <a:t>la coerenza con l’evoluzione </a:t>
            </a:r>
            <a:r>
              <a:rPr lang="it-IT" sz="1000" dirty="0" smtClean="0">
                <a:solidFill>
                  <a:schemeClr val="tx1">
                    <a:lumMod val="65000"/>
                    <a:lumOff val="35000"/>
                  </a:schemeClr>
                </a:solidFill>
              </a:rPr>
              <a:t>del contesto esterno e interno </a:t>
            </a:r>
            <a:r>
              <a:rPr lang="it-IT" sz="1000" dirty="0">
                <a:solidFill>
                  <a:schemeClr val="tx1">
                    <a:lumMod val="65000"/>
                    <a:lumOff val="35000"/>
                  </a:schemeClr>
                </a:solidFill>
              </a:rPr>
              <a:t>all’Ente.</a:t>
            </a:r>
          </a:p>
          <a:p>
            <a:pPr marL="0" lvl="0" indent="0" algn="just">
              <a:lnSpc>
                <a:spcPct val="150000"/>
              </a:lnSpc>
              <a:spcBef>
                <a:spcPts val="0"/>
              </a:spcBef>
              <a:buNone/>
            </a:pPr>
            <a:r>
              <a:rPr lang="it-IT" sz="1000" dirty="0">
                <a:solidFill>
                  <a:schemeClr val="tx1">
                    <a:lumMod val="65000"/>
                    <a:lumOff val="35000"/>
                  </a:schemeClr>
                </a:solidFill>
              </a:rPr>
              <a:t>In linea con la presente Relazione, con il Preventivo </a:t>
            </a:r>
            <a:r>
              <a:rPr lang="it-IT" sz="1000" dirty="0" smtClean="0">
                <a:solidFill>
                  <a:schemeClr val="tx1">
                    <a:lumMod val="65000"/>
                    <a:lumOff val="35000"/>
                  </a:schemeClr>
                </a:solidFill>
              </a:rPr>
              <a:t>Economico  </a:t>
            </a:r>
            <a:r>
              <a:rPr lang="it-IT" sz="1000" dirty="0">
                <a:solidFill>
                  <a:schemeClr val="tx1">
                    <a:lumMod val="65000"/>
                    <a:lumOff val="35000"/>
                  </a:schemeClr>
                </a:solidFill>
              </a:rPr>
              <a:t>e suoi allegati </a:t>
            </a:r>
            <a:r>
              <a:rPr lang="it-IT" sz="1000" dirty="0" smtClean="0">
                <a:solidFill>
                  <a:schemeClr val="tx1">
                    <a:lumMod val="65000"/>
                    <a:lumOff val="35000"/>
                  </a:schemeClr>
                </a:solidFill>
              </a:rPr>
              <a:t>nonché  </a:t>
            </a:r>
            <a:r>
              <a:rPr lang="it-IT" sz="1000" dirty="0">
                <a:solidFill>
                  <a:schemeClr val="tx1">
                    <a:lumMod val="65000"/>
                    <a:lumOff val="35000"/>
                  </a:schemeClr>
                </a:solidFill>
              </a:rPr>
              <a:t>con il Budget </a:t>
            </a:r>
            <a:r>
              <a:rPr lang="it-IT" sz="1000" dirty="0" smtClean="0">
                <a:solidFill>
                  <a:schemeClr val="tx1">
                    <a:lumMod val="65000"/>
                    <a:lumOff val="35000"/>
                  </a:schemeClr>
                </a:solidFill>
              </a:rPr>
              <a:t>Direzionale, </a:t>
            </a:r>
            <a:r>
              <a:rPr lang="it-IT" sz="1000" dirty="0">
                <a:solidFill>
                  <a:schemeClr val="tx1">
                    <a:lumMod val="65000"/>
                    <a:lumOff val="35000"/>
                  </a:schemeClr>
                </a:solidFill>
              </a:rPr>
              <a:t>sarà redatto il Piano della Performance che ha </a:t>
            </a:r>
            <a:r>
              <a:rPr lang="it-IT" sz="1000" dirty="0" smtClean="0">
                <a:solidFill>
                  <a:schemeClr val="tx1">
                    <a:lumMod val="65000"/>
                    <a:lumOff val="35000"/>
                  </a:schemeClr>
                </a:solidFill>
              </a:rPr>
              <a:t>lo scopo di </a:t>
            </a:r>
            <a:r>
              <a:rPr lang="it-IT" sz="1000" dirty="0">
                <a:solidFill>
                  <a:schemeClr val="tx1">
                    <a:lumMod val="65000"/>
                    <a:lumOff val="35000"/>
                  </a:schemeClr>
                </a:solidFill>
              </a:rPr>
              <a:t>coordinare gli indirizzi e gli obiettivi operativi con gli obiettivi strategici, definendo gli indicatori e i target per la misurazione della performance camerale, anche </a:t>
            </a:r>
            <a:r>
              <a:rPr lang="it-IT" sz="1000" dirty="0" smtClean="0">
                <a:solidFill>
                  <a:schemeClr val="tx1">
                    <a:lumMod val="65000"/>
                    <a:lumOff val="35000"/>
                  </a:schemeClr>
                </a:solidFill>
              </a:rPr>
              <a:t>per la </a:t>
            </a:r>
            <a:r>
              <a:rPr lang="it-IT" sz="1000" dirty="0">
                <a:solidFill>
                  <a:schemeClr val="tx1">
                    <a:lumMod val="65000"/>
                    <a:lumOff val="35000"/>
                  </a:schemeClr>
                </a:solidFill>
              </a:rPr>
              <a:t>valutazione dell’apporto fornito dai dirigenti e dal personale alla realizzazione delle policy dell’Ente. </a:t>
            </a:r>
          </a:p>
          <a:p>
            <a:pPr marL="0" lvl="0" indent="0" algn="just">
              <a:lnSpc>
                <a:spcPct val="150000"/>
              </a:lnSpc>
              <a:spcBef>
                <a:spcPts val="0"/>
              </a:spcBef>
              <a:buNone/>
            </a:pPr>
            <a:r>
              <a:rPr lang="it-IT" sz="1000" dirty="0">
                <a:solidFill>
                  <a:schemeClr val="tx1">
                    <a:lumMod val="65000"/>
                    <a:lumOff val="35000"/>
                  </a:schemeClr>
                </a:solidFill>
              </a:rPr>
              <a:t>In conformità al dettato normativo, la presente Relazione contiene l’aggiornamento dello scenario esterno di </a:t>
            </a:r>
            <a:r>
              <a:rPr lang="it-IT" sz="1000" dirty="0" smtClean="0">
                <a:solidFill>
                  <a:schemeClr val="tx1">
                    <a:lumMod val="65000"/>
                    <a:lumOff val="35000"/>
                  </a:schemeClr>
                </a:solidFill>
              </a:rPr>
              <a:t>riferimento, socio-economico </a:t>
            </a:r>
            <a:r>
              <a:rPr lang="it-IT" sz="1000" dirty="0">
                <a:solidFill>
                  <a:schemeClr val="tx1">
                    <a:lumMod val="65000"/>
                    <a:lumOff val="35000"/>
                  </a:schemeClr>
                </a:solidFill>
              </a:rPr>
              <a:t>e </a:t>
            </a:r>
            <a:r>
              <a:rPr lang="it-IT" sz="1000" dirty="0" smtClean="0">
                <a:solidFill>
                  <a:schemeClr val="tx1">
                    <a:lumMod val="65000"/>
                    <a:lumOff val="35000"/>
                  </a:schemeClr>
                </a:solidFill>
              </a:rPr>
              <a:t>normativo, che </a:t>
            </a:r>
            <a:r>
              <a:rPr lang="it-IT" sz="1000" dirty="0">
                <a:solidFill>
                  <a:schemeClr val="tx1">
                    <a:lumMod val="65000"/>
                    <a:lumOff val="35000"/>
                  </a:schemeClr>
                </a:solidFill>
              </a:rPr>
              <a:t>delimita l’azione </a:t>
            </a:r>
            <a:r>
              <a:rPr lang="it-IT" sz="1000" dirty="0" smtClean="0">
                <a:solidFill>
                  <a:schemeClr val="tx1">
                    <a:lumMod val="65000"/>
                    <a:lumOff val="35000"/>
                  </a:schemeClr>
                </a:solidFill>
              </a:rPr>
              <a:t>della Camera </a:t>
            </a:r>
            <a:r>
              <a:rPr lang="it-IT" sz="1000" dirty="0">
                <a:solidFill>
                  <a:schemeClr val="tx1">
                    <a:lumMod val="65000"/>
                    <a:lumOff val="35000"/>
                  </a:schemeClr>
                </a:solidFill>
              </a:rPr>
              <a:t>nel periodo oggetto della programmazione. </a:t>
            </a:r>
            <a:endParaRPr lang="it-IT" sz="1000" dirty="0"/>
          </a:p>
          <a:p>
            <a:pPr marL="0" lvl="0" indent="0" algn="just">
              <a:lnSpc>
                <a:spcPct val="150000"/>
              </a:lnSpc>
              <a:spcBef>
                <a:spcPts val="0"/>
              </a:spcBef>
              <a:buNone/>
            </a:pPr>
            <a:r>
              <a:rPr lang="it-IT" sz="1000" dirty="0">
                <a:solidFill>
                  <a:schemeClr val="tx1">
                    <a:lumMod val="65000"/>
                    <a:lumOff val="35000"/>
                  </a:schemeClr>
                </a:solidFill>
              </a:rPr>
              <a:t>Con il Decreto </a:t>
            </a:r>
            <a:r>
              <a:rPr lang="it-IT" sz="1000" dirty="0" smtClean="0">
                <a:solidFill>
                  <a:schemeClr val="tx1">
                    <a:lumMod val="65000"/>
                    <a:lumOff val="35000"/>
                  </a:schemeClr>
                </a:solidFill>
              </a:rPr>
              <a:t>16 febbraio 2018 </a:t>
            </a:r>
            <a:r>
              <a:rPr lang="it-IT" sz="1000" dirty="0">
                <a:solidFill>
                  <a:schemeClr val="tx1">
                    <a:lumMod val="65000"/>
                    <a:lumOff val="35000"/>
                  </a:schemeClr>
                </a:solidFill>
              </a:rPr>
              <a:t>del Ministro dello Sviluppo Economico, in attuazione della riforma del sistema camerale  realizzata con la Legge 124/2015 e il conseguente </a:t>
            </a:r>
            <a:r>
              <a:rPr lang="it-IT" sz="1000" dirty="0" err="1">
                <a:solidFill>
                  <a:schemeClr val="tx1">
                    <a:lumMod val="65000"/>
                    <a:lumOff val="35000"/>
                  </a:schemeClr>
                </a:solidFill>
              </a:rPr>
              <a:t>D.Lgs.</a:t>
            </a:r>
            <a:r>
              <a:rPr lang="it-IT" sz="1000" dirty="0">
                <a:solidFill>
                  <a:schemeClr val="tx1">
                    <a:lumMod val="65000"/>
                    <a:lumOff val="35000"/>
                  </a:schemeClr>
                </a:solidFill>
              </a:rPr>
              <a:t> 219/2016, è stata recepita la proposta  di </a:t>
            </a:r>
            <a:r>
              <a:rPr lang="it-IT" sz="1000" dirty="0" err="1">
                <a:solidFill>
                  <a:schemeClr val="tx1">
                    <a:lumMod val="65000"/>
                    <a:lumOff val="35000"/>
                  </a:schemeClr>
                </a:solidFill>
              </a:rPr>
              <a:t>Unioncamere</a:t>
            </a:r>
            <a:r>
              <a:rPr lang="it-IT" sz="1000" dirty="0">
                <a:solidFill>
                  <a:schemeClr val="tx1">
                    <a:lumMod val="65000"/>
                    <a:lumOff val="35000"/>
                  </a:schemeClr>
                </a:solidFill>
              </a:rPr>
              <a:t>  relativa alle  nuove circoscrizioni </a:t>
            </a:r>
            <a:r>
              <a:rPr lang="it-IT" sz="1000" dirty="0" smtClean="0">
                <a:solidFill>
                  <a:schemeClr val="tx1">
                    <a:lumMod val="65000"/>
                    <a:lumOff val="35000"/>
                  </a:schemeClr>
                </a:solidFill>
              </a:rPr>
              <a:t>territoriali </a:t>
            </a:r>
            <a:r>
              <a:rPr lang="it-IT" sz="1000" dirty="0">
                <a:solidFill>
                  <a:schemeClr val="tx1">
                    <a:lumMod val="65000"/>
                    <a:lumOff val="35000"/>
                  </a:schemeClr>
                </a:solidFill>
              </a:rPr>
              <a:t>e alla  razionalizzazione delle sedi,  </a:t>
            </a:r>
            <a:r>
              <a:rPr lang="it-IT" sz="1000" dirty="0" smtClean="0">
                <a:solidFill>
                  <a:schemeClr val="tx1">
                    <a:lumMod val="65000"/>
                    <a:lumOff val="35000"/>
                  </a:schemeClr>
                </a:solidFill>
              </a:rPr>
              <a:t>alle </a:t>
            </a:r>
            <a:r>
              <a:rPr lang="it-IT" sz="1000" dirty="0">
                <a:solidFill>
                  <a:schemeClr val="tx1">
                    <a:lumMod val="65000"/>
                    <a:lumOff val="35000"/>
                  </a:schemeClr>
                </a:solidFill>
              </a:rPr>
              <a:t>aziende speciali  e all’organizzazione degli </a:t>
            </a:r>
            <a:r>
              <a:rPr lang="it-IT" sz="1000" dirty="0" smtClean="0">
                <a:solidFill>
                  <a:schemeClr val="tx1">
                    <a:lumMod val="65000"/>
                    <a:lumOff val="35000"/>
                  </a:schemeClr>
                </a:solidFill>
              </a:rPr>
              <a:t>Enti</a:t>
            </a:r>
            <a:r>
              <a:rPr lang="it-IT" sz="1000" dirty="0">
                <a:solidFill>
                  <a:schemeClr val="tx1">
                    <a:lumMod val="65000"/>
                    <a:lumOff val="35000"/>
                  </a:schemeClr>
                </a:solidFill>
              </a:rPr>
              <a:t>, stabilendo, per la Camera di Pavia, l’accorpamento con le consorelle di Cremona e Mantova  e tra le relative aziende speciali. Tale accorpamento è attualmente congelato, a seguito dell’accoglimento da parte del Consiglio di Stato del ricorso pavese in sede cautelare. Considerando che la prosecuzione del giudizio innanzi al TAR non avverrà prima dell’inizio del 2019 e che, comunque, non si ritiene plausibile la conclusione dell’eventuale accorpamento prima della fine dell’anno </a:t>
            </a:r>
            <a:r>
              <a:rPr lang="it-IT" sz="1000" dirty="0" smtClean="0">
                <a:solidFill>
                  <a:schemeClr val="tx1">
                    <a:lumMod val="65000"/>
                    <a:lumOff val="35000"/>
                  </a:schemeClr>
                </a:solidFill>
              </a:rPr>
              <a:t>prossimo, </a:t>
            </a:r>
            <a:r>
              <a:rPr lang="it-IT" sz="1000" dirty="0">
                <a:solidFill>
                  <a:schemeClr val="tx1">
                    <a:lumMod val="65000"/>
                    <a:lumOff val="35000"/>
                  </a:schemeClr>
                </a:solidFill>
              </a:rPr>
              <a:t>la programmazione di breve periodo è da definire con riferimento temporale annuale e  deve assumere caratteristiche peculiari, contestualmente garantendo adeguati livelli di fluidità e di flessibilità della  gestione.  </a:t>
            </a:r>
          </a:p>
          <a:p>
            <a:pPr marL="0" lvl="0" indent="0" algn="just">
              <a:lnSpc>
                <a:spcPct val="150000"/>
              </a:lnSpc>
              <a:spcBef>
                <a:spcPts val="0"/>
              </a:spcBef>
              <a:buNone/>
            </a:pPr>
            <a:r>
              <a:rPr lang="it-IT" sz="1000" dirty="0">
                <a:solidFill>
                  <a:schemeClr val="tx1">
                    <a:lumMod val="65000"/>
                    <a:lumOff val="35000"/>
                  </a:schemeClr>
                </a:solidFill>
              </a:rPr>
              <a:t>La Relazione in esame, pertanto, indica  le attività e le progettualità  che la Camera pavese intende  proseguire o sviluppare nel 2019  e che dovranno essere recepite </a:t>
            </a:r>
            <a:r>
              <a:rPr lang="it-IT" sz="1000" dirty="0" smtClean="0">
                <a:solidFill>
                  <a:schemeClr val="tx1">
                    <a:lumMod val="65000"/>
                    <a:lumOff val="35000"/>
                  </a:schemeClr>
                </a:solidFill>
              </a:rPr>
              <a:t>nell’organizzazione </a:t>
            </a:r>
            <a:r>
              <a:rPr lang="it-IT" sz="1000" dirty="0">
                <a:solidFill>
                  <a:schemeClr val="tx1">
                    <a:lumMod val="65000"/>
                    <a:lumOff val="35000"/>
                  </a:schemeClr>
                </a:solidFill>
              </a:rPr>
              <a:t>dell’eventuale nuovo Ente camerale, tenuto conto degli aspetti tecnico-operativi e gestionali  conseguenti  alla costituzione, insieme alla  nuova </a:t>
            </a:r>
            <a:r>
              <a:rPr lang="it-IT" sz="1000" dirty="0" smtClean="0">
                <a:solidFill>
                  <a:schemeClr val="tx1">
                    <a:lumMod val="65000"/>
                    <a:lumOff val="35000"/>
                  </a:schemeClr>
                </a:solidFill>
              </a:rPr>
              <a:t>Camera, </a:t>
            </a:r>
            <a:r>
              <a:rPr lang="it-IT" sz="1000" dirty="0">
                <a:solidFill>
                  <a:schemeClr val="tx1">
                    <a:lumMod val="65000"/>
                    <a:lumOff val="35000"/>
                  </a:schemeClr>
                </a:solidFill>
              </a:rPr>
              <a:t>anche dell’azienda speciale unica.</a:t>
            </a:r>
          </a:p>
          <a:p>
            <a:pPr marL="0" lvl="0" indent="0" algn="just" fontAlgn="base">
              <a:spcAft>
                <a:spcPct val="0"/>
              </a:spcAft>
              <a:buNone/>
              <a:defRPr/>
            </a:pPr>
            <a:endParaRPr lang="it-IT" sz="1000" dirty="0">
              <a:solidFill>
                <a:schemeClr val="tx1">
                  <a:lumMod val="65000"/>
                  <a:lumOff val="35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4</a:t>
            </a:fld>
            <a:endParaRPr lang="it-IT"/>
          </a:p>
        </p:txBody>
      </p:sp>
      <p:sp>
        <p:nvSpPr>
          <p:cNvPr id="5" name="Rettangolo 4"/>
          <p:cNvSpPr/>
          <p:nvPr/>
        </p:nvSpPr>
        <p:spPr>
          <a:xfrm>
            <a:off x="4424363" y="3244334"/>
            <a:ext cx="184731" cy="369332"/>
          </a:xfrm>
          <a:prstGeom prst="rect">
            <a:avLst/>
          </a:prstGeom>
        </p:spPr>
        <p:txBody>
          <a:bodyPr wrap="none">
            <a:spAutoFit/>
          </a:bodyPr>
          <a:lstStyle/>
          <a:p>
            <a:endParaRPr lang="it-IT" dirty="0"/>
          </a:p>
        </p:txBody>
      </p:sp>
    </p:spTree>
    <p:extLst>
      <p:ext uri="{BB962C8B-B14F-4D97-AF65-F5344CB8AC3E}">
        <p14:creationId xmlns:p14="http://schemas.microsoft.com/office/powerpoint/2010/main" val="2087280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endParaRPr lang="it-IT" dirty="0"/>
          </a:p>
        </p:txBody>
      </p:sp>
      <p:sp>
        <p:nvSpPr>
          <p:cNvPr id="4" name="Titolo 1"/>
          <p:cNvSpPr>
            <a:spLocks noGrp="1"/>
          </p:cNvSpPr>
          <p:nvPr>
            <p:ph type="ctrTitle"/>
          </p:nvPr>
        </p:nvSpPr>
        <p:spPr>
          <a:ln w="19050">
            <a:solidFill>
              <a:schemeClr val="accent3">
                <a:lumMod val="50000"/>
              </a:schemeClr>
            </a:solidFill>
          </a:ln>
        </p:spPr>
        <p:txBody>
          <a:bodyPr/>
          <a:lstStyle/>
          <a:p>
            <a:r>
              <a:rPr lang="it-IT" sz="3600" dirty="0" smtClean="0">
                <a:solidFill>
                  <a:schemeClr val="accent3">
                    <a:lumMod val="50000"/>
                  </a:schemeClr>
                </a:solidFill>
              </a:rPr>
              <a:t>2 – SCENARI DI RIFERIMENTO</a:t>
            </a:r>
            <a:r>
              <a:rPr lang="it-IT" dirty="0" smtClean="0">
                <a:solidFill>
                  <a:schemeClr val="accent3">
                    <a:lumMod val="50000"/>
                  </a:schemeClr>
                </a:solidFill>
              </a:rPr>
              <a:t> </a:t>
            </a:r>
            <a:endParaRPr lang="it-IT"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5</a:t>
            </a:fld>
            <a:endParaRPr lang="it-IT"/>
          </a:p>
        </p:txBody>
      </p:sp>
    </p:spTree>
    <p:extLst>
      <p:ext uri="{BB962C8B-B14F-4D97-AF65-F5344CB8AC3E}">
        <p14:creationId xmlns:p14="http://schemas.microsoft.com/office/powerpoint/2010/main" val="1604322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24744"/>
            <a:ext cx="8229600" cy="5472608"/>
          </a:xfrm>
        </p:spPr>
        <p:txBody>
          <a:bodyPr>
            <a:noAutofit/>
          </a:bodyPr>
          <a:lstStyle/>
          <a:p>
            <a:pPr marL="0" indent="0">
              <a:buNone/>
            </a:pPr>
            <a:endParaRPr lang="it-IT" sz="1000" dirty="0"/>
          </a:p>
          <a:p>
            <a:pPr marL="0" indent="0" algn="just">
              <a:buNone/>
            </a:pPr>
            <a:r>
              <a:rPr lang="it-IT" sz="1000" dirty="0" smtClean="0">
                <a:solidFill>
                  <a:schemeClr val="tx1">
                    <a:lumMod val="65000"/>
                    <a:lumOff val="35000"/>
                  </a:schemeClr>
                </a:solidFill>
              </a:rPr>
              <a:t>Il </a:t>
            </a:r>
            <a:r>
              <a:rPr lang="it-IT" sz="1000" dirty="0">
                <a:solidFill>
                  <a:schemeClr val="tx1">
                    <a:lumMod val="65000"/>
                    <a:lumOff val="35000"/>
                  </a:schemeClr>
                </a:solidFill>
              </a:rPr>
              <a:t>2018 è ancora un anno di crescita per l’</a:t>
            </a:r>
            <a:r>
              <a:rPr lang="it-IT" sz="1000" b="1" dirty="0">
                <a:solidFill>
                  <a:schemeClr val="tx1">
                    <a:lumMod val="65000"/>
                    <a:lumOff val="35000"/>
                  </a:schemeClr>
                </a:solidFill>
              </a:rPr>
              <a:t>economia mondiale</a:t>
            </a:r>
            <a:r>
              <a:rPr lang="it-IT" sz="1000" dirty="0">
                <a:solidFill>
                  <a:schemeClr val="tx1">
                    <a:lumMod val="65000"/>
                    <a:lumOff val="35000"/>
                  </a:schemeClr>
                </a:solidFill>
              </a:rPr>
              <a:t>: la variazione del </a:t>
            </a:r>
            <a:r>
              <a:rPr lang="it-IT" sz="1000" dirty="0" err="1">
                <a:solidFill>
                  <a:schemeClr val="tx1">
                    <a:lumMod val="65000"/>
                    <a:lumOff val="35000"/>
                  </a:schemeClr>
                </a:solidFill>
              </a:rPr>
              <a:t>Pil</a:t>
            </a:r>
            <a:r>
              <a:rPr lang="it-IT" sz="1000" dirty="0">
                <a:solidFill>
                  <a:schemeClr val="tx1">
                    <a:lumMod val="65000"/>
                    <a:lumOff val="35000"/>
                  </a:schemeClr>
                </a:solidFill>
              </a:rPr>
              <a:t> dovrebbe posizionarsi appena sotto il 4 per cento, un valore in linea con il dato registrato lo scorso anno. Tale risultato deriva però da un profilo diverso rispetto a quello osservato nel 2017: l’anno scorso l’attività economica aveva difatti accelerato nel corso dell’anno mentre il 2018 è un anno di stabilizzazione.</a:t>
            </a:r>
          </a:p>
          <a:p>
            <a:pPr marL="0" indent="0" algn="just">
              <a:buNone/>
            </a:pPr>
            <a:r>
              <a:rPr lang="it-IT" sz="1000" dirty="0">
                <a:solidFill>
                  <a:schemeClr val="tx1">
                    <a:lumMod val="65000"/>
                    <a:lumOff val="35000"/>
                  </a:schemeClr>
                </a:solidFill>
              </a:rPr>
              <a:t>Inoltre, mentre il rafforzamento del ciclo internazionale del 2017 accomunava la maggior parte delle principali economie, le tendenze del 2018 mettono in luce una desincronizzazione del ciclo delle maggiori aree, che vede gli Stati Uniti in una posizione più favorevole e le altre maggiori economie avanzate, soprattutto l’area E</a:t>
            </a:r>
            <a:r>
              <a:rPr lang="it-IT" sz="1000" dirty="0" smtClean="0">
                <a:solidFill>
                  <a:schemeClr val="tx1">
                    <a:lumMod val="65000"/>
                    <a:lumOff val="35000"/>
                  </a:schemeClr>
                </a:solidFill>
              </a:rPr>
              <a:t>uro</a:t>
            </a:r>
            <a:r>
              <a:rPr lang="it-IT" sz="1000" dirty="0">
                <a:solidFill>
                  <a:schemeClr val="tx1">
                    <a:lumMod val="65000"/>
                    <a:lumOff val="35000"/>
                  </a:schemeClr>
                </a:solidFill>
              </a:rPr>
              <a:t>, in una fase di decelerazione.</a:t>
            </a:r>
          </a:p>
          <a:p>
            <a:pPr marL="0" indent="0" algn="just">
              <a:buNone/>
            </a:pPr>
            <a:r>
              <a:rPr lang="it-IT" sz="1000" dirty="0">
                <a:solidFill>
                  <a:schemeClr val="tx1">
                    <a:lumMod val="65000"/>
                    <a:lumOff val="35000"/>
                  </a:schemeClr>
                </a:solidFill>
              </a:rPr>
              <a:t>Le incertezze sulla tenuta del ciclo internazionale sono riconducibili a tre elementi principali che si stanno sovrapponendo da alcuni mesi: la fase di graduale risalita dei tassi d’interesse Usa e i condizionamenti alle condizioni finanziarie globali che ne derivano; l’apertura delle cosiddette “guerre tariffarie”; l’aumento delle quotazioni del petrolio.</a:t>
            </a:r>
          </a:p>
          <a:p>
            <a:pPr marL="0" indent="0" algn="just">
              <a:buNone/>
            </a:pPr>
            <a:r>
              <a:rPr lang="it-IT" sz="1000" dirty="0">
                <a:solidFill>
                  <a:schemeClr val="tx1">
                    <a:lumMod val="65000"/>
                    <a:lumOff val="35000"/>
                  </a:schemeClr>
                </a:solidFill>
              </a:rPr>
              <a:t>Nella prima metà del 2018 le</a:t>
            </a:r>
            <a:r>
              <a:rPr lang="it-IT" sz="1000" b="1" dirty="0">
                <a:solidFill>
                  <a:schemeClr val="tx1">
                    <a:lumMod val="65000"/>
                    <a:lumOff val="35000"/>
                  </a:schemeClr>
                </a:solidFill>
              </a:rPr>
              <a:t> economie dell’area </a:t>
            </a:r>
            <a:r>
              <a:rPr lang="it-IT" sz="1000" b="1" dirty="0" smtClean="0">
                <a:solidFill>
                  <a:schemeClr val="tx1">
                    <a:lumMod val="65000"/>
                    <a:lumOff val="35000"/>
                  </a:schemeClr>
                </a:solidFill>
              </a:rPr>
              <a:t>Euro</a:t>
            </a:r>
            <a:r>
              <a:rPr lang="it-IT" sz="1000" dirty="0" smtClean="0">
                <a:solidFill>
                  <a:schemeClr val="tx1">
                    <a:lumMod val="65000"/>
                    <a:lumOff val="35000"/>
                  </a:schemeClr>
                </a:solidFill>
              </a:rPr>
              <a:t> </a:t>
            </a:r>
            <a:r>
              <a:rPr lang="it-IT" sz="1000" dirty="0">
                <a:solidFill>
                  <a:schemeClr val="tx1">
                    <a:lumMod val="65000"/>
                    <a:lumOff val="35000"/>
                  </a:schemeClr>
                </a:solidFill>
              </a:rPr>
              <a:t>hanno subito una brusca decelerazione della crescita, che ha interrotto la fase di relativa vivacità che aveva caratterizzato il 2017, a causa di una drastica battuta d’arresto nelle esportazioni.</a:t>
            </a:r>
          </a:p>
          <a:p>
            <a:pPr marL="0" indent="0" algn="just">
              <a:buNone/>
            </a:pPr>
            <a:r>
              <a:rPr lang="it-IT" sz="1000" dirty="0">
                <a:solidFill>
                  <a:schemeClr val="tx1">
                    <a:lumMod val="65000"/>
                    <a:lumOff val="35000"/>
                  </a:schemeClr>
                </a:solidFill>
              </a:rPr>
              <a:t>La </a:t>
            </a:r>
            <a:r>
              <a:rPr lang="it-IT" sz="1000" b="1" dirty="0">
                <a:solidFill>
                  <a:schemeClr val="tx1">
                    <a:lumMod val="65000"/>
                    <a:lumOff val="35000"/>
                  </a:schemeClr>
                </a:solidFill>
              </a:rPr>
              <a:t>posizione italiana</a:t>
            </a:r>
            <a:r>
              <a:rPr lang="it-IT" sz="1000" dirty="0">
                <a:solidFill>
                  <a:schemeClr val="tx1">
                    <a:lumMod val="65000"/>
                    <a:lumOff val="35000"/>
                  </a:schemeClr>
                </a:solidFill>
              </a:rPr>
              <a:t> è peculiare nel panorama europeo: ai segnali di decelerazione emersi sin dai primi mesi dell’anno in corso e legati soprattutto al quadro internazionale meno favorevole (calo dell’export in presenza di consumi interni sempre deboli), si è aggiunta la particolare vicenda interna al nostro </a:t>
            </a:r>
            <a:r>
              <a:rPr lang="it-IT" sz="1000" dirty="0" smtClean="0">
                <a:solidFill>
                  <a:schemeClr val="tx1">
                    <a:lumMod val="65000"/>
                    <a:lumOff val="35000"/>
                  </a:schemeClr>
                </a:solidFill>
              </a:rPr>
              <a:t>Paese</a:t>
            </a:r>
            <a:r>
              <a:rPr lang="it-IT" sz="1000" dirty="0">
                <a:solidFill>
                  <a:schemeClr val="tx1">
                    <a:lumMod val="65000"/>
                    <a:lumOff val="35000"/>
                  </a:schemeClr>
                </a:solidFill>
              </a:rPr>
              <a:t>, che ha portato i mercati finanziari a valutare negativamente i programmi di politica economica del </a:t>
            </a:r>
            <a:r>
              <a:rPr lang="it-IT" sz="1000" dirty="0" smtClean="0">
                <a:solidFill>
                  <a:schemeClr val="tx1">
                    <a:lumMod val="65000"/>
                    <a:lumOff val="35000"/>
                  </a:schemeClr>
                </a:solidFill>
              </a:rPr>
              <a:t>nuovo governo</a:t>
            </a:r>
            <a:r>
              <a:rPr lang="it-IT" sz="1000" dirty="0">
                <a:solidFill>
                  <a:schemeClr val="tx1">
                    <a:lumMod val="65000"/>
                    <a:lumOff val="35000"/>
                  </a:schemeClr>
                </a:solidFill>
              </a:rPr>
              <a:t>, con l’allargamento dello spread e le forti perdite degli indici di Borsa.</a:t>
            </a:r>
          </a:p>
          <a:p>
            <a:pPr marL="0" indent="0" algn="just">
              <a:buNone/>
            </a:pPr>
            <a:r>
              <a:rPr lang="it-IT" sz="1000" dirty="0">
                <a:solidFill>
                  <a:schemeClr val="tx1">
                    <a:lumMod val="65000"/>
                    <a:lumOff val="35000"/>
                  </a:schemeClr>
                </a:solidFill>
              </a:rPr>
              <a:t>In questo contesto nazionale ed internazionale, si inserisce l’analisi congiunturale</a:t>
            </a:r>
            <a:r>
              <a:rPr lang="it-IT" sz="1000" b="1" dirty="0">
                <a:solidFill>
                  <a:schemeClr val="tx1">
                    <a:lumMod val="65000"/>
                    <a:lumOff val="35000"/>
                  </a:schemeClr>
                </a:solidFill>
              </a:rPr>
              <a:t> </a:t>
            </a:r>
            <a:r>
              <a:rPr lang="it-IT" sz="1000" dirty="0">
                <a:solidFill>
                  <a:schemeClr val="tx1">
                    <a:lumMod val="65000"/>
                    <a:lumOff val="35000"/>
                  </a:schemeClr>
                </a:solidFill>
              </a:rPr>
              <a:t>dell’</a:t>
            </a:r>
            <a:r>
              <a:rPr lang="it-IT" sz="1000" b="1" dirty="0">
                <a:solidFill>
                  <a:schemeClr val="tx1">
                    <a:lumMod val="65000"/>
                    <a:lumOff val="35000"/>
                  </a:schemeClr>
                </a:solidFill>
              </a:rPr>
              <a:t>industria manifatturiera lombarda </a:t>
            </a:r>
            <a:r>
              <a:rPr lang="it-IT" sz="1000" dirty="0">
                <a:solidFill>
                  <a:schemeClr val="tx1">
                    <a:lumMod val="65000"/>
                    <a:lumOff val="35000"/>
                  </a:schemeClr>
                </a:solidFill>
              </a:rPr>
              <a:t>realizzata da </a:t>
            </a:r>
            <a:r>
              <a:rPr lang="it-IT" sz="1000" dirty="0" err="1">
                <a:solidFill>
                  <a:schemeClr val="tx1">
                    <a:lumMod val="65000"/>
                    <a:lumOff val="35000"/>
                  </a:schemeClr>
                </a:solidFill>
              </a:rPr>
              <a:t>Unioncamere</a:t>
            </a:r>
            <a:r>
              <a:rPr lang="it-IT" sz="1000" dirty="0">
                <a:solidFill>
                  <a:schemeClr val="tx1">
                    <a:lumMod val="65000"/>
                    <a:lumOff val="35000"/>
                  </a:schemeClr>
                </a:solidFill>
              </a:rPr>
              <a:t> Lombardia in collaborazione con Regione Lombardia, Confindustria e Associazioni Artigianato su un numero rappresentativo di imprese del settore.</a:t>
            </a:r>
          </a:p>
          <a:p>
            <a:pPr marL="0" indent="0" algn="just">
              <a:buNone/>
            </a:pPr>
            <a:r>
              <a:rPr lang="it-IT" sz="1000" dirty="0">
                <a:solidFill>
                  <a:schemeClr val="tx1">
                    <a:lumMod val="65000"/>
                    <a:lumOff val="35000"/>
                  </a:schemeClr>
                </a:solidFill>
              </a:rPr>
              <a:t>Il dato principale che emerge dall’analisi campionaria relativa al terzo trimestre del 2018 riguarda la decelerazione della </a:t>
            </a:r>
            <a:r>
              <a:rPr lang="it-IT" sz="1000" b="1" dirty="0">
                <a:solidFill>
                  <a:schemeClr val="tx1">
                    <a:lumMod val="65000"/>
                    <a:lumOff val="35000"/>
                  </a:schemeClr>
                </a:solidFill>
              </a:rPr>
              <a:t>produzione lombarda</a:t>
            </a:r>
            <a:r>
              <a:rPr lang="it-IT" sz="1000" dirty="0">
                <a:solidFill>
                  <a:schemeClr val="tx1">
                    <a:lumMod val="65000"/>
                    <a:lumOff val="35000"/>
                  </a:schemeClr>
                </a:solidFill>
              </a:rPr>
              <a:t> che si è manifestata a partire dal secondo trimestre: questa decelerazione ha assunto un valore negativo (-0,4%) da un punto di vista congiunturale ma è contrastata da una ripresa degli ordini, sia interni (+0,4%) che esteri (+2,3%), e dalla quota del fatturato estero, che è risalita al di sopra della soglia del 40,0%. </a:t>
            </a:r>
          </a:p>
          <a:p>
            <a:pPr marL="0" indent="0" algn="just">
              <a:buNone/>
            </a:pPr>
            <a:r>
              <a:rPr lang="it-IT" sz="1000" dirty="0">
                <a:solidFill>
                  <a:schemeClr val="tx1">
                    <a:lumMod val="65000"/>
                    <a:lumOff val="35000"/>
                  </a:schemeClr>
                </a:solidFill>
              </a:rPr>
              <a:t>Da un punto di vista tendenziale, tutte le variabili hanno conosciuto variazioni positive (produzione +2,3%), anche se di intensità minore rispetto a quanto era successo il trimestre precedente. L’unica eccezione sono gli ordini esteri (+5,5%), segno questo che le esportazioni hanno ripreso il loro processo di crescita, e l’occupazione, che segna una crescita dell’1,6%.</a:t>
            </a:r>
          </a:p>
          <a:p>
            <a:pPr marL="0" indent="0" algn="just">
              <a:buNone/>
            </a:pPr>
            <a:r>
              <a:rPr lang="it-IT" sz="1000" dirty="0">
                <a:solidFill>
                  <a:schemeClr val="tx1">
                    <a:lumMod val="65000"/>
                    <a:lumOff val="35000"/>
                  </a:schemeClr>
                </a:solidFill>
              </a:rPr>
              <a:t>Se l’ottica tendenziale viene riferita ai primi tre trimestri dell’anno in corso, la decelerazione viene confermata, anche se appare più attenuata: la produzione registra nei primi nove mesi del 2018 una variazione media del 3,4%, leggermente inferiore alla crescita media del 3,7% registrata nel 2017.</a:t>
            </a:r>
          </a:p>
          <a:p>
            <a:pPr marL="0" indent="0" algn="just">
              <a:buNone/>
            </a:pPr>
            <a:r>
              <a:rPr lang="it-IT" sz="1000" dirty="0">
                <a:solidFill>
                  <a:schemeClr val="tx1">
                    <a:lumMod val="65000"/>
                    <a:lumOff val="35000"/>
                  </a:schemeClr>
                </a:solidFill>
              </a:rPr>
              <a:t>Ancora positivo il risultato dell’</a:t>
            </a:r>
            <a:r>
              <a:rPr lang="it-IT" sz="1000" b="1" dirty="0">
                <a:solidFill>
                  <a:schemeClr val="tx1">
                    <a:lumMod val="65000"/>
                    <a:lumOff val="35000"/>
                  </a:schemeClr>
                </a:solidFill>
              </a:rPr>
              <a:t>artigianato in Lombardia </a:t>
            </a:r>
            <a:r>
              <a:rPr lang="it-IT" sz="1000" dirty="0">
                <a:solidFill>
                  <a:schemeClr val="tx1">
                    <a:lumMod val="65000"/>
                    <a:lumOff val="35000"/>
                  </a:schemeClr>
                </a:solidFill>
              </a:rPr>
              <a:t>in leggera crescita congiunturale (+0,1%), mentre rallenta anche in questo caso il dato tendenziale (+2,1% la media dei primi tre trimestri). In questo contesto l’occupazione, che reagisce in ritardo rispetto alle dinamiche produttive, presenta segnali di stabilità con tassi d’ingresso e di uscita molto vicini tra loro</a:t>
            </a:r>
            <a:r>
              <a:rPr lang="it-IT" sz="1000" dirty="0" smtClean="0"/>
              <a:t>.</a:t>
            </a:r>
            <a:endParaRPr lang="it-IT" sz="1000"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6</a:t>
            </a:fld>
            <a:endParaRPr lang="it-IT" dirty="0"/>
          </a:p>
        </p:txBody>
      </p:sp>
    </p:spTree>
    <p:extLst>
      <p:ext uri="{BB962C8B-B14F-4D97-AF65-F5344CB8AC3E}">
        <p14:creationId xmlns:p14="http://schemas.microsoft.com/office/powerpoint/2010/main" val="2112324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In miglioramento le </a:t>
            </a:r>
            <a:r>
              <a:rPr lang="it-IT" sz="1000" b="1" dirty="0">
                <a:solidFill>
                  <a:schemeClr val="tx1">
                    <a:lumMod val="65000"/>
                    <a:lumOff val="35000"/>
                  </a:schemeClr>
                </a:solidFill>
              </a:rPr>
              <a:t>aspettative</a:t>
            </a:r>
            <a:r>
              <a:rPr lang="it-IT" sz="1000" dirty="0">
                <a:solidFill>
                  <a:schemeClr val="tx1">
                    <a:lumMod val="65000"/>
                    <a:lumOff val="35000"/>
                  </a:schemeClr>
                </a:solidFill>
              </a:rPr>
              <a:t> degli imprenditori industriali lombardi per la domanda estera, mentre sono negative le aspettative per l’artigianato anche se in avvicinamento all’area positiva. In calo le aspettative degli industriali sulla produzione e ancora negative quelle dell’artigianato ma, anche in questo caso, in avvicinamento all’area positiva.</a:t>
            </a:r>
          </a:p>
          <a:p>
            <a:pPr marL="0" indent="0" algn="just">
              <a:buNone/>
            </a:pPr>
            <a:r>
              <a:rPr lang="it-IT" sz="1000" dirty="0">
                <a:solidFill>
                  <a:schemeClr val="tx1">
                    <a:lumMod val="65000"/>
                    <a:lumOff val="35000"/>
                  </a:schemeClr>
                </a:solidFill>
              </a:rPr>
              <a:t> </a:t>
            </a:r>
          </a:p>
          <a:p>
            <a:pPr marL="0" indent="0" algn="just">
              <a:buNone/>
            </a:pPr>
            <a:r>
              <a:rPr lang="it-IT" sz="1000" dirty="0">
                <a:solidFill>
                  <a:schemeClr val="tx1">
                    <a:lumMod val="65000"/>
                    <a:lumOff val="35000"/>
                  </a:schemeClr>
                </a:solidFill>
              </a:rPr>
              <a:t>Sul fronte provinciale, i dati dell’analisi congiunturale</a:t>
            </a:r>
            <a:r>
              <a:rPr lang="it-IT" sz="1000" b="1" dirty="0">
                <a:solidFill>
                  <a:schemeClr val="tx1">
                    <a:lumMod val="65000"/>
                    <a:lumOff val="35000"/>
                  </a:schemeClr>
                </a:solidFill>
              </a:rPr>
              <a:t> </a:t>
            </a:r>
            <a:r>
              <a:rPr lang="it-IT" sz="1000" dirty="0">
                <a:solidFill>
                  <a:schemeClr val="tx1">
                    <a:lumMod val="65000"/>
                    <a:lumOff val="35000"/>
                  </a:schemeClr>
                </a:solidFill>
              </a:rPr>
              <a:t>dell’</a:t>
            </a:r>
            <a:r>
              <a:rPr lang="it-IT" sz="1000" b="1" dirty="0">
                <a:solidFill>
                  <a:schemeClr val="tx1">
                    <a:lumMod val="65000"/>
                    <a:lumOff val="35000"/>
                  </a:schemeClr>
                </a:solidFill>
              </a:rPr>
              <a:t>industria manifatturiera pavese </a:t>
            </a:r>
            <a:r>
              <a:rPr lang="it-IT" sz="1000" dirty="0">
                <a:solidFill>
                  <a:schemeClr val="tx1">
                    <a:lumMod val="65000"/>
                    <a:lumOff val="35000"/>
                  </a:schemeClr>
                </a:solidFill>
              </a:rPr>
              <a:t>elaborati dall’Ufficio Studi della Camera di Commercio di Pavia, rilevano un rallentamento della produzione industriale nella prima metà del 2018, che viene tuttavia assorbito dai valori registrati nel terzo trimestre. Tra giugno e settembre, la </a:t>
            </a:r>
            <a:r>
              <a:rPr lang="it-IT" sz="1000" b="1" dirty="0">
                <a:solidFill>
                  <a:schemeClr val="tx1">
                    <a:lumMod val="65000"/>
                    <a:lumOff val="35000"/>
                  </a:schemeClr>
                </a:solidFill>
              </a:rPr>
              <a:t>produzione industriale pavese</a:t>
            </a:r>
            <a:r>
              <a:rPr lang="it-IT" sz="1000" dirty="0">
                <a:solidFill>
                  <a:schemeClr val="tx1">
                    <a:lumMod val="65000"/>
                    <a:lumOff val="35000"/>
                  </a:schemeClr>
                </a:solidFill>
              </a:rPr>
              <a:t> spunta infatti un incremento del 4,8% rispetto allo stesso periodo dell’anno precedente, che colloca Pavia al primo posto nella classifica delle province Lombarde.</a:t>
            </a:r>
          </a:p>
          <a:p>
            <a:pPr marL="0" indent="0" algn="just">
              <a:buNone/>
            </a:pPr>
            <a:r>
              <a:rPr lang="it-IT" sz="1000" dirty="0">
                <a:solidFill>
                  <a:schemeClr val="tx1">
                    <a:lumMod val="65000"/>
                    <a:lumOff val="35000"/>
                  </a:schemeClr>
                </a:solidFill>
              </a:rPr>
              <a:t>La situazione viene nettamente ribaltata se si guarda alla media dei tre trimestri del 2018: Pavia sconta la decelerazione subita nel primo semestre e scivola all’ultimo posto della graduatoria lombarda con una variazione media della produzione dell’1,7%, esattamente la metà di quella regionale. Tra le consorelle lombarde è Cremona ad ottenere l’incremento più alto (+5,7%), seguita da Sondrio (+5,3%) e Lodi ( +3,8%).</a:t>
            </a:r>
          </a:p>
          <a:p>
            <a:pPr marL="0" indent="0" algn="just">
              <a:buNone/>
            </a:pPr>
            <a:r>
              <a:rPr lang="it-IT" sz="1000" dirty="0">
                <a:solidFill>
                  <a:schemeClr val="tx1">
                    <a:lumMod val="65000"/>
                    <a:lumOff val="35000"/>
                  </a:schemeClr>
                </a:solidFill>
              </a:rPr>
              <a:t>Analogamente a quanto accaduto per l’indicatore della produzione industriale, anche la </a:t>
            </a:r>
            <a:r>
              <a:rPr lang="it-IT" sz="1000" b="1" dirty="0">
                <a:solidFill>
                  <a:schemeClr val="tx1">
                    <a:lumMod val="65000"/>
                    <a:lumOff val="35000"/>
                  </a:schemeClr>
                </a:solidFill>
              </a:rPr>
              <a:t>demografia delle imprese della provincia di Pavia</a:t>
            </a:r>
            <a:r>
              <a:rPr lang="it-IT" sz="1000" dirty="0">
                <a:solidFill>
                  <a:schemeClr val="tx1">
                    <a:lumMod val="65000"/>
                    <a:lumOff val="35000"/>
                  </a:schemeClr>
                </a:solidFill>
              </a:rPr>
              <a:t> subisce gli effetti del calo  </a:t>
            </a:r>
            <a:r>
              <a:rPr lang="it-IT" sz="1000" dirty="0" smtClean="0">
                <a:solidFill>
                  <a:schemeClr val="tx1">
                    <a:lumMod val="65000"/>
                    <a:lumOff val="35000"/>
                  </a:schemeClr>
                </a:solidFill>
              </a:rPr>
              <a:t>avvenuto nei </a:t>
            </a:r>
            <a:r>
              <a:rPr lang="it-IT" sz="1000" dirty="0">
                <a:solidFill>
                  <a:schemeClr val="tx1">
                    <a:lumMod val="65000"/>
                    <a:lumOff val="35000"/>
                  </a:schemeClr>
                </a:solidFill>
              </a:rPr>
              <a:t>primi mesi dell’anno: nonostante il secondo e terzo trimestre si siano chiusi con esito positivo, il bilancio tra imprese nate ed imprese cessate sul territorio provinciale nei primi nove mesi dell’anno è negativo per 233 unità. Il </a:t>
            </a:r>
            <a:r>
              <a:rPr lang="it-IT" sz="1000" b="1" dirty="0">
                <a:solidFill>
                  <a:schemeClr val="tx1">
                    <a:lumMod val="65000"/>
                    <a:lumOff val="35000"/>
                  </a:schemeClr>
                </a:solidFill>
              </a:rPr>
              <a:t>tasso di crescita</a:t>
            </a:r>
            <a:r>
              <a:rPr lang="it-IT" sz="1000" dirty="0">
                <a:solidFill>
                  <a:schemeClr val="tx1">
                    <a:lumMod val="65000"/>
                    <a:lumOff val="35000"/>
                  </a:schemeClr>
                </a:solidFill>
              </a:rPr>
              <a:t>, pari al -0,49% è per lo più determinato dalle forti perdite subite dai settori del commercio (-2,7%) e dell’agricoltura (-2,2%).</a:t>
            </a:r>
          </a:p>
          <a:p>
            <a:pPr marL="0" indent="0" algn="just">
              <a:buNone/>
            </a:pPr>
            <a:r>
              <a:rPr lang="it-IT" sz="1000" dirty="0">
                <a:solidFill>
                  <a:schemeClr val="tx1">
                    <a:lumMod val="65000"/>
                    <a:lumOff val="35000"/>
                  </a:schemeClr>
                </a:solidFill>
              </a:rPr>
              <a:t>Qualche segnale di miglioramento per la provincia di Pavia arriva invece dall’</a:t>
            </a:r>
            <a:r>
              <a:rPr lang="it-IT" sz="1000" b="1" dirty="0">
                <a:solidFill>
                  <a:schemeClr val="tx1">
                    <a:lumMod val="65000"/>
                    <a:lumOff val="35000"/>
                  </a:schemeClr>
                </a:solidFill>
              </a:rPr>
              <a:t>export</a:t>
            </a:r>
            <a:r>
              <a:rPr lang="it-IT" sz="1000" dirty="0">
                <a:solidFill>
                  <a:schemeClr val="tx1">
                    <a:lumMod val="65000"/>
                    <a:lumOff val="35000"/>
                  </a:schemeClr>
                </a:solidFill>
              </a:rPr>
              <a:t>, che nel primo semestre del 2018 registra un incremento del 4,2% rispetto allo stesso periodo dell’anno precedente.</a:t>
            </a:r>
          </a:p>
          <a:p>
            <a:pPr marL="0" indent="0" algn="just">
              <a:buNone/>
            </a:pPr>
            <a:r>
              <a:rPr lang="it-IT" sz="1000" dirty="0">
                <a:solidFill>
                  <a:schemeClr val="tx1">
                    <a:lumMod val="65000"/>
                    <a:lumOff val="35000"/>
                  </a:schemeClr>
                </a:solidFill>
              </a:rPr>
              <a:t>Rimangono stabili i valori esportati per macchinari e apparecchi, che detengono la quota maggiore dell’export pavese, mentre si rilevano incrementi per le esportazioni di metalli di base e di prodotti in metallo (+16%), per i coke e i prodotti petroliferi e raffinati (+10%) e per i prodotti alimentari e le bevande (+8%). In calo i prodotti tessili (-6,1%) e i computer ed apparecchi elettronici (-8%).</a:t>
            </a:r>
          </a:p>
          <a:p>
            <a:pPr marL="0" indent="0" algn="just">
              <a:buNone/>
            </a:pPr>
            <a:r>
              <a:rPr lang="it-IT" sz="1000" dirty="0">
                <a:solidFill>
                  <a:schemeClr val="tx1">
                    <a:lumMod val="65000"/>
                    <a:lumOff val="35000"/>
                  </a:schemeClr>
                </a:solidFill>
              </a:rPr>
              <a:t> </a:t>
            </a:r>
          </a:p>
          <a:p>
            <a:pPr marL="0" indent="0" algn="just">
              <a:buNone/>
            </a:pPr>
            <a:endParaRPr lang="it-IT" sz="1000" dirty="0">
              <a:solidFill>
                <a:srgbClr val="00B050"/>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7</a:t>
            </a:fld>
            <a:endParaRPr lang="it-IT"/>
          </a:p>
        </p:txBody>
      </p:sp>
    </p:spTree>
    <p:extLst>
      <p:ext uri="{BB962C8B-B14F-4D97-AF65-F5344CB8AC3E}">
        <p14:creationId xmlns:p14="http://schemas.microsoft.com/office/powerpoint/2010/main" val="1010928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1124744"/>
            <a:ext cx="8229600" cy="4968552"/>
          </a:xfrm>
        </p:spPr>
        <p:txBody>
          <a:bodyPr>
            <a:noAutofit/>
          </a:bodyPr>
          <a:lstStyle/>
          <a:p>
            <a:pPr marL="0" indent="0" algn="just">
              <a:buNone/>
            </a:pPr>
            <a:r>
              <a:rPr lang="it-IT" sz="1000" dirty="0" smtClean="0">
                <a:solidFill>
                  <a:schemeClr val="tx1">
                    <a:lumMod val="65000"/>
                    <a:lumOff val="35000"/>
                  </a:schemeClr>
                </a:solidFill>
              </a:rPr>
              <a:t>Anche nel 2018 si sono presentate novità che interessano il </a:t>
            </a:r>
            <a:r>
              <a:rPr lang="it-IT" sz="1000" b="1" dirty="0" smtClean="0">
                <a:solidFill>
                  <a:schemeClr val="tx1">
                    <a:lumMod val="65000"/>
                    <a:lumOff val="35000"/>
                  </a:schemeClr>
                </a:solidFill>
              </a:rPr>
              <a:t>sistema camerale</a:t>
            </a:r>
            <a:r>
              <a:rPr lang="it-IT" sz="1000" dirty="0" smtClean="0">
                <a:solidFill>
                  <a:schemeClr val="tx1">
                    <a:lumMod val="65000"/>
                    <a:lumOff val="35000"/>
                  </a:schemeClr>
                </a:solidFill>
              </a:rPr>
              <a:t>.  </a:t>
            </a:r>
          </a:p>
          <a:p>
            <a:pPr marL="0" indent="0" algn="just">
              <a:buNone/>
            </a:pPr>
            <a:r>
              <a:rPr lang="it-IT" sz="1000" dirty="0">
                <a:solidFill>
                  <a:schemeClr val="tx1">
                    <a:lumMod val="65000"/>
                    <a:lumOff val="35000"/>
                  </a:schemeClr>
                </a:solidFill>
              </a:rPr>
              <a:t>Innanzitutto </a:t>
            </a:r>
            <a:r>
              <a:rPr lang="it-IT" sz="1000" dirty="0" smtClean="0">
                <a:solidFill>
                  <a:schemeClr val="tx1">
                    <a:lumMod val="65000"/>
                    <a:lumOff val="35000"/>
                  </a:schemeClr>
                </a:solidFill>
              </a:rPr>
              <a:t>con il </a:t>
            </a:r>
            <a:r>
              <a:rPr lang="it-IT" sz="1000" dirty="0">
                <a:solidFill>
                  <a:schemeClr val="tx1">
                    <a:lumMod val="65000"/>
                    <a:lumOff val="35000"/>
                  </a:schemeClr>
                </a:solidFill>
              </a:rPr>
              <a:t>D.M. 7 febbraio 2018</a:t>
            </a:r>
            <a:r>
              <a:rPr lang="it-IT" sz="1000" b="1" dirty="0">
                <a:solidFill>
                  <a:schemeClr val="tx1">
                    <a:lumMod val="65000"/>
                    <a:lumOff val="35000"/>
                  </a:schemeClr>
                </a:solidFill>
              </a:rPr>
              <a:t> </a:t>
            </a:r>
            <a:r>
              <a:rPr lang="it-IT" sz="1000" dirty="0">
                <a:solidFill>
                  <a:schemeClr val="tx1">
                    <a:lumMod val="65000"/>
                    <a:lumOff val="35000"/>
                  </a:schemeClr>
                </a:solidFill>
              </a:rPr>
              <a:t> presso il MISE è stato istituito il </a:t>
            </a:r>
            <a:r>
              <a:rPr lang="it-IT" sz="1000" i="1" dirty="0">
                <a:solidFill>
                  <a:schemeClr val="tx1">
                    <a:lumMod val="65000"/>
                    <a:lumOff val="35000"/>
                  </a:schemeClr>
                </a:solidFill>
              </a:rPr>
              <a:t>Comitato indipendente di valutazione della performance del sistema </a:t>
            </a:r>
            <a:r>
              <a:rPr lang="it-IT" sz="1000" i="1" dirty="0" smtClean="0">
                <a:solidFill>
                  <a:schemeClr val="tx1">
                    <a:lumMod val="65000"/>
                    <a:lumOff val="35000"/>
                  </a:schemeClr>
                </a:solidFill>
              </a:rPr>
              <a:t>camerale,</a:t>
            </a:r>
            <a:r>
              <a:rPr lang="it-IT" sz="1000" dirty="0" smtClean="0">
                <a:solidFill>
                  <a:schemeClr val="tx1">
                    <a:lumMod val="65000"/>
                    <a:lumOff val="35000"/>
                  </a:schemeClr>
                </a:solidFill>
              </a:rPr>
              <a:t> con </a:t>
            </a:r>
            <a:r>
              <a:rPr lang="it-IT" sz="1000" dirty="0">
                <a:solidFill>
                  <a:schemeClr val="tx1">
                    <a:lumMod val="65000"/>
                    <a:lumOff val="35000"/>
                  </a:schemeClr>
                </a:solidFill>
              </a:rPr>
              <a:t>il compito di valutare e misurare annualmente le condizioni di equilibrio economico-finanziario delle singole Camere e l’efficacia delle azioni adottate a tal fine. In particolare, vengono valutati i programmi e le attività </a:t>
            </a:r>
            <a:r>
              <a:rPr lang="it-IT" sz="1000" dirty="0" smtClean="0">
                <a:solidFill>
                  <a:schemeClr val="tx1">
                    <a:lumMod val="65000"/>
                    <a:lumOff val="35000"/>
                  </a:schemeClr>
                </a:solidFill>
              </a:rPr>
              <a:t>svolte, </a:t>
            </a:r>
            <a:r>
              <a:rPr lang="it-IT" sz="1000" dirty="0">
                <a:solidFill>
                  <a:schemeClr val="tx1">
                    <a:lumMod val="65000"/>
                    <a:lumOff val="35000"/>
                  </a:schemeClr>
                </a:solidFill>
              </a:rPr>
              <a:t>viene elaborato un rapporto annuale sui risultati dell’attività camerale e sull'efficacia delle azioni adottate nell’ambito dei progetti per cui è stato autorizzato l’aumento del 20% del diritto annuale, con riferimento agli obiettivi annuali definiti per il singolo progetto realizzato e alle quote di risorse spese. Infatti per ogni esercizio (da ultimo con il Decreto del 2 marzo 2018)  il Ministero autorizza  tale incremento, condizionandolo al  finanziamento dei progetti indicati nelle deliberazioni dei Consigli camerali, l’effettiva realizzazione dei quali  deve poi essere rendicontata entro il 30 gennaio dell’esercizio successivo</a:t>
            </a:r>
            <a:r>
              <a:rPr lang="it-IT" sz="1000" dirty="0" smtClean="0">
                <a:solidFill>
                  <a:schemeClr val="tx1">
                    <a:lumMod val="65000"/>
                    <a:lumOff val="35000"/>
                  </a:schemeClr>
                </a:solidFill>
              </a:rPr>
              <a:t>. Con la </a:t>
            </a:r>
            <a:r>
              <a:rPr lang="it-IT" sz="1000" dirty="0">
                <a:solidFill>
                  <a:schemeClr val="tx1">
                    <a:lumMod val="65000"/>
                    <a:lumOff val="35000"/>
                  </a:schemeClr>
                </a:solidFill>
              </a:rPr>
              <a:t>legge di Bilancio 2018  (n. 205 del 27 dicembre 2017</a:t>
            </a:r>
            <a:r>
              <a:rPr lang="it-IT" sz="1000" dirty="0" smtClean="0">
                <a:solidFill>
                  <a:schemeClr val="tx1">
                    <a:lumMod val="65000"/>
                    <a:lumOff val="35000"/>
                  </a:schemeClr>
                </a:solidFill>
              </a:rPr>
              <a:t>), inoltre, il legislatore è intervenuto in materia di </a:t>
            </a:r>
            <a:r>
              <a:rPr lang="it-IT" sz="1000" i="1" dirty="0" smtClean="0">
                <a:solidFill>
                  <a:schemeClr val="tx1">
                    <a:lumMod val="65000"/>
                    <a:lumOff val="35000"/>
                  </a:schemeClr>
                </a:solidFill>
              </a:rPr>
              <a:t>Piani di riequilibrio finanziario</a:t>
            </a:r>
            <a:r>
              <a:rPr lang="it-IT" sz="1000" dirty="0" smtClean="0">
                <a:solidFill>
                  <a:schemeClr val="tx1">
                    <a:lumMod val="65000"/>
                    <a:lumOff val="35000"/>
                  </a:schemeClr>
                </a:solidFill>
              </a:rPr>
              <a:t>, stabilendo che </a:t>
            </a:r>
            <a:r>
              <a:rPr lang="it-IT" sz="1000" dirty="0">
                <a:solidFill>
                  <a:schemeClr val="tx1">
                    <a:lumMod val="65000"/>
                    <a:lumOff val="35000"/>
                  </a:schemeClr>
                </a:solidFill>
              </a:rPr>
              <a:t>le Camere i cui bilanci </a:t>
            </a:r>
            <a:r>
              <a:rPr lang="it-IT" sz="1000" dirty="0" smtClean="0">
                <a:solidFill>
                  <a:schemeClr val="tx1">
                    <a:lumMod val="65000"/>
                    <a:lumOff val="35000"/>
                  </a:schemeClr>
                </a:solidFill>
              </a:rPr>
              <a:t>presentino </a:t>
            </a:r>
            <a:r>
              <a:rPr lang="it-IT" sz="1000" dirty="0">
                <a:solidFill>
                  <a:schemeClr val="tx1">
                    <a:lumMod val="65000"/>
                    <a:lumOff val="35000"/>
                  </a:schemeClr>
                </a:solidFill>
              </a:rPr>
              <a:t>squilibri strutturali in grado di provocarne il dissesto finanziario </a:t>
            </a:r>
            <a:r>
              <a:rPr lang="it-IT" sz="1000" dirty="0" smtClean="0">
                <a:solidFill>
                  <a:schemeClr val="tx1">
                    <a:lumMod val="65000"/>
                    <a:lumOff val="35000"/>
                  </a:schemeClr>
                </a:solidFill>
              </a:rPr>
              <a:t>debbano </a:t>
            </a:r>
            <a:r>
              <a:rPr lang="it-IT" sz="1000" dirty="0">
                <a:solidFill>
                  <a:schemeClr val="tx1">
                    <a:lumMod val="65000"/>
                    <a:lumOff val="35000"/>
                  </a:schemeClr>
                </a:solidFill>
              </a:rPr>
              <a:t>adottare programmi pluriennali di riequilibrio finanziario, condivisi con le Regioni, in cui </a:t>
            </a:r>
            <a:r>
              <a:rPr lang="it-IT" sz="1000" dirty="0" smtClean="0">
                <a:solidFill>
                  <a:schemeClr val="tx1">
                    <a:lumMod val="65000"/>
                    <a:lumOff val="35000"/>
                  </a:schemeClr>
                </a:solidFill>
              </a:rPr>
              <a:t>possa </a:t>
            </a:r>
            <a:r>
              <a:rPr lang="it-IT" sz="1000" dirty="0">
                <a:solidFill>
                  <a:schemeClr val="tx1">
                    <a:lumMod val="65000"/>
                    <a:lumOff val="35000"/>
                  </a:schemeClr>
                </a:solidFill>
              </a:rPr>
              <a:t>essere previsto l’aumento del diritto annuale fino ad un massimo del 50 per cento. Il Ministro dello Sviluppo Economico, valutata l’idoneità delle misure contenute nel programma, su richiesta di </a:t>
            </a:r>
            <a:r>
              <a:rPr lang="it-IT" sz="1000" dirty="0" err="1">
                <a:solidFill>
                  <a:schemeClr val="tx1">
                    <a:lumMod val="65000"/>
                    <a:lumOff val="35000"/>
                  </a:schemeClr>
                </a:solidFill>
              </a:rPr>
              <a:t>Unioncamere</a:t>
            </a:r>
            <a:r>
              <a:rPr lang="it-IT" sz="1000" dirty="0">
                <a:solidFill>
                  <a:schemeClr val="tx1">
                    <a:lumMod val="65000"/>
                    <a:lumOff val="35000"/>
                  </a:schemeClr>
                </a:solidFill>
              </a:rPr>
              <a:t>, autorizza l’aumento del diritto annuale per gli esercizi di riferimento. </a:t>
            </a: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Novità ci sono anche in materia di </a:t>
            </a:r>
            <a:r>
              <a:rPr lang="it-IT" sz="1000" i="1" dirty="0" smtClean="0">
                <a:solidFill>
                  <a:schemeClr val="tx1">
                    <a:lumMod val="65000"/>
                    <a:lumOff val="35000"/>
                  </a:schemeClr>
                </a:solidFill>
              </a:rPr>
              <a:t>regolazione del mercato</a:t>
            </a:r>
            <a:r>
              <a:rPr lang="it-IT" sz="1000" dirty="0" smtClean="0">
                <a:solidFill>
                  <a:schemeClr val="tx1">
                    <a:lumMod val="65000"/>
                    <a:lumOff val="35000"/>
                  </a:schemeClr>
                </a:solidFill>
              </a:rPr>
              <a:t>, collegate soprattutto alla ridefinizione delle competenze camerali operata dalla Riforma ex </a:t>
            </a:r>
            <a:r>
              <a:rPr lang="it-IT" sz="1000" dirty="0" err="1" smtClean="0">
                <a:solidFill>
                  <a:schemeClr val="tx1">
                    <a:lumMod val="65000"/>
                    <a:lumOff val="35000"/>
                  </a:schemeClr>
                </a:solidFill>
              </a:rPr>
              <a:t>D.Lgs.</a:t>
            </a:r>
            <a:r>
              <a:rPr lang="it-IT" sz="1000" dirty="0" smtClean="0">
                <a:solidFill>
                  <a:schemeClr val="tx1">
                    <a:lumMod val="65000"/>
                    <a:lumOff val="35000"/>
                  </a:schemeClr>
                </a:solidFill>
              </a:rPr>
              <a:t> 219/2016. Come noto, il</a:t>
            </a:r>
            <a:r>
              <a:rPr lang="it-IT" sz="1000" b="1" dirty="0" smtClean="0">
                <a:solidFill>
                  <a:schemeClr val="tx1">
                    <a:lumMod val="65000"/>
                    <a:lumOff val="35000"/>
                  </a:schemeClr>
                </a:solidFill>
              </a:rPr>
              <a:t> </a:t>
            </a:r>
            <a:r>
              <a:rPr lang="it-IT" sz="1000" dirty="0" smtClean="0">
                <a:solidFill>
                  <a:schemeClr val="tx1">
                    <a:lumMod val="65000"/>
                    <a:lumOff val="35000"/>
                  </a:schemeClr>
                </a:solidFill>
              </a:rPr>
              <a:t> </a:t>
            </a:r>
            <a:r>
              <a:rPr lang="it-IT" sz="1000" i="1" dirty="0">
                <a:solidFill>
                  <a:schemeClr val="tx1">
                    <a:lumMod val="65000"/>
                    <a:lumOff val="35000"/>
                  </a:schemeClr>
                </a:solidFill>
              </a:rPr>
              <a:t>Regolamento recante la disciplina attuativa della normativa sui controlli degli strumenti di misura in servizio e sulla vigilanza sugli strumenti di misura conformi alla normativa nazionale e europea</a:t>
            </a:r>
            <a:r>
              <a:rPr lang="it-IT" sz="1000" dirty="0">
                <a:solidFill>
                  <a:schemeClr val="tx1">
                    <a:lumMod val="65000"/>
                    <a:lumOff val="35000"/>
                  </a:schemeClr>
                </a:solidFill>
              </a:rPr>
              <a:t> </a:t>
            </a:r>
            <a:r>
              <a:rPr lang="it-IT" sz="1000" dirty="0" smtClean="0">
                <a:solidFill>
                  <a:schemeClr val="tx1">
                    <a:lumMod val="65000"/>
                    <a:lumOff val="35000"/>
                  </a:schemeClr>
                </a:solidFill>
              </a:rPr>
              <a:t>nel 2017 ha inciso notevolmente sulle </a:t>
            </a:r>
            <a:r>
              <a:rPr lang="it-IT" sz="1000" dirty="0">
                <a:solidFill>
                  <a:schemeClr val="tx1">
                    <a:lumMod val="65000"/>
                    <a:lumOff val="35000"/>
                  </a:schemeClr>
                </a:solidFill>
              </a:rPr>
              <a:t>attività di metrologia </a:t>
            </a:r>
            <a:r>
              <a:rPr lang="it-IT" sz="1000" dirty="0" smtClean="0">
                <a:solidFill>
                  <a:schemeClr val="tx1">
                    <a:lumMod val="65000"/>
                    <a:lumOff val="35000"/>
                  </a:schemeClr>
                </a:solidFill>
              </a:rPr>
              <a:t>legale, estendendo la </a:t>
            </a:r>
            <a:r>
              <a:rPr lang="it-IT" sz="1000" dirty="0">
                <a:solidFill>
                  <a:schemeClr val="tx1">
                    <a:lumMod val="65000"/>
                    <a:lumOff val="35000"/>
                  </a:schemeClr>
                </a:solidFill>
              </a:rPr>
              <a:t>disciplina dei controlli </a:t>
            </a:r>
            <a:r>
              <a:rPr lang="it-IT" sz="1000" dirty="0" smtClean="0">
                <a:solidFill>
                  <a:schemeClr val="tx1">
                    <a:lumMod val="65000"/>
                    <a:lumOff val="35000"/>
                  </a:schemeClr>
                </a:solidFill>
              </a:rPr>
              <a:t>a </a:t>
            </a:r>
            <a:r>
              <a:rPr lang="it-IT" sz="1000" dirty="0">
                <a:solidFill>
                  <a:schemeClr val="tx1">
                    <a:lumMod val="65000"/>
                    <a:lumOff val="35000"/>
                  </a:schemeClr>
                </a:solidFill>
              </a:rPr>
              <a:t>tutti gli strumenti di misura in servizio, con ridefinizione del quadro delle </a:t>
            </a:r>
            <a:r>
              <a:rPr lang="it-IT" sz="1000" dirty="0" smtClean="0">
                <a:solidFill>
                  <a:schemeClr val="tx1">
                    <a:lumMod val="65000"/>
                    <a:lumOff val="35000"/>
                  </a:schemeClr>
                </a:solidFill>
              </a:rPr>
              <a:t>competenze. Infatti </a:t>
            </a:r>
            <a:r>
              <a:rPr lang="it-IT" sz="1000" dirty="0">
                <a:solidFill>
                  <a:schemeClr val="tx1">
                    <a:lumMod val="65000"/>
                    <a:lumOff val="35000"/>
                  </a:schemeClr>
                </a:solidFill>
              </a:rPr>
              <a:t>alle Camere </a:t>
            </a:r>
            <a:r>
              <a:rPr lang="it-IT" sz="1000" dirty="0" smtClean="0">
                <a:solidFill>
                  <a:schemeClr val="tx1">
                    <a:lumMod val="65000"/>
                    <a:lumOff val="35000"/>
                  </a:schemeClr>
                </a:solidFill>
              </a:rPr>
              <a:t>sono rimasti </a:t>
            </a:r>
            <a:r>
              <a:rPr lang="it-IT" sz="1000" dirty="0">
                <a:solidFill>
                  <a:schemeClr val="tx1">
                    <a:lumMod val="65000"/>
                    <a:lumOff val="35000"/>
                  </a:schemeClr>
                </a:solidFill>
              </a:rPr>
              <a:t>i compiti di vigilanza </a:t>
            </a:r>
            <a:r>
              <a:rPr lang="it-IT" sz="1000" dirty="0" smtClean="0">
                <a:solidFill>
                  <a:schemeClr val="tx1">
                    <a:lumMod val="65000"/>
                    <a:lumOff val="35000"/>
                  </a:schemeClr>
                </a:solidFill>
              </a:rPr>
              <a:t>sul </a:t>
            </a:r>
            <a:r>
              <a:rPr lang="it-IT" sz="1000" dirty="0">
                <a:solidFill>
                  <a:schemeClr val="tx1">
                    <a:lumMod val="65000"/>
                    <a:lumOff val="35000"/>
                  </a:schemeClr>
                </a:solidFill>
              </a:rPr>
              <a:t>mercato, con esclusione dello svolgimento delle verifiche periodiche. Nel marzo del 2019 si concluderà la fase transitoria, </a:t>
            </a:r>
            <a:r>
              <a:rPr lang="it-IT" sz="1000" dirty="0" smtClean="0">
                <a:solidFill>
                  <a:schemeClr val="tx1">
                    <a:lumMod val="65000"/>
                    <a:lumOff val="35000"/>
                  </a:schemeClr>
                </a:solidFill>
              </a:rPr>
              <a:t>al termine della quale </a:t>
            </a:r>
            <a:r>
              <a:rPr lang="it-IT" sz="1000" dirty="0">
                <a:solidFill>
                  <a:schemeClr val="tx1">
                    <a:lumMod val="65000"/>
                    <a:lumOff val="35000"/>
                  </a:schemeClr>
                </a:solidFill>
              </a:rPr>
              <a:t>anche gli utenti metrici in possesso di strumenti nazionali (ossia risalenti al periodo precedente all’introduzione della normativa MID) potranno fare ricorso soltanto ai Laboratori accreditati secondo specifiche norme UNI e riconosciuti da </a:t>
            </a:r>
            <a:r>
              <a:rPr lang="it-IT" sz="1000" dirty="0" err="1">
                <a:solidFill>
                  <a:schemeClr val="tx1">
                    <a:lumMod val="65000"/>
                    <a:lumOff val="35000"/>
                  </a:schemeClr>
                </a:solidFill>
              </a:rPr>
              <a:t>Unioncamere</a:t>
            </a:r>
            <a:r>
              <a:rPr lang="it-IT" sz="1000" dirty="0">
                <a:solidFill>
                  <a:schemeClr val="tx1">
                    <a:lumMod val="65000"/>
                    <a:lumOff val="35000"/>
                  </a:schemeClr>
                </a:solidFill>
              </a:rPr>
              <a:t>. La copertura economica delle attività di vigilanza svolte dalle Camere potrà essere garantita ponendo i relativi oneri a carico degli operatori interessati, nei limiti e secondo le modalità disposte dal </a:t>
            </a:r>
            <a:r>
              <a:rPr lang="it-IT" sz="1000" dirty="0" err="1">
                <a:solidFill>
                  <a:schemeClr val="tx1">
                    <a:lumMod val="65000"/>
                    <a:lumOff val="35000"/>
                  </a:schemeClr>
                </a:solidFill>
              </a:rPr>
              <a:t>D.lgs</a:t>
            </a:r>
            <a:r>
              <a:rPr lang="it-IT" sz="1000" dirty="0">
                <a:solidFill>
                  <a:schemeClr val="tx1">
                    <a:lumMod val="65000"/>
                    <a:lumOff val="35000"/>
                  </a:schemeClr>
                </a:solidFill>
              </a:rPr>
              <a:t> 219/2016 in materia di diritti di segreteria e tariffe.</a:t>
            </a:r>
          </a:p>
          <a:p>
            <a:pPr marL="0" indent="0" algn="just">
              <a:buNone/>
            </a:pPr>
            <a:r>
              <a:rPr lang="it-IT" sz="1000" dirty="0" smtClean="0">
                <a:solidFill>
                  <a:schemeClr val="tx1">
                    <a:lumMod val="65000"/>
                    <a:lumOff val="35000"/>
                  </a:schemeClr>
                </a:solidFill>
              </a:rPr>
              <a:t>In materia di </a:t>
            </a:r>
            <a:r>
              <a:rPr lang="it-IT" sz="1000" b="1" dirty="0" smtClean="0">
                <a:solidFill>
                  <a:schemeClr val="tx1">
                    <a:lumMod val="65000"/>
                    <a:lumOff val="35000"/>
                  </a:schemeClr>
                </a:solidFill>
              </a:rPr>
              <a:t>protesti e di crisi di impresa</a:t>
            </a:r>
            <a:r>
              <a:rPr lang="it-IT" sz="1000" dirty="0" smtClean="0">
                <a:solidFill>
                  <a:schemeClr val="tx1">
                    <a:lumMod val="65000"/>
                    <a:lumOff val="35000"/>
                  </a:schemeClr>
                </a:solidFill>
              </a:rPr>
              <a:t>, si evidenzia che nel </a:t>
            </a:r>
            <a:r>
              <a:rPr lang="it-IT" sz="1000" dirty="0">
                <a:solidFill>
                  <a:schemeClr val="tx1">
                    <a:lumMod val="65000"/>
                    <a:lumOff val="35000"/>
                  </a:schemeClr>
                </a:solidFill>
              </a:rPr>
              <a:t>novembre 2018 entrano in </a:t>
            </a:r>
            <a:r>
              <a:rPr lang="it-IT" sz="1000" dirty="0" smtClean="0">
                <a:solidFill>
                  <a:schemeClr val="tx1">
                    <a:lumMod val="65000"/>
                    <a:lumOff val="35000"/>
                  </a:schemeClr>
                </a:solidFill>
              </a:rPr>
              <a:t>vigore le </a:t>
            </a:r>
            <a:r>
              <a:rPr lang="it-IT" sz="1000" dirty="0">
                <a:solidFill>
                  <a:schemeClr val="tx1">
                    <a:lumMod val="65000"/>
                    <a:lumOff val="35000"/>
                  </a:schemeClr>
                </a:solidFill>
              </a:rPr>
              <a:t>nuove </a:t>
            </a:r>
            <a:r>
              <a:rPr lang="it-IT" sz="1000" i="1" dirty="0">
                <a:solidFill>
                  <a:schemeClr val="tx1">
                    <a:lumMod val="65000"/>
                    <a:lumOff val="35000"/>
                  </a:schemeClr>
                </a:solidFill>
              </a:rPr>
              <a:t>Specifiche Tecniche </a:t>
            </a:r>
            <a:r>
              <a:rPr lang="it-IT" sz="1000" dirty="0">
                <a:solidFill>
                  <a:schemeClr val="tx1">
                    <a:lumMod val="65000"/>
                    <a:lumOff val="35000"/>
                  </a:schemeClr>
                </a:solidFill>
              </a:rPr>
              <a:t>emanate dal </a:t>
            </a:r>
            <a:r>
              <a:rPr lang="it-IT" sz="1000" dirty="0" smtClean="0">
                <a:solidFill>
                  <a:schemeClr val="tx1">
                    <a:lumMod val="65000"/>
                    <a:lumOff val="35000"/>
                  </a:schemeClr>
                </a:solidFill>
              </a:rPr>
              <a:t>MISE </a:t>
            </a:r>
            <a:r>
              <a:rPr lang="it-IT" sz="1000" dirty="0">
                <a:solidFill>
                  <a:schemeClr val="tx1">
                    <a:lumMod val="65000"/>
                    <a:lumOff val="35000"/>
                  </a:schemeClr>
                </a:solidFill>
              </a:rPr>
              <a:t>in </a:t>
            </a:r>
            <a:r>
              <a:rPr lang="it-IT" sz="1000" dirty="0" smtClean="0">
                <a:solidFill>
                  <a:schemeClr val="tx1">
                    <a:lumMod val="65000"/>
                    <a:lumOff val="35000"/>
                  </a:schemeClr>
                </a:solidFill>
              </a:rPr>
              <a:t>tema </a:t>
            </a:r>
            <a:r>
              <a:rPr lang="it-IT" sz="1000" dirty="0">
                <a:solidFill>
                  <a:schemeClr val="tx1">
                    <a:lumMod val="65000"/>
                    <a:lumOff val="35000"/>
                  </a:schemeClr>
                </a:solidFill>
              </a:rPr>
              <a:t>di deposito </a:t>
            </a:r>
            <a:r>
              <a:rPr lang="it-IT" sz="1000" dirty="0" smtClean="0">
                <a:solidFill>
                  <a:schemeClr val="tx1">
                    <a:lumMod val="65000"/>
                    <a:lumOff val="35000"/>
                  </a:schemeClr>
                </a:solidFill>
              </a:rPr>
              <a:t>di </a:t>
            </a:r>
            <a:r>
              <a:rPr lang="it-IT" sz="1000" i="1" dirty="0">
                <a:solidFill>
                  <a:schemeClr val="tx1">
                    <a:lumMod val="65000"/>
                    <a:lumOff val="35000"/>
                  </a:schemeClr>
                </a:solidFill>
              </a:rPr>
              <a:t>Elenchi Protesti</a:t>
            </a:r>
            <a:r>
              <a:rPr lang="it-IT" sz="1000" dirty="0" smtClean="0">
                <a:solidFill>
                  <a:schemeClr val="tx1">
                    <a:lumMod val="65000"/>
                    <a:lumOff val="35000"/>
                  </a:schemeClr>
                </a:solidFill>
              </a:rPr>
              <a:t>, che hanno lo scopo di semplificare</a:t>
            </a:r>
            <a:r>
              <a:rPr lang="it-IT" sz="1000" dirty="0">
                <a:solidFill>
                  <a:schemeClr val="tx1">
                    <a:lumMod val="65000"/>
                    <a:lumOff val="35000"/>
                  </a:schemeClr>
                </a:solidFill>
              </a:rPr>
              <a:t>, tramite </a:t>
            </a:r>
            <a:r>
              <a:rPr lang="it-IT" sz="1000" dirty="0" smtClean="0">
                <a:solidFill>
                  <a:schemeClr val="tx1">
                    <a:lumMod val="65000"/>
                    <a:lumOff val="35000"/>
                  </a:schemeClr>
                </a:solidFill>
              </a:rPr>
              <a:t>l’automazione</a:t>
            </a:r>
            <a:r>
              <a:rPr lang="it-IT" sz="1000" dirty="0">
                <a:solidFill>
                  <a:schemeClr val="tx1">
                    <a:lumMod val="65000"/>
                    <a:lumOff val="35000"/>
                  </a:schemeClr>
                </a:solidFill>
              </a:rPr>
              <a:t>, le modalità di presentazione delle pratiche da parte degli Ufficiali levatori, migliorando al contempo la qualità dei dati presenti nel Registro Protesti</a:t>
            </a:r>
            <a:r>
              <a:rPr lang="it-IT" sz="1000" dirty="0" smtClean="0">
                <a:solidFill>
                  <a:schemeClr val="tx1">
                    <a:lumMod val="65000"/>
                    <a:lumOff val="35000"/>
                  </a:schemeClr>
                </a:solidFill>
              </a:rPr>
              <a:t>. Inoltre il Consiglio </a:t>
            </a:r>
            <a:r>
              <a:rPr lang="it-IT" sz="1000" dirty="0">
                <a:solidFill>
                  <a:schemeClr val="tx1">
                    <a:lumMod val="65000"/>
                    <a:lumOff val="35000"/>
                  </a:schemeClr>
                </a:solidFill>
              </a:rPr>
              <a:t>dei </a:t>
            </a:r>
            <a:r>
              <a:rPr lang="it-IT" sz="1000" dirty="0" smtClean="0">
                <a:solidFill>
                  <a:schemeClr val="tx1">
                    <a:lumMod val="65000"/>
                    <a:lumOff val="35000"/>
                  </a:schemeClr>
                </a:solidFill>
              </a:rPr>
              <a:t>Ministri ha approvato, in esame preliminare, il </a:t>
            </a:r>
            <a:r>
              <a:rPr lang="it-IT" sz="1000" i="1" dirty="0">
                <a:solidFill>
                  <a:schemeClr val="tx1">
                    <a:lumMod val="65000"/>
                    <a:lumOff val="35000"/>
                  </a:schemeClr>
                </a:solidFill>
              </a:rPr>
              <a:t>Codice della crisi di impresa e dell’insolvenza</a:t>
            </a:r>
            <a:r>
              <a:rPr lang="it-IT" sz="1000" dirty="0" smtClean="0">
                <a:solidFill>
                  <a:schemeClr val="tx1">
                    <a:lumMod val="65000"/>
                    <a:lumOff val="35000"/>
                  </a:schemeClr>
                </a:solidFill>
              </a:rPr>
              <a:t>, con </a:t>
            </a:r>
            <a:r>
              <a:rPr lang="it-IT" sz="1000" dirty="0" err="1" smtClean="0">
                <a:solidFill>
                  <a:schemeClr val="tx1">
                    <a:lumMod val="65000"/>
                    <a:lumOff val="35000"/>
                  </a:schemeClr>
                </a:solidFill>
              </a:rPr>
              <a:t>D.Lgs</a:t>
            </a:r>
            <a:r>
              <a:rPr lang="it-IT" sz="1000" dirty="0" smtClean="0">
                <a:solidFill>
                  <a:schemeClr val="tx1">
                    <a:lumMod val="65000"/>
                    <a:lumOff val="35000"/>
                  </a:schemeClr>
                </a:solidFill>
              </a:rPr>
              <a:t> in </a:t>
            </a:r>
            <a:r>
              <a:rPr lang="it-IT" sz="1000" dirty="0">
                <a:solidFill>
                  <a:schemeClr val="tx1">
                    <a:lumMod val="65000"/>
                    <a:lumOff val="35000"/>
                  </a:schemeClr>
                </a:solidFill>
              </a:rPr>
              <a:t>attuazione della legge </a:t>
            </a:r>
            <a:r>
              <a:rPr lang="it-IT" sz="1000" dirty="0" smtClean="0">
                <a:solidFill>
                  <a:schemeClr val="tx1">
                    <a:lumMod val="65000"/>
                    <a:lumOff val="35000"/>
                  </a:schemeClr>
                </a:solidFill>
              </a:rPr>
              <a:t>delega 19 </a:t>
            </a:r>
            <a:r>
              <a:rPr lang="it-IT" sz="1000" dirty="0">
                <a:solidFill>
                  <a:schemeClr val="tx1">
                    <a:lumMod val="65000"/>
                    <a:lumOff val="35000"/>
                  </a:schemeClr>
                </a:solidFill>
              </a:rPr>
              <a:t>ottobre 2017, n. </a:t>
            </a:r>
            <a:r>
              <a:rPr lang="it-IT" sz="1000" dirty="0" smtClean="0">
                <a:solidFill>
                  <a:schemeClr val="tx1">
                    <a:lumMod val="65000"/>
                    <a:lumOff val="35000"/>
                  </a:schemeClr>
                </a:solidFill>
              </a:rPr>
              <a:t>155</a:t>
            </a:r>
            <a:r>
              <a:rPr lang="it-IT" sz="1000" dirty="0">
                <a:solidFill>
                  <a:schemeClr val="tx1">
                    <a:lumMod val="65000"/>
                    <a:lumOff val="35000"/>
                  </a:schemeClr>
                </a:solidFill>
              </a:rPr>
              <a:t>.</a:t>
            </a:r>
            <a:r>
              <a:rPr lang="it-IT" sz="1000" dirty="0" smtClean="0">
                <a:solidFill>
                  <a:schemeClr val="tx1">
                    <a:lumMod val="65000"/>
                    <a:lumOff val="35000"/>
                  </a:schemeClr>
                </a:solidFill>
              </a:rPr>
              <a:t> E’ </a:t>
            </a:r>
            <a:r>
              <a:rPr lang="it-IT" sz="1000" dirty="0">
                <a:solidFill>
                  <a:schemeClr val="tx1">
                    <a:lumMod val="65000"/>
                    <a:lumOff val="35000"/>
                  </a:schemeClr>
                </a:solidFill>
              </a:rPr>
              <a:t>previsto il coinvolgimento delle Camere di Commercio per la costituzione di un </a:t>
            </a:r>
            <a:r>
              <a:rPr lang="it-IT" sz="1000" dirty="0" smtClean="0">
                <a:solidFill>
                  <a:schemeClr val="tx1">
                    <a:lumMod val="65000"/>
                    <a:lumOff val="35000"/>
                  </a:schemeClr>
                </a:solidFill>
              </a:rPr>
              <a:t>Organismo </a:t>
            </a:r>
            <a:r>
              <a:rPr lang="it-IT" sz="1000" dirty="0">
                <a:solidFill>
                  <a:schemeClr val="tx1">
                    <a:lumMod val="65000"/>
                    <a:lumOff val="35000"/>
                  </a:schemeClr>
                </a:solidFill>
              </a:rPr>
              <a:t>finalizzato alla Composizione della Crisi d’impresa (</a:t>
            </a:r>
            <a:r>
              <a:rPr lang="it-IT" sz="1000" i="1" dirty="0">
                <a:solidFill>
                  <a:schemeClr val="tx1">
                    <a:lumMod val="65000"/>
                    <a:lumOff val="35000"/>
                  </a:schemeClr>
                </a:solidFill>
              </a:rPr>
              <a:t>OCRI</a:t>
            </a:r>
            <a:r>
              <a:rPr lang="it-IT" sz="1000" dirty="0">
                <a:solidFill>
                  <a:schemeClr val="tx1">
                    <a:lumMod val="65000"/>
                    <a:lumOff val="35000"/>
                  </a:schemeClr>
                </a:solidFill>
              </a:rPr>
              <a:t>), con il compito di ricevere le segnalazioni degli organi di controllo societari e di creditori pubblici qualificati, di gestire il procedimento di allerta e di assistere l’imprenditore nel procedimento di composizione assistita della crisi. </a:t>
            </a:r>
          </a:p>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endParaRPr lang="it-IT" sz="1000" dirty="0"/>
          </a:p>
          <a:p>
            <a:pPr marL="0" indent="0" algn="just">
              <a:buNone/>
            </a:pPr>
            <a:endParaRPr lang="it-IT" sz="1000" dirty="0" smtClean="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8</a:t>
            </a:fld>
            <a:endParaRPr lang="it-IT"/>
          </a:p>
        </p:txBody>
      </p:sp>
    </p:spTree>
    <p:extLst>
      <p:ext uri="{BB962C8B-B14F-4D97-AF65-F5344CB8AC3E}">
        <p14:creationId xmlns:p14="http://schemas.microsoft.com/office/powerpoint/2010/main" val="39733514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24744"/>
            <a:ext cx="8229600" cy="4968552"/>
          </a:xfrm>
        </p:spPr>
        <p:txBody>
          <a:bodyPr>
            <a:noAutofit/>
          </a:bodyPr>
          <a:lstStyle/>
          <a:p>
            <a:pPr marL="0" indent="0" algn="just">
              <a:buNone/>
            </a:pPr>
            <a:endParaRPr lang="it-IT" sz="1000" dirty="0" smtClean="0"/>
          </a:p>
          <a:p>
            <a:pPr marL="0" indent="0" algn="just">
              <a:buNone/>
            </a:pPr>
            <a:r>
              <a:rPr lang="it-IT" sz="1000" dirty="0"/>
              <a:t> </a:t>
            </a:r>
            <a:r>
              <a:rPr lang="it-IT" sz="1000" dirty="0" smtClean="0"/>
              <a:t>  </a:t>
            </a:r>
            <a:r>
              <a:rPr lang="it-IT" sz="1000" dirty="0" smtClean="0">
                <a:solidFill>
                  <a:schemeClr val="tx1">
                    <a:lumMod val="65000"/>
                    <a:lumOff val="35000"/>
                  </a:schemeClr>
                </a:solidFill>
              </a:rPr>
              <a:t>Alcune sottolineature vanno fatte anche in materia di </a:t>
            </a:r>
            <a:r>
              <a:rPr lang="it-IT" sz="1000" b="1" dirty="0" smtClean="0">
                <a:solidFill>
                  <a:schemeClr val="tx1">
                    <a:lumMod val="65000"/>
                    <a:lumOff val="35000"/>
                  </a:schemeClr>
                </a:solidFill>
              </a:rPr>
              <a:t>attività regolamentate</a:t>
            </a:r>
            <a:r>
              <a:rPr lang="it-IT" sz="1000" dirty="0" smtClean="0">
                <a:solidFill>
                  <a:schemeClr val="tx1">
                    <a:lumMod val="65000"/>
                    <a:lumOff val="35000"/>
                  </a:schemeClr>
                </a:solidFill>
              </a:rPr>
              <a:t>, dell’</a:t>
            </a:r>
            <a:r>
              <a:rPr lang="it-IT" sz="1000" b="1" dirty="0" smtClean="0">
                <a:solidFill>
                  <a:schemeClr val="tx1">
                    <a:lumMod val="65000"/>
                    <a:lumOff val="35000"/>
                  </a:schemeClr>
                </a:solidFill>
              </a:rPr>
              <a:t>artigianato</a:t>
            </a:r>
            <a:r>
              <a:rPr lang="it-IT" sz="1000" dirty="0" smtClean="0">
                <a:solidFill>
                  <a:schemeClr val="tx1">
                    <a:lumMod val="65000"/>
                    <a:lumOff val="35000"/>
                  </a:schemeClr>
                </a:solidFill>
              </a:rPr>
              <a:t> e del </a:t>
            </a:r>
            <a:r>
              <a:rPr lang="it-IT" sz="1000" b="1" dirty="0" smtClean="0">
                <a:solidFill>
                  <a:schemeClr val="tx1">
                    <a:lumMod val="65000"/>
                    <a:lumOff val="35000"/>
                  </a:schemeClr>
                </a:solidFill>
              </a:rPr>
              <a:t>mutualismo</a:t>
            </a:r>
            <a:r>
              <a:rPr lang="it-IT" sz="1000" dirty="0">
                <a:solidFill>
                  <a:schemeClr val="tx1">
                    <a:lumMod val="65000"/>
                    <a:lumOff val="35000"/>
                  </a:schemeClr>
                </a:solidFill>
              </a:rPr>
              <a:t> </a:t>
            </a:r>
            <a:r>
              <a:rPr lang="it-IT" sz="1000" dirty="0" smtClean="0">
                <a:solidFill>
                  <a:schemeClr val="tx1">
                    <a:lumMod val="65000"/>
                    <a:lumOff val="35000"/>
                  </a:schemeClr>
                </a:solidFill>
              </a:rPr>
              <a:t>nonché in materia di </a:t>
            </a:r>
            <a:r>
              <a:rPr lang="it-IT" sz="1000" b="1" dirty="0" smtClean="0">
                <a:solidFill>
                  <a:schemeClr val="tx1">
                    <a:lumMod val="65000"/>
                    <a:lumOff val="35000"/>
                  </a:schemeClr>
                </a:solidFill>
              </a:rPr>
              <a:t>ambiente</a:t>
            </a:r>
            <a:r>
              <a:rPr lang="it-IT" sz="1000" dirty="0" smtClean="0">
                <a:solidFill>
                  <a:schemeClr val="tx1">
                    <a:lumMod val="65000"/>
                    <a:lumOff val="35000"/>
                  </a:schemeClr>
                </a:solidFill>
              </a:rPr>
              <a:t>.</a:t>
            </a:r>
          </a:p>
          <a:p>
            <a:pPr marL="87313" indent="0" algn="just">
              <a:buNone/>
            </a:pPr>
            <a:r>
              <a:rPr lang="it-IT" sz="1000" dirty="0" smtClean="0">
                <a:solidFill>
                  <a:schemeClr val="tx1">
                    <a:lumMod val="65000"/>
                    <a:lumOff val="35000"/>
                  </a:schemeClr>
                </a:solidFill>
              </a:rPr>
              <a:t>Con </a:t>
            </a:r>
            <a:r>
              <a:rPr lang="it-IT" sz="1000" dirty="0">
                <a:solidFill>
                  <a:schemeClr val="tx1">
                    <a:lumMod val="65000"/>
                    <a:lumOff val="35000"/>
                  </a:schemeClr>
                </a:solidFill>
              </a:rPr>
              <a:t>il Decreto </a:t>
            </a:r>
            <a:r>
              <a:rPr lang="it-IT" sz="1000" dirty="0" err="1">
                <a:solidFill>
                  <a:schemeClr val="tx1">
                    <a:lumMod val="65000"/>
                    <a:lumOff val="35000"/>
                  </a:schemeClr>
                </a:solidFill>
              </a:rPr>
              <a:t>Milleproroghe</a:t>
            </a:r>
            <a:r>
              <a:rPr lang="it-IT" sz="1000" dirty="0">
                <a:solidFill>
                  <a:schemeClr val="tx1">
                    <a:lumMod val="65000"/>
                    <a:lumOff val="35000"/>
                  </a:schemeClr>
                </a:solidFill>
              </a:rPr>
              <a:t> 2018 (</a:t>
            </a:r>
            <a:r>
              <a:rPr lang="it-IT" sz="1000" dirty="0" err="1">
                <a:solidFill>
                  <a:schemeClr val="tx1">
                    <a:lumMod val="65000"/>
                    <a:lumOff val="35000"/>
                  </a:schemeClr>
                </a:solidFill>
              </a:rPr>
              <a:t>d.l.</a:t>
            </a:r>
            <a:r>
              <a:rPr lang="it-IT" sz="1000" dirty="0">
                <a:solidFill>
                  <a:schemeClr val="tx1">
                    <a:lumMod val="65000"/>
                    <a:lumOff val="35000"/>
                  </a:schemeClr>
                </a:solidFill>
              </a:rPr>
              <a:t> n. 91/2018), convertito con modificazioni dalla legge 21 settembre 2018, n. 108, è stata prevista la riapertura </a:t>
            </a:r>
            <a:r>
              <a:rPr lang="it-IT" sz="1000" dirty="0" smtClean="0">
                <a:solidFill>
                  <a:schemeClr val="tx1">
                    <a:lumMod val="65000"/>
                    <a:lumOff val="35000"/>
                  </a:schemeClr>
                </a:solidFill>
              </a:rPr>
              <a:t>dei </a:t>
            </a:r>
            <a:r>
              <a:rPr lang="it-IT" sz="1000" dirty="0">
                <a:solidFill>
                  <a:schemeClr val="tx1">
                    <a:lumMod val="65000"/>
                    <a:lumOff val="35000"/>
                  </a:schemeClr>
                </a:solidFill>
              </a:rPr>
              <a:t>termini, fino al 31 dicembre 2018, per l’aggiornamento dell’iscrizione nel </a:t>
            </a:r>
            <a:r>
              <a:rPr lang="it-IT" sz="1000" dirty="0" smtClean="0">
                <a:solidFill>
                  <a:schemeClr val="tx1">
                    <a:lumMod val="65000"/>
                    <a:lumOff val="35000"/>
                  </a:schemeClr>
                </a:solidFill>
              </a:rPr>
              <a:t>Registro </a:t>
            </a:r>
            <a:r>
              <a:rPr lang="it-IT" sz="1000" dirty="0">
                <a:solidFill>
                  <a:schemeClr val="tx1">
                    <a:lumMod val="65000"/>
                    <a:lumOff val="35000"/>
                  </a:schemeClr>
                </a:solidFill>
              </a:rPr>
              <a:t>delle </a:t>
            </a:r>
            <a:r>
              <a:rPr lang="it-IT" sz="1000" dirty="0" smtClean="0">
                <a:solidFill>
                  <a:schemeClr val="tx1">
                    <a:lumMod val="65000"/>
                    <a:lumOff val="35000"/>
                  </a:schemeClr>
                </a:solidFill>
              </a:rPr>
              <a:t>Imprese </a:t>
            </a:r>
            <a:r>
              <a:rPr lang="it-IT" sz="1000" dirty="0">
                <a:solidFill>
                  <a:schemeClr val="tx1">
                    <a:lumMod val="65000"/>
                    <a:lumOff val="35000"/>
                  </a:schemeClr>
                </a:solidFill>
              </a:rPr>
              <a:t>e nel REA dei soggetti esercenti le attività di </a:t>
            </a:r>
            <a:r>
              <a:rPr lang="it-IT" sz="1000" i="1" dirty="0">
                <a:solidFill>
                  <a:schemeClr val="tx1">
                    <a:lumMod val="65000"/>
                    <a:lumOff val="35000"/>
                  </a:schemeClr>
                </a:solidFill>
              </a:rPr>
              <a:t>agente e rappresentante di commercio</a:t>
            </a:r>
            <a:r>
              <a:rPr lang="it-IT" sz="1000" dirty="0">
                <a:solidFill>
                  <a:schemeClr val="tx1">
                    <a:lumMod val="65000"/>
                    <a:lumOff val="35000"/>
                  </a:schemeClr>
                </a:solidFill>
              </a:rPr>
              <a:t>, in relazione alla soppressione del ruolo previsto dalla previgente normativa</a:t>
            </a:r>
            <a:r>
              <a:rPr lang="it-IT" sz="1000" dirty="0" smtClean="0">
                <a:solidFill>
                  <a:schemeClr val="tx1">
                    <a:lumMod val="65000"/>
                    <a:lumOff val="35000"/>
                  </a:schemeClr>
                </a:solidFill>
              </a:rPr>
              <a:t>. Con la Legge di Bilancio 2018 invece si è stabilito che dal 1° </a:t>
            </a:r>
            <a:r>
              <a:rPr lang="it-IT" sz="1000" dirty="0">
                <a:solidFill>
                  <a:schemeClr val="tx1">
                    <a:lumMod val="65000"/>
                    <a:lumOff val="35000"/>
                  </a:schemeClr>
                </a:solidFill>
              </a:rPr>
              <a:t>luglio 2018  </a:t>
            </a:r>
            <a:r>
              <a:rPr lang="it-IT" sz="1000" dirty="0" smtClean="0">
                <a:solidFill>
                  <a:schemeClr val="tx1">
                    <a:lumMod val="65000"/>
                    <a:lumOff val="35000"/>
                  </a:schemeClr>
                </a:solidFill>
              </a:rPr>
              <a:t>le Regioni possono attivare corsi </a:t>
            </a:r>
            <a:r>
              <a:rPr lang="it-IT" sz="1000" dirty="0">
                <a:solidFill>
                  <a:schemeClr val="tx1">
                    <a:lumMod val="65000"/>
                    <a:lumOff val="35000"/>
                  </a:schemeClr>
                </a:solidFill>
              </a:rPr>
              <a:t>teorico-pratici di qualificazione per le attività di </a:t>
            </a:r>
            <a:r>
              <a:rPr lang="it-IT" sz="1000" i="1" dirty="0">
                <a:solidFill>
                  <a:schemeClr val="tx1">
                    <a:lumMod val="65000"/>
                    <a:lumOff val="35000"/>
                  </a:schemeClr>
                </a:solidFill>
              </a:rPr>
              <a:t>autoriparazione (meccatronica, carrozzeria e gommista)</a:t>
            </a:r>
            <a:r>
              <a:rPr lang="it-IT" sz="1000" dirty="0">
                <a:solidFill>
                  <a:schemeClr val="tx1">
                    <a:lumMod val="65000"/>
                    <a:lumOff val="35000"/>
                  </a:schemeClr>
                </a:solidFill>
              </a:rPr>
              <a:t>, previa definizione dei livelli minimi comuni. Inoltre viene garantito alle imprese di autoriparazione - già iscritte nel Registro delle Imprese e </a:t>
            </a:r>
            <a:r>
              <a:rPr lang="it-IT" sz="1000" dirty="0" smtClean="0">
                <a:solidFill>
                  <a:schemeClr val="tx1">
                    <a:lumMod val="65000"/>
                    <a:lumOff val="35000"/>
                  </a:schemeClr>
                </a:solidFill>
              </a:rPr>
              <a:t>abilitate </a:t>
            </a:r>
            <a:r>
              <a:rPr lang="it-IT" sz="1000" dirty="0">
                <a:solidFill>
                  <a:schemeClr val="tx1">
                    <a:lumMod val="65000"/>
                    <a:lumOff val="35000"/>
                  </a:schemeClr>
                </a:solidFill>
              </a:rPr>
              <a:t>alla data di entrata in vigore della </a:t>
            </a:r>
            <a:r>
              <a:rPr lang="it-IT" sz="1000" dirty="0" smtClean="0">
                <a:solidFill>
                  <a:schemeClr val="tx1">
                    <a:lumMod val="65000"/>
                    <a:lumOff val="35000"/>
                  </a:schemeClr>
                </a:solidFill>
              </a:rPr>
              <a:t>legge </a:t>
            </a:r>
            <a:r>
              <a:rPr lang="it-IT" sz="1000" dirty="0">
                <a:solidFill>
                  <a:schemeClr val="tx1">
                    <a:lumMod val="65000"/>
                    <a:lumOff val="35000"/>
                  </a:schemeClr>
                </a:solidFill>
              </a:rPr>
              <a:t>per una o più delle attività </a:t>
            </a:r>
            <a:r>
              <a:rPr lang="it-IT" sz="1000" dirty="0" err="1" smtClean="0">
                <a:solidFill>
                  <a:schemeClr val="tx1">
                    <a:lumMod val="65000"/>
                    <a:lumOff val="35000"/>
                  </a:schemeClr>
                </a:solidFill>
              </a:rPr>
              <a:t>testè</a:t>
            </a:r>
            <a:r>
              <a:rPr lang="it-IT" sz="1000" dirty="0" smtClean="0">
                <a:solidFill>
                  <a:schemeClr val="tx1">
                    <a:lumMod val="65000"/>
                    <a:lumOff val="35000"/>
                  </a:schemeClr>
                </a:solidFill>
              </a:rPr>
              <a:t> </a:t>
            </a:r>
            <a:r>
              <a:rPr lang="it-IT" sz="1000" dirty="0">
                <a:solidFill>
                  <a:schemeClr val="tx1">
                    <a:lumMod val="65000"/>
                    <a:lumOff val="35000"/>
                  </a:schemeClr>
                </a:solidFill>
              </a:rPr>
              <a:t>citate </a:t>
            </a:r>
            <a:r>
              <a:rPr lang="it-IT" sz="1000" dirty="0" smtClean="0">
                <a:solidFill>
                  <a:schemeClr val="tx1">
                    <a:lumMod val="65000"/>
                    <a:lumOff val="35000"/>
                  </a:schemeClr>
                </a:solidFill>
              </a:rPr>
              <a:t>- </a:t>
            </a:r>
            <a:r>
              <a:rPr lang="it-IT" sz="1000" dirty="0">
                <a:solidFill>
                  <a:schemeClr val="tx1">
                    <a:lumMod val="65000"/>
                    <a:lumOff val="35000"/>
                  </a:schemeClr>
                </a:solidFill>
              </a:rPr>
              <a:t>che la </a:t>
            </a:r>
            <a:r>
              <a:rPr lang="it-IT" sz="1000" dirty="0" smtClean="0">
                <a:solidFill>
                  <a:schemeClr val="tx1">
                    <a:lumMod val="65000"/>
                    <a:lumOff val="35000"/>
                  </a:schemeClr>
                </a:solidFill>
              </a:rPr>
              <a:t>frequentazione </a:t>
            </a:r>
            <a:r>
              <a:rPr lang="it-IT" sz="1000" dirty="0">
                <a:solidFill>
                  <a:schemeClr val="tx1">
                    <a:lumMod val="65000"/>
                    <a:lumOff val="35000"/>
                  </a:schemeClr>
                </a:solidFill>
              </a:rPr>
              <a:t>con esito </a:t>
            </a:r>
            <a:r>
              <a:rPr lang="it-IT" sz="1000" dirty="0" smtClean="0">
                <a:solidFill>
                  <a:schemeClr val="tx1">
                    <a:lumMod val="65000"/>
                    <a:lumOff val="35000"/>
                  </a:schemeClr>
                </a:solidFill>
              </a:rPr>
              <a:t>positivo </a:t>
            </a:r>
            <a:r>
              <a:rPr lang="it-IT" sz="1000" dirty="0">
                <a:solidFill>
                  <a:schemeClr val="tx1">
                    <a:lumMod val="65000"/>
                    <a:lumOff val="35000"/>
                  </a:schemeClr>
                </a:solidFill>
              </a:rPr>
              <a:t>dei </a:t>
            </a:r>
            <a:r>
              <a:rPr lang="it-IT" sz="1000" dirty="0" smtClean="0">
                <a:solidFill>
                  <a:schemeClr val="tx1">
                    <a:lumMod val="65000"/>
                    <a:lumOff val="35000"/>
                  </a:schemeClr>
                </a:solidFill>
              </a:rPr>
              <a:t>corsi </a:t>
            </a:r>
            <a:r>
              <a:rPr lang="it-IT" sz="1000" dirty="0">
                <a:solidFill>
                  <a:schemeClr val="tx1">
                    <a:lumMod val="65000"/>
                    <a:lumOff val="35000"/>
                  </a:schemeClr>
                </a:solidFill>
              </a:rPr>
              <a:t>consenta l’immediata abilitazione del responsabile tecnico. </a:t>
            </a:r>
            <a:r>
              <a:rPr lang="it-IT" sz="1000" dirty="0" smtClean="0">
                <a:solidFill>
                  <a:schemeClr val="tx1">
                    <a:lumMod val="65000"/>
                    <a:lumOff val="35000"/>
                  </a:schemeClr>
                </a:solidFill>
              </a:rPr>
              <a:t> E’ stato </a:t>
            </a:r>
            <a:r>
              <a:rPr lang="it-IT" sz="1000" dirty="0">
                <a:solidFill>
                  <a:schemeClr val="tx1">
                    <a:lumMod val="65000"/>
                    <a:lumOff val="35000"/>
                  </a:schemeClr>
                </a:solidFill>
              </a:rPr>
              <a:t>prorogato fino al 5 gennaio 2023 il termine per l’abilitazione all’esercizio dell’attività di meccatronica, </a:t>
            </a:r>
            <a:r>
              <a:rPr lang="it-IT" sz="1000" dirty="0" smtClean="0">
                <a:solidFill>
                  <a:schemeClr val="tx1">
                    <a:lumMod val="65000"/>
                    <a:lumOff val="35000"/>
                  </a:schemeClr>
                </a:solidFill>
              </a:rPr>
              <a:t>affinché </a:t>
            </a:r>
            <a:r>
              <a:rPr lang="it-IT" sz="1000" dirty="0">
                <a:solidFill>
                  <a:schemeClr val="tx1">
                    <a:lumMod val="65000"/>
                    <a:lumOff val="35000"/>
                  </a:schemeClr>
                </a:solidFill>
              </a:rPr>
              <a:t>le imprese già iscritte nel Registro Imprese e abilitate alle attività di meccanica e motoristica o a quella di elettrauto possano proseguire le rispettive attività per i 10 anni (anziché 5) successivi alla data di entrata in vigore della legge n. 224 del 2012 e quindi fino al 2023</a:t>
            </a:r>
            <a:r>
              <a:rPr lang="it-IT" sz="1000" dirty="0" smtClean="0">
                <a:solidFill>
                  <a:schemeClr val="tx1">
                    <a:lumMod val="65000"/>
                    <a:lumOff val="35000"/>
                  </a:schemeClr>
                </a:solidFill>
              </a:rPr>
              <a:t>. </a:t>
            </a:r>
          </a:p>
          <a:p>
            <a:pPr marL="87313" indent="0" algn="just">
              <a:buNone/>
            </a:pPr>
            <a:r>
              <a:rPr lang="it-IT" sz="1000" dirty="0" smtClean="0">
                <a:solidFill>
                  <a:schemeClr val="tx1">
                    <a:lumMod val="65000"/>
                    <a:lumOff val="35000"/>
                  </a:schemeClr>
                </a:solidFill>
              </a:rPr>
              <a:t>Sempre la Legge di Bilancio 2018 ha modificato l’art</a:t>
            </a:r>
            <a:r>
              <a:rPr lang="it-IT" sz="1000" dirty="0">
                <a:solidFill>
                  <a:schemeClr val="tx1">
                    <a:lumMod val="65000"/>
                    <a:lumOff val="35000"/>
                  </a:schemeClr>
                </a:solidFill>
              </a:rPr>
              <a:t>. 12 del </a:t>
            </a:r>
            <a:r>
              <a:rPr lang="it-IT" sz="1000" dirty="0" err="1">
                <a:solidFill>
                  <a:schemeClr val="tx1">
                    <a:lumMod val="65000"/>
                    <a:lumOff val="35000"/>
                  </a:schemeClr>
                </a:solidFill>
              </a:rPr>
              <a:t>D.Lgs.</a:t>
            </a:r>
            <a:r>
              <a:rPr lang="it-IT" sz="1000" dirty="0">
                <a:solidFill>
                  <a:schemeClr val="tx1">
                    <a:lumMod val="65000"/>
                    <a:lumOff val="35000"/>
                  </a:schemeClr>
                </a:solidFill>
              </a:rPr>
              <a:t> 220/2002 </a:t>
            </a:r>
            <a:r>
              <a:rPr lang="it-IT" sz="1000" dirty="0" smtClean="0">
                <a:solidFill>
                  <a:schemeClr val="tx1">
                    <a:lumMod val="65000"/>
                    <a:lumOff val="35000"/>
                  </a:schemeClr>
                </a:solidFill>
              </a:rPr>
              <a:t> </a:t>
            </a:r>
            <a:r>
              <a:rPr lang="it-IT" sz="1000" dirty="0">
                <a:solidFill>
                  <a:schemeClr val="tx1">
                    <a:lumMod val="65000"/>
                    <a:lumOff val="35000"/>
                  </a:schemeClr>
                </a:solidFill>
              </a:rPr>
              <a:t>contemplando lo scioglimento per atto dell’autorità in caso di cancellazione dall’albo nazionale degli </a:t>
            </a:r>
            <a:r>
              <a:rPr lang="it-IT" sz="1000" i="1" dirty="0">
                <a:solidFill>
                  <a:schemeClr val="tx1">
                    <a:lumMod val="65000"/>
                    <a:lumOff val="35000"/>
                  </a:schemeClr>
                </a:solidFill>
              </a:rPr>
              <a:t>enti cooperativi </a:t>
            </a:r>
            <a:r>
              <a:rPr lang="it-IT" sz="1000" dirty="0" smtClean="0">
                <a:solidFill>
                  <a:schemeClr val="tx1">
                    <a:lumMod val="65000"/>
                    <a:lumOff val="35000"/>
                  </a:schemeClr>
                </a:solidFill>
              </a:rPr>
              <a:t>con riferimento ai </a:t>
            </a:r>
            <a:r>
              <a:rPr lang="it-IT" sz="1000" dirty="0">
                <a:solidFill>
                  <a:schemeClr val="tx1">
                    <a:lumMod val="65000"/>
                    <a:lumOff val="35000"/>
                  </a:schemeClr>
                </a:solidFill>
              </a:rPr>
              <a:t>soggetti che si sottraggano alla vigilanza o non rispettino le finalità mutualistiche. All’art. 2542 c.c., inoltre, viene stabilito che l’amministrazione della società cooperativa sia affidata ad un organo collegiale di almeno tre soggetti il cui mandato non può superare tre esercizi </a:t>
            </a:r>
            <a:r>
              <a:rPr lang="it-IT" sz="1000" dirty="0" smtClean="0">
                <a:solidFill>
                  <a:schemeClr val="tx1">
                    <a:lumMod val="65000"/>
                    <a:lumOff val="35000"/>
                  </a:schemeClr>
                </a:solidFill>
              </a:rPr>
              <a:t>qualora i soci siano meno di venti o l’attivo </a:t>
            </a:r>
            <a:r>
              <a:rPr lang="it-IT" sz="1000" dirty="0">
                <a:solidFill>
                  <a:schemeClr val="tx1">
                    <a:lumMod val="65000"/>
                    <a:lumOff val="35000"/>
                  </a:schemeClr>
                </a:solidFill>
              </a:rPr>
              <a:t>dello stato patrimoniale non </a:t>
            </a:r>
            <a:r>
              <a:rPr lang="it-IT" sz="1000" dirty="0" smtClean="0">
                <a:solidFill>
                  <a:schemeClr val="tx1">
                    <a:lumMod val="65000"/>
                    <a:lumOff val="35000"/>
                  </a:schemeClr>
                </a:solidFill>
              </a:rPr>
              <a:t>superi il </a:t>
            </a:r>
            <a:r>
              <a:rPr lang="it-IT" sz="1000" dirty="0">
                <a:solidFill>
                  <a:schemeClr val="tx1">
                    <a:lumMod val="65000"/>
                    <a:lumOff val="35000"/>
                  </a:schemeClr>
                </a:solidFill>
              </a:rPr>
              <a:t>milione di </a:t>
            </a:r>
            <a:r>
              <a:rPr lang="it-IT" sz="1000" dirty="0" smtClean="0">
                <a:solidFill>
                  <a:schemeClr val="tx1">
                    <a:lumMod val="65000"/>
                    <a:lumOff val="35000"/>
                  </a:schemeClr>
                </a:solidFill>
              </a:rPr>
              <a:t>euro.</a:t>
            </a:r>
            <a:r>
              <a:rPr lang="it-IT" sz="1000" dirty="0">
                <a:solidFill>
                  <a:schemeClr val="tx1">
                    <a:lumMod val="65000"/>
                    <a:lumOff val="35000"/>
                  </a:schemeClr>
                </a:solidFill>
              </a:rPr>
              <a:t> </a:t>
            </a:r>
            <a:r>
              <a:rPr lang="it-IT" sz="1000" dirty="0" smtClean="0">
                <a:solidFill>
                  <a:schemeClr val="tx1">
                    <a:lumMod val="65000"/>
                    <a:lumOff val="35000"/>
                  </a:schemeClr>
                </a:solidFill>
              </a:rPr>
              <a:t>Si segnala, infine, che con la medesima Legge di Bilancio è </a:t>
            </a:r>
            <a:r>
              <a:rPr lang="it-IT" sz="1000" dirty="0">
                <a:solidFill>
                  <a:schemeClr val="tx1">
                    <a:lumMod val="65000"/>
                    <a:lumOff val="35000"/>
                  </a:schemeClr>
                </a:solidFill>
              </a:rPr>
              <a:t>stato prorogato fino al 31 dicembre 2018 il periodo di vigenza degli adempimenti e degli obblighi antecedenti alla disciplina del sistema di controllo della tracciabilità dei rifiuti </a:t>
            </a:r>
            <a:r>
              <a:rPr lang="it-IT" sz="1000" i="1" dirty="0">
                <a:solidFill>
                  <a:schemeClr val="tx1">
                    <a:lumMod val="65000"/>
                    <a:lumOff val="35000"/>
                  </a:schemeClr>
                </a:solidFill>
              </a:rPr>
              <a:t>(SISTRI)</a:t>
            </a:r>
            <a:r>
              <a:rPr lang="it-IT" sz="1000" dirty="0">
                <a:solidFill>
                  <a:schemeClr val="tx1">
                    <a:lumMod val="65000"/>
                    <a:lumOff val="35000"/>
                  </a:schemeClr>
                </a:solidFill>
              </a:rPr>
              <a:t>,</a:t>
            </a:r>
            <a:r>
              <a:rPr lang="it-IT" sz="1000" i="1" dirty="0">
                <a:solidFill>
                  <a:schemeClr val="tx1">
                    <a:lumMod val="65000"/>
                    <a:lumOff val="35000"/>
                  </a:schemeClr>
                </a:solidFill>
              </a:rPr>
              <a:t> </a:t>
            </a:r>
            <a:r>
              <a:rPr lang="it-IT" sz="1000" dirty="0">
                <a:solidFill>
                  <a:schemeClr val="tx1">
                    <a:lumMod val="65000"/>
                    <a:lumOff val="35000"/>
                  </a:schemeClr>
                </a:solidFill>
              </a:rPr>
              <a:t>non applicando, dunque, le nuove relative sanzioni. Inoltre con l’aggiornamento del Codice dell’Ambiente (</a:t>
            </a:r>
            <a:r>
              <a:rPr lang="it-IT" sz="1000" dirty="0" err="1">
                <a:solidFill>
                  <a:schemeClr val="tx1">
                    <a:lumMod val="65000"/>
                    <a:lumOff val="35000"/>
                  </a:schemeClr>
                </a:solidFill>
              </a:rPr>
              <a:t>D.Lgs.</a:t>
            </a:r>
            <a:r>
              <a:rPr lang="it-IT" sz="1000" dirty="0">
                <a:solidFill>
                  <a:schemeClr val="tx1">
                    <a:lumMod val="65000"/>
                    <a:lumOff val="35000"/>
                  </a:schemeClr>
                </a:solidFill>
              </a:rPr>
              <a:t> 152/06) viene semplificato il procedimento di tracciabilità dei rifiuti e il recupero dei contributi dovuti in materia di SISTRI.</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Sul piano dei </a:t>
            </a:r>
            <a:r>
              <a:rPr lang="it-IT" sz="1000" b="1" dirty="0" smtClean="0">
                <a:solidFill>
                  <a:schemeClr val="tx1">
                    <a:lumMod val="65000"/>
                    <a:lumOff val="35000"/>
                  </a:schemeClr>
                </a:solidFill>
              </a:rPr>
              <a:t>processi interni</a:t>
            </a:r>
            <a:r>
              <a:rPr lang="it-IT" sz="1000" dirty="0" smtClean="0">
                <a:solidFill>
                  <a:schemeClr val="tx1">
                    <a:lumMod val="65000"/>
                    <a:lumOff val="35000"/>
                  </a:schemeClr>
                </a:solidFill>
              </a:rPr>
              <a:t>, si segnala che, nel giugno dell’anno in corso, l'Agenzia per l'Italia Digitale ha pubblicato </a:t>
            </a:r>
            <a:r>
              <a:rPr lang="it-IT" sz="1000" dirty="0">
                <a:solidFill>
                  <a:schemeClr val="tx1">
                    <a:lumMod val="65000"/>
                    <a:lumOff val="35000"/>
                  </a:schemeClr>
                </a:solidFill>
              </a:rPr>
              <a:t>sul proprio sito istituzionale </a:t>
            </a:r>
            <a:r>
              <a:rPr lang="it-IT" sz="1000" dirty="0" smtClean="0">
                <a:solidFill>
                  <a:schemeClr val="tx1">
                    <a:lumMod val="65000"/>
                    <a:lumOff val="35000"/>
                  </a:schemeClr>
                </a:solidFill>
              </a:rPr>
              <a:t>il regolamento </a:t>
            </a:r>
            <a:r>
              <a:rPr lang="it-IT" sz="1000" dirty="0">
                <a:solidFill>
                  <a:schemeClr val="tx1">
                    <a:lumMod val="65000"/>
                    <a:lumOff val="35000"/>
                  </a:schemeClr>
                </a:solidFill>
              </a:rPr>
              <a:t>per l'adozione </a:t>
            </a:r>
            <a:r>
              <a:rPr lang="it-IT" sz="1000" dirty="0" smtClean="0">
                <a:solidFill>
                  <a:schemeClr val="tx1">
                    <a:lumMod val="65000"/>
                    <a:lumOff val="35000"/>
                  </a:schemeClr>
                </a:solidFill>
              </a:rPr>
              <a:t>delle </a:t>
            </a:r>
            <a:r>
              <a:rPr lang="it-IT" sz="1000" i="1" dirty="0">
                <a:solidFill>
                  <a:schemeClr val="tx1">
                    <a:lumMod val="65000"/>
                    <a:lumOff val="35000"/>
                  </a:schemeClr>
                </a:solidFill>
              </a:rPr>
              <a:t>Linee guida per l'attuazione del Codice dell‘Amministrazione Digitale </a:t>
            </a:r>
            <a:r>
              <a:rPr lang="it-IT" sz="1000" dirty="0" smtClean="0">
                <a:solidFill>
                  <a:schemeClr val="tx1">
                    <a:lumMod val="65000"/>
                    <a:lumOff val="35000"/>
                  </a:schemeClr>
                </a:solidFill>
              </a:rPr>
              <a:t>(CAD). </a:t>
            </a:r>
            <a:r>
              <a:rPr lang="it-IT" sz="1000" dirty="0">
                <a:solidFill>
                  <a:schemeClr val="tx1">
                    <a:lumMod val="65000"/>
                    <a:lumOff val="35000"/>
                  </a:schemeClr>
                </a:solidFill>
              </a:rPr>
              <a:t>Il </a:t>
            </a:r>
            <a:r>
              <a:rPr lang="it-IT" sz="1000" dirty="0" smtClean="0">
                <a:solidFill>
                  <a:schemeClr val="tx1">
                    <a:lumMod val="65000"/>
                    <a:lumOff val="35000"/>
                  </a:schemeClr>
                </a:solidFill>
              </a:rPr>
              <a:t>Regolamento prevede </a:t>
            </a:r>
            <a:r>
              <a:rPr lang="it-IT" sz="1000" dirty="0">
                <a:solidFill>
                  <a:schemeClr val="tx1">
                    <a:lumMod val="65000"/>
                    <a:lumOff val="35000"/>
                  </a:schemeClr>
                </a:solidFill>
              </a:rPr>
              <a:t>una nuova procedura per l’adozione delle </a:t>
            </a:r>
            <a:r>
              <a:rPr lang="it-IT" sz="1000" i="1" dirty="0">
                <a:solidFill>
                  <a:schemeClr val="tx1">
                    <a:lumMod val="65000"/>
                    <a:lumOff val="35000"/>
                  </a:schemeClr>
                </a:solidFill>
              </a:rPr>
              <a:t>regole tecniche</a:t>
            </a:r>
            <a:r>
              <a:rPr lang="it-IT" sz="1000" dirty="0" smtClean="0">
                <a:solidFill>
                  <a:schemeClr val="tx1">
                    <a:lumMod val="65000"/>
                    <a:lumOff val="35000"/>
                  </a:schemeClr>
                </a:solidFill>
              </a:rPr>
              <a:t>, più agile </a:t>
            </a:r>
            <a:r>
              <a:rPr lang="it-IT" sz="1000" dirty="0">
                <a:solidFill>
                  <a:schemeClr val="tx1">
                    <a:lumMod val="65000"/>
                    <a:lumOff val="35000"/>
                  </a:schemeClr>
                </a:solidFill>
              </a:rPr>
              <a:t>rispetto </a:t>
            </a:r>
            <a:r>
              <a:rPr lang="it-IT" sz="1000" dirty="0" smtClean="0">
                <a:solidFill>
                  <a:schemeClr val="tx1">
                    <a:lumMod val="65000"/>
                    <a:lumOff val="35000"/>
                  </a:schemeClr>
                </a:solidFill>
              </a:rPr>
              <a:t>al passato, non avvenendo più con DPCM bensì da parte della stessa AGID, previa </a:t>
            </a:r>
            <a:r>
              <a:rPr lang="it-IT" sz="1000" dirty="0">
                <a:solidFill>
                  <a:schemeClr val="tx1">
                    <a:lumMod val="65000"/>
                    <a:lumOff val="35000"/>
                  </a:schemeClr>
                </a:solidFill>
              </a:rPr>
              <a:t>consultazione pubblica di almeno di 30 giorni presso il </a:t>
            </a:r>
            <a:r>
              <a:rPr lang="it-IT" sz="1000" dirty="0" smtClean="0">
                <a:solidFill>
                  <a:schemeClr val="tx1">
                    <a:lumMod val="65000"/>
                    <a:lumOff val="35000"/>
                  </a:schemeClr>
                </a:solidFill>
              </a:rPr>
              <a:t>proprio sito web. Fino </a:t>
            </a:r>
            <a:r>
              <a:rPr lang="it-IT" sz="1000" dirty="0">
                <a:solidFill>
                  <a:schemeClr val="tx1">
                    <a:lumMod val="65000"/>
                    <a:lumOff val="35000"/>
                  </a:schemeClr>
                </a:solidFill>
              </a:rPr>
              <a:t>all'eventuale modifica o abrogazione da parte delle Linee </a:t>
            </a:r>
            <a:r>
              <a:rPr lang="it-IT" sz="1000" dirty="0" smtClean="0">
                <a:solidFill>
                  <a:schemeClr val="tx1">
                    <a:lumMod val="65000"/>
                    <a:lumOff val="35000"/>
                  </a:schemeClr>
                </a:solidFill>
              </a:rPr>
              <a:t>guida, restano efficaci le Regole </a:t>
            </a:r>
            <a:r>
              <a:rPr lang="it-IT" sz="1000" dirty="0">
                <a:solidFill>
                  <a:schemeClr val="tx1">
                    <a:lumMod val="65000"/>
                    <a:lumOff val="35000"/>
                  </a:schemeClr>
                </a:solidFill>
              </a:rPr>
              <a:t>tecniche </a:t>
            </a:r>
            <a:r>
              <a:rPr lang="it-IT" sz="1000" dirty="0" smtClean="0">
                <a:solidFill>
                  <a:schemeClr val="tx1">
                    <a:lumMod val="65000"/>
                    <a:lumOff val="35000"/>
                  </a:schemeClr>
                </a:solidFill>
              </a:rPr>
              <a:t>ex art. 71 </a:t>
            </a:r>
            <a:r>
              <a:rPr lang="it-IT" sz="1000" dirty="0">
                <a:solidFill>
                  <a:schemeClr val="tx1">
                    <a:lumMod val="65000"/>
                    <a:lumOff val="35000"/>
                  </a:schemeClr>
                </a:solidFill>
              </a:rPr>
              <a:t>CAD, nel testo vigente prima dell'entrata in vigore del d.lgs. </a:t>
            </a:r>
            <a:r>
              <a:rPr lang="it-IT" sz="1000" dirty="0" smtClean="0">
                <a:solidFill>
                  <a:schemeClr val="tx1">
                    <a:lumMod val="65000"/>
                    <a:lumOff val="35000"/>
                  </a:schemeClr>
                </a:solidFill>
              </a:rPr>
              <a:t>217/2017 (12/01/2018). </a:t>
            </a:r>
            <a:endParaRPr lang="it-IT" sz="1000" dirty="0">
              <a:solidFill>
                <a:schemeClr val="tx1">
                  <a:lumMod val="65000"/>
                  <a:lumOff val="35000"/>
                </a:schemeClr>
              </a:solidFill>
            </a:endParaRPr>
          </a:p>
          <a:p>
            <a:pPr marL="0" indent="0" algn="just">
              <a:buNone/>
            </a:pPr>
            <a:r>
              <a:rPr lang="it-IT" sz="1000" dirty="0" smtClean="0">
                <a:solidFill>
                  <a:schemeClr val="tx1">
                    <a:lumMod val="65000"/>
                    <a:lumOff val="35000"/>
                  </a:schemeClr>
                </a:solidFill>
              </a:rPr>
              <a:t>Con </a:t>
            </a:r>
            <a:r>
              <a:rPr lang="it-IT" sz="1000" dirty="0">
                <a:solidFill>
                  <a:schemeClr val="tx1">
                    <a:lumMod val="65000"/>
                    <a:lumOff val="35000"/>
                  </a:schemeClr>
                </a:solidFill>
              </a:rPr>
              <a:t>delibera n. 264 del 1 marzo 2018 dell’Autorità nazionale </a:t>
            </a:r>
            <a:r>
              <a:rPr lang="it-IT" sz="1000" dirty="0" smtClean="0">
                <a:solidFill>
                  <a:schemeClr val="tx1">
                    <a:lumMod val="65000"/>
                    <a:lumOff val="35000"/>
                  </a:schemeClr>
                </a:solidFill>
              </a:rPr>
              <a:t>Anticorruzione, inoltre, </a:t>
            </a:r>
            <a:r>
              <a:rPr lang="it-IT" sz="1000" dirty="0">
                <a:solidFill>
                  <a:schemeClr val="tx1">
                    <a:lumMod val="65000"/>
                    <a:lumOff val="35000"/>
                  </a:schemeClr>
                </a:solidFill>
              </a:rPr>
              <a:t>è stato approvato il </a:t>
            </a:r>
            <a:r>
              <a:rPr lang="it-IT" sz="1000" i="1" dirty="0">
                <a:solidFill>
                  <a:schemeClr val="tx1">
                    <a:lumMod val="65000"/>
                    <a:lumOff val="35000"/>
                  </a:schemeClr>
                </a:solidFill>
              </a:rPr>
              <a:t>Regolamento concernente l’accessibilità dei dati raccolti nella Banca Dati Nazionale sui contratti </a:t>
            </a:r>
            <a:r>
              <a:rPr lang="it-IT" sz="1000" i="1" dirty="0" smtClean="0">
                <a:solidFill>
                  <a:schemeClr val="tx1">
                    <a:lumMod val="65000"/>
                    <a:lumOff val="35000"/>
                  </a:schemeClr>
                </a:solidFill>
              </a:rPr>
              <a:t>pubblici</a:t>
            </a:r>
            <a:r>
              <a:rPr lang="it-IT" sz="1000" dirty="0" smtClean="0">
                <a:solidFill>
                  <a:schemeClr val="tx1">
                    <a:lumMod val="65000"/>
                    <a:lumOff val="35000"/>
                  </a:schemeClr>
                </a:solidFill>
              </a:rPr>
              <a:t>, </a:t>
            </a:r>
            <a:r>
              <a:rPr lang="it-IT" sz="1000" dirty="0">
                <a:solidFill>
                  <a:schemeClr val="tx1">
                    <a:lumMod val="65000"/>
                    <a:lumOff val="35000"/>
                  </a:schemeClr>
                </a:solidFill>
              </a:rPr>
              <a:t>disciplinandone i criteri e le modalità di accesso, </a:t>
            </a:r>
            <a:r>
              <a:rPr lang="it-IT" sz="1000" dirty="0" smtClean="0">
                <a:solidFill>
                  <a:schemeClr val="tx1">
                    <a:lumMod val="65000"/>
                    <a:lumOff val="35000"/>
                  </a:schemeClr>
                </a:solidFill>
              </a:rPr>
              <a:t>l’ammissibilità della </a:t>
            </a:r>
            <a:r>
              <a:rPr lang="it-IT" sz="1000" dirty="0">
                <a:solidFill>
                  <a:schemeClr val="tx1">
                    <a:lumMod val="65000"/>
                    <a:lumOff val="35000"/>
                  </a:schemeClr>
                </a:solidFill>
              </a:rPr>
              <a:t>comunicazione e </a:t>
            </a:r>
            <a:r>
              <a:rPr lang="it-IT" sz="1000" dirty="0" smtClean="0">
                <a:solidFill>
                  <a:schemeClr val="tx1">
                    <a:lumMod val="65000"/>
                    <a:lumOff val="35000"/>
                  </a:schemeClr>
                </a:solidFill>
              </a:rPr>
              <a:t>della diffusione sulla </a:t>
            </a:r>
            <a:r>
              <a:rPr lang="it-IT" sz="1000" dirty="0">
                <a:solidFill>
                  <a:schemeClr val="tx1">
                    <a:lumMod val="65000"/>
                    <a:lumOff val="35000"/>
                  </a:schemeClr>
                </a:solidFill>
              </a:rPr>
              <a:t>base della tipologia, del grado di conoscibilità nonché del soggetto fruitore. A seguito della pubblicazione della Delibera ANAC del 6 giugno 2018, è entrato in vigore anche il </a:t>
            </a:r>
            <a:r>
              <a:rPr lang="it-IT" sz="1000" i="1" dirty="0">
                <a:solidFill>
                  <a:schemeClr val="tx1">
                    <a:lumMod val="65000"/>
                    <a:lumOff val="35000"/>
                  </a:schemeClr>
                </a:solidFill>
              </a:rPr>
              <a:t>Regolamento per la gestione del Casellario Informatico dei contratti pubblici di lavori, servizi e forniture</a:t>
            </a:r>
            <a:r>
              <a:rPr lang="it-IT" sz="1000" dirty="0">
                <a:solidFill>
                  <a:schemeClr val="tx1">
                    <a:lumMod val="65000"/>
                    <a:lumOff val="35000"/>
                  </a:schemeClr>
                </a:solidFill>
              </a:rPr>
              <a:t>, </a:t>
            </a:r>
            <a:r>
              <a:rPr lang="it-IT" sz="1000" dirty="0" smtClean="0">
                <a:solidFill>
                  <a:schemeClr val="tx1">
                    <a:lumMod val="65000"/>
                    <a:lumOff val="35000"/>
                  </a:schemeClr>
                </a:solidFill>
              </a:rPr>
              <a:t>articolato </a:t>
            </a:r>
            <a:r>
              <a:rPr lang="it-IT" sz="1000" dirty="0">
                <a:solidFill>
                  <a:schemeClr val="tx1">
                    <a:lumMod val="65000"/>
                    <a:lumOff val="35000"/>
                  </a:schemeClr>
                </a:solidFill>
              </a:rPr>
              <a:t>in tre sezioni distinte in base al livello di accessibilità, contenenti dati e </a:t>
            </a:r>
            <a:r>
              <a:rPr lang="it-IT" sz="1000" dirty="0" smtClean="0">
                <a:solidFill>
                  <a:schemeClr val="tx1">
                    <a:lumMod val="65000"/>
                    <a:lumOff val="35000"/>
                  </a:schemeClr>
                </a:solidFill>
              </a:rPr>
              <a:t>informazioni </a:t>
            </a:r>
            <a:r>
              <a:rPr lang="it-IT" sz="1000" dirty="0">
                <a:solidFill>
                  <a:schemeClr val="tx1">
                    <a:lumMod val="65000"/>
                    <a:lumOff val="35000"/>
                  </a:schemeClr>
                </a:solidFill>
              </a:rPr>
              <a:t>inerenti gli operatori economici che </a:t>
            </a:r>
            <a:r>
              <a:rPr lang="it-IT" sz="1000" dirty="0" smtClean="0">
                <a:solidFill>
                  <a:schemeClr val="tx1">
                    <a:lumMod val="65000"/>
                    <a:lumOff val="35000"/>
                  </a:schemeClr>
                </a:solidFill>
              </a:rPr>
              <a:t>partecipino </a:t>
            </a:r>
            <a:r>
              <a:rPr lang="it-IT" sz="1000" dirty="0">
                <a:solidFill>
                  <a:schemeClr val="tx1">
                    <a:lumMod val="65000"/>
                    <a:lumOff val="35000"/>
                  </a:schemeClr>
                </a:solidFill>
              </a:rPr>
              <a:t>alle gare per l'affidamento di lavori, di forniture e di servizi. </a:t>
            </a:r>
            <a:endParaRPr lang="it-IT" sz="1000" dirty="0" smtClean="0">
              <a:solidFill>
                <a:schemeClr val="tx1">
                  <a:lumMod val="65000"/>
                  <a:lumOff val="35000"/>
                </a:schemeClr>
              </a:solidFill>
            </a:endParaRPr>
          </a:p>
          <a:p>
            <a:pPr marL="0" indent="0" algn="just">
              <a:buNone/>
            </a:pPr>
            <a:endParaRPr lang="it-IT" sz="1000"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9</a:t>
            </a:fld>
            <a:endParaRPr lang="it-IT"/>
          </a:p>
        </p:txBody>
      </p:sp>
    </p:spTree>
    <p:extLst>
      <p:ext uri="{BB962C8B-B14F-4D97-AF65-F5344CB8AC3E}">
        <p14:creationId xmlns:p14="http://schemas.microsoft.com/office/powerpoint/2010/main" val="21892590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08912" cy="5112568"/>
          </a:xfrm>
        </p:spPr>
        <p:txBody>
          <a:bodyPr>
            <a:noAutofit/>
          </a:bodyPr>
          <a:lstStyle/>
          <a:p>
            <a:pPr marL="0" indent="0" algn="just">
              <a:buNone/>
            </a:pPr>
            <a:endParaRPr lang="it-IT" sz="1000" dirty="0" smtClean="0">
              <a:solidFill>
                <a:schemeClr val="tx1">
                  <a:lumMod val="65000"/>
                  <a:lumOff val="35000"/>
                </a:schemeClr>
              </a:solidFill>
            </a:endParaRP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La sezione «A» è ad accesso pubblico e contiene i dati riguardanti le attestazioni di qualificazione rilasciate dalle S.O.A. alle imprese esecutrici di lavori pubblici e le notizie riguardanti le medesime S.O.A. La sezione «B» è ad accesso riservato alle Stazioni appaltanti e alle S.O.A., nonché agli operatori economici destinatari del provvedimento di annotazione per la visione della propria posizione. La sezione «C» è ad accesso riservato all’ANAC e raccoglie i dati utili allo svolgimento dell’attività di vigilanza e controllo inerente il sistema unico di qualificazione degli operatori economici nonché all’implementazione del sistema del rating di impresa</a:t>
            </a:r>
            <a:r>
              <a:rPr lang="it-IT" sz="1000" dirty="0" smtClean="0">
                <a:solidFill>
                  <a:schemeClr val="tx1">
                    <a:lumMod val="65000"/>
                    <a:lumOff val="35000"/>
                  </a:schemeClr>
                </a:solidFill>
              </a:rPr>
              <a:t>.</a:t>
            </a:r>
          </a:p>
          <a:p>
            <a:pPr marL="0" indent="0" algn="just">
              <a:buNone/>
            </a:pPr>
            <a:r>
              <a:rPr lang="it-IT" sz="1000" dirty="0" smtClean="0">
                <a:solidFill>
                  <a:schemeClr val="tx1">
                    <a:lumMod val="65000"/>
                    <a:lumOff val="35000"/>
                  </a:schemeClr>
                </a:solidFill>
              </a:rPr>
              <a:t>Dal </a:t>
            </a:r>
            <a:r>
              <a:rPr lang="it-IT" sz="1000" dirty="0">
                <a:solidFill>
                  <a:schemeClr val="tx1">
                    <a:lumMod val="65000"/>
                    <a:lumOff val="35000"/>
                  </a:schemeClr>
                </a:solidFill>
              </a:rPr>
              <a:t>25 maggio </a:t>
            </a:r>
            <a:r>
              <a:rPr lang="it-IT" sz="1000" dirty="0" smtClean="0">
                <a:solidFill>
                  <a:schemeClr val="tx1">
                    <a:lumMod val="65000"/>
                    <a:lumOff val="35000"/>
                  </a:schemeClr>
                </a:solidFill>
              </a:rPr>
              <a:t>2018, infine, è pienamente operativo il </a:t>
            </a:r>
            <a:r>
              <a:rPr lang="it-IT" sz="1000" i="1" dirty="0">
                <a:solidFill>
                  <a:schemeClr val="tx1">
                    <a:lumMod val="65000"/>
                    <a:lumOff val="35000"/>
                  </a:schemeClr>
                </a:solidFill>
              </a:rPr>
              <a:t>Regolamento Privacy Europeo </a:t>
            </a:r>
            <a:r>
              <a:rPr lang="it-IT" sz="1000" i="1" dirty="0" smtClean="0">
                <a:solidFill>
                  <a:schemeClr val="tx1">
                    <a:lumMod val="65000"/>
                    <a:lumOff val="35000"/>
                  </a:schemeClr>
                </a:solidFill>
              </a:rPr>
              <a:t>2016/679</a:t>
            </a:r>
            <a:r>
              <a:rPr lang="it-IT" sz="1000" dirty="0" smtClean="0">
                <a:solidFill>
                  <a:schemeClr val="tx1">
                    <a:lumMod val="65000"/>
                    <a:lumOff val="35000"/>
                  </a:schemeClr>
                </a:solidFill>
              </a:rPr>
              <a:t>, relativo </a:t>
            </a:r>
            <a:r>
              <a:rPr lang="it-IT" sz="1000" dirty="0">
                <a:solidFill>
                  <a:schemeClr val="tx1">
                    <a:lumMod val="65000"/>
                    <a:lumOff val="35000"/>
                  </a:schemeClr>
                </a:solidFill>
              </a:rPr>
              <a:t>alla protezione delle persone fisiche con riguardo al trattamento dei dati personali nonché alla libera circolazione di tali </a:t>
            </a:r>
            <a:r>
              <a:rPr lang="it-IT" sz="1000" dirty="0" smtClean="0">
                <a:solidFill>
                  <a:schemeClr val="tx1">
                    <a:lumMod val="65000"/>
                    <a:lumOff val="35000"/>
                  </a:schemeClr>
                </a:solidFill>
              </a:rPr>
              <a:t>dati, che uniforma la tutela a livello europeo e che sta richiedendo significativi adeguamenti in termini organizzativi (prevedendo, ad esempio, la nomina di un Responsabile Protezione Dati o DPO), di </a:t>
            </a:r>
            <a:r>
              <a:rPr lang="it-IT" sz="1000" dirty="0" err="1" smtClean="0">
                <a:solidFill>
                  <a:schemeClr val="tx1">
                    <a:lumMod val="65000"/>
                    <a:lumOff val="35000"/>
                  </a:schemeClr>
                </a:solidFill>
              </a:rPr>
              <a:t>assestment</a:t>
            </a:r>
            <a:r>
              <a:rPr lang="it-IT" sz="1000" dirty="0" smtClean="0">
                <a:solidFill>
                  <a:schemeClr val="tx1">
                    <a:lumMod val="65000"/>
                    <a:lumOff val="35000"/>
                  </a:schemeClr>
                </a:solidFill>
              </a:rPr>
              <a:t> o valutazione del rischio, nell’ottica dell’</a:t>
            </a:r>
            <a:r>
              <a:rPr lang="it-IT" sz="1000" dirty="0" err="1" smtClean="0">
                <a:solidFill>
                  <a:schemeClr val="tx1">
                    <a:lumMod val="65000"/>
                    <a:lumOff val="35000"/>
                  </a:schemeClr>
                </a:solidFill>
              </a:rPr>
              <a:t>accountability</a:t>
            </a:r>
            <a:r>
              <a:rPr lang="it-IT" sz="1000" dirty="0" smtClean="0">
                <a:solidFill>
                  <a:schemeClr val="tx1">
                    <a:lumMod val="65000"/>
                    <a:lumOff val="35000"/>
                  </a:schemeClr>
                </a:solidFill>
              </a:rPr>
              <a:t>.</a:t>
            </a:r>
          </a:p>
          <a:p>
            <a:pPr marL="0" indent="0" algn="just">
              <a:buNone/>
            </a:pPr>
            <a:endParaRPr lang="it-IT" sz="1000" dirty="0">
              <a:solidFill>
                <a:schemeClr val="tx1">
                  <a:lumMod val="65000"/>
                  <a:lumOff val="35000"/>
                </a:schemeClr>
              </a:solidFill>
            </a:endParaRP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10</a:t>
            </a:fld>
            <a:endParaRPr lang="it-IT"/>
          </a:p>
        </p:txBody>
      </p:sp>
    </p:spTree>
    <p:extLst>
      <p:ext uri="{BB962C8B-B14F-4D97-AF65-F5344CB8AC3E}">
        <p14:creationId xmlns:p14="http://schemas.microsoft.com/office/powerpoint/2010/main" val="17890934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fontScale="25000" lnSpcReduction="20000"/>
          </a:bodyPr>
          <a:lstStyle/>
          <a:p>
            <a:pPr marL="0" indent="0" algn="just">
              <a:buNone/>
            </a:pPr>
            <a:endParaRPr lang="it-IT" sz="1400" dirty="0" smtClean="0"/>
          </a:p>
          <a:p>
            <a:pPr marL="0" indent="0" algn="just">
              <a:lnSpc>
                <a:spcPct val="170000"/>
              </a:lnSpc>
              <a:buNone/>
            </a:pPr>
            <a:endParaRPr lang="it-IT" sz="1400" dirty="0">
              <a:solidFill>
                <a:prstClr val="black">
                  <a:lumMod val="65000"/>
                  <a:lumOff val="35000"/>
                </a:prstClr>
              </a:solidFill>
            </a:endParaRPr>
          </a:p>
          <a:p>
            <a:pPr marL="0" indent="0">
              <a:buNone/>
            </a:pPr>
            <a:endParaRPr lang="it-IT" sz="1300" dirty="0">
              <a:solidFill>
                <a:prstClr val="black">
                  <a:lumMod val="65000"/>
                  <a:lumOff val="35000"/>
                </a:prstClr>
              </a:solidFill>
            </a:endParaRPr>
          </a:p>
          <a:p>
            <a:pPr marL="0" lvl="0" indent="0" algn="just" fontAlgn="base">
              <a:lnSpc>
                <a:spcPct val="120000"/>
              </a:lnSpc>
              <a:spcAft>
                <a:spcPct val="0"/>
              </a:spcAft>
              <a:buNone/>
              <a:defRPr/>
            </a:pPr>
            <a:endParaRPr lang="it-IT" sz="1300" dirty="0">
              <a:solidFill>
                <a:prstClr val="black">
                  <a:lumMod val="65000"/>
                  <a:lumOff val="35000"/>
                </a:prstClr>
              </a:solidFill>
            </a:endParaRPr>
          </a:p>
          <a:p>
            <a:pPr marL="0" lvl="0" indent="0" algn="just" fontAlgn="base">
              <a:lnSpc>
                <a:spcPct val="120000"/>
              </a:lnSpc>
              <a:spcAft>
                <a:spcPct val="0"/>
              </a:spcAft>
              <a:buNone/>
              <a:defRPr/>
            </a:pPr>
            <a:endParaRPr lang="it-IT" sz="1300" dirty="0">
              <a:solidFill>
                <a:prstClr val="black">
                  <a:lumMod val="65000"/>
                  <a:lumOff val="35000"/>
                </a:prstClr>
              </a:solidFill>
            </a:endParaRPr>
          </a:p>
          <a:p>
            <a:pPr marL="0" lvl="0" indent="0" algn="just" fontAlgn="base">
              <a:lnSpc>
                <a:spcPct val="120000"/>
              </a:lnSpc>
              <a:spcAft>
                <a:spcPct val="0"/>
              </a:spcAft>
              <a:buNone/>
              <a:defRPr/>
            </a:pPr>
            <a:endParaRPr lang="it-IT" sz="1400" dirty="0">
              <a:solidFill>
                <a:prstClr val="black">
                  <a:lumMod val="65000"/>
                  <a:lumOff val="35000"/>
                </a:prstClr>
              </a:solidFill>
            </a:endParaRPr>
          </a:p>
          <a:p>
            <a:pPr marL="0" lvl="0" indent="0" algn="just" fontAlgn="base">
              <a:lnSpc>
                <a:spcPct val="120000"/>
              </a:lnSpc>
              <a:spcAft>
                <a:spcPct val="0"/>
              </a:spcAft>
              <a:buNone/>
              <a:defRPr/>
            </a:pPr>
            <a:endParaRPr lang="it-IT" sz="1400" dirty="0" smtClean="0">
              <a:solidFill>
                <a:prstClr val="black">
                  <a:lumMod val="65000"/>
                  <a:lumOff val="35000"/>
                </a:prstClr>
              </a:solidFill>
            </a:endParaRPr>
          </a:p>
          <a:p>
            <a:pPr marL="0" lvl="0" indent="0" algn="just" fontAlgn="base">
              <a:lnSpc>
                <a:spcPct val="120000"/>
              </a:lnSpc>
              <a:spcAft>
                <a:spcPct val="0"/>
              </a:spcAft>
              <a:buNone/>
              <a:defRPr/>
            </a:pPr>
            <a:endParaRPr lang="it-IT" sz="1400" dirty="0">
              <a:solidFill>
                <a:prstClr val="black">
                  <a:lumMod val="65000"/>
                  <a:lumOff val="35000"/>
                </a:prstClr>
              </a:solidFill>
            </a:endParaRPr>
          </a:p>
          <a:p>
            <a:pPr marL="0" lvl="0" indent="0" algn="just" fontAlgn="base">
              <a:lnSpc>
                <a:spcPct val="120000"/>
              </a:lnSpc>
              <a:spcAft>
                <a:spcPct val="0"/>
              </a:spcAft>
              <a:buNone/>
              <a:defRPr/>
            </a:pPr>
            <a:endParaRPr lang="it-IT" sz="2500" dirty="0" smtClean="0">
              <a:solidFill>
                <a:prstClr val="black">
                  <a:lumMod val="65000"/>
                  <a:lumOff val="35000"/>
                </a:prstClr>
              </a:solidFill>
            </a:endParaRPr>
          </a:p>
          <a:p>
            <a:pPr marL="0" lvl="0" indent="0" algn="just" fontAlgn="base">
              <a:lnSpc>
                <a:spcPct val="120000"/>
              </a:lnSpc>
              <a:spcAft>
                <a:spcPct val="0"/>
              </a:spcAft>
              <a:buNone/>
              <a:defRPr/>
            </a:pPr>
            <a:r>
              <a:rPr lang="it-IT" sz="4000" dirty="0">
                <a:solidFill>
                  <a:schemeClr val="tx1">
                    <a:lumMod val="65000"/>
                    <a:lumOff val="35000"/>
                  </a:schemeClr>
                </a:solidFill>
              </a:rPr>
              <a:t>Come noto, con il Decreto Legislativo 25.11.2016, n. 219 “Attuazione della delega di cui all’articolo 10 della legge 7 agosto 2015, n. 124, per il riordino delle funzioni e del finanziamento delle camere di commercio, industria, artigianato e agricoltura” si è intrapreso  il percorso  di riordino degli enti camerali e sono state ridefinite  le relative competenze a sostegno dell’economia  e a tutela del mercato. </a:t>
            </a:r>
          </a:p>
          <a:p>
            <a:pPr marL="0" indent="0" algn="just">
              <a:lnSpc>
                <a:spcPct val="120000"/>
              </a:lnSpc>
              <a:buNone/>
            </a:pPr>
            <a:r>
              <a:rPr lang="it-IT" sz="4000" dirty="0">
                <a:solidFill>
                  <a:schemeClr val="tx1">
                    <a:lumMod val="65000"/>
                    <a:lumOff val="35000"/>
                  </a:schemeClr>
                </a:solidFill>
              </a:rPr>
              <a:t>Tale ridefinizione delle competenze ha portato la Camera ad approfondire determinate relazioni istituzionali, in particolare per la valorizzazione del patrimonio culturale e per il turismo (si veda l’esperienza di Mirabilia Network che ha visto una rete con altre 17 Camere, Enti locali, ICE e MISE) nonché per le politiche di Alternanza Scuola-Lavoro  (con il Ministero dell’Istruzione e con gli Istituti scolastici  aderenti).</a:t>
            </a:r>
          </a:p>
          <a:p>
            <a:pPr marL="0" indent="0" algn="just">
              <a:lnSpc>
                <a:spcPct val="120000"/>
              </a:lnSpc>
              <a:buNone/>
            </a:pPr>
            <a:r>
              <a:rPr lang="it-IT" sz="4000" dirty="0">
                <a:solidFill>
                  <a:schemeClr val="tx1">
                    <a:lumMod val="65000"/>
                    <a:lumOff val="35000"/>
                  </a:schemeClr>
                </a:solidFill>
              </a:rPr>
              <a:t> Anche nel 2019 dunque la Camera continuerà a consolidare le relazioni istituzionali con gli attori della </a:t>
            </a:r>
            <a:r>
              <a:rPr lang="it-IT" sz="4000" dirty="0" err="1">
                <a:solidFill>
                  <a:schemeClr val="tx1">
                    <a:lumMod val="65000"/>
                    <a:lumOff val="35000"/>
                  </a:schemeClr>
                </a:solidFill>
              </a:rPr>
              <a:t>governance</a:t>
            </a:r>
            <a:r>
              <a:rPr lang="it-IT" sz="4000" dirty="0">
                <a:solidFill>
                  <a:schemeClr val="tx1">
                    <a:lumMod val="65000"/>
                    <a:lumOff val="35000"/>
                  </a:schemeClr>
                </a:solidFill>
              </a:rPr>
              <a:t> locale (Regione Lombardia, Provincia, Enti Locali, Associazioni di Categoria e Sindacati, Fondazioni bancarie, GAL, eccetera), esercitando la sua </a:t>
            </a:r>
            <a:r>
              <a:rPr lang="it-IT" sz="4000" dirty="0" err="1">
                <a:solidFill>
                  <a:schemeClr val="tx1">
                    <a:lumMod val="65000"/>
                    <a:lumOff val="35000"/>
                  </a:schemeClr>
                </a:solidFill>
              </a:rPr>
              <a:t>mission</a:t>
            </a:r>
            <a:r>
              <a:rPr lang="it-IT" sz="4000" dirty="0">
                <a:solidFill>
                  <a:schemeClr val="tx1">
                    <a:lumMod val="65000"/>
                    <a:lumOff val="35000"/>
                  </a:schemeClr>
                </a:solidFill>
              </a:rPr>
              <a:t> coerentemente con la nuova configurazione del sistema e delle funzioni disegnata dalla Riforma. In merito si sottolinea che continuerà il dialogo nel sistema camerale, tenuto conto del contenzioso in corso che ha visto l’Ente  vittorioso nel giudizio cautelare innanzi al Consiglio di Stato, la cui decisione ha congelato l’accorpamento con le consorelle di Cremona e di Mantova. Si proseguirà, inoltre, con la collaborazione con Regione Lombardia sull’Accordo di Programma nonché con l’Università in materia di </a:t>
            </a:r>
            <a:r>
              <a:rPr lang="it-IT" sz="4000" dirty="0" err="1">
                <a:solidFill>
                  <a:schemeClr val="tx1">
                    <a:lumMod val="65000"/>
                    <a:lumOff val="35000"/>
                  </a:schemeClr>
                </a:solidFill>
              </a:rPr>
              <a:t>placement</a:t>
            </a:r>
            <a:r>
              <a:rPr lang="it-IT" sz="4000" dirty="0">
                <a:solidFill>
                  <a:schemeClr val="tx1">
                    <a:lumMod val="65000"/>
                    <a:lumOff val="35000"/>
                  </a:schemeClr>
                </a:solidFill>
              </a:rPr>
              <a:t>. Si darà ulteriore impulso al programma </a:t>
            </a:r>
            <a:r>
              <a:rPr lang="it-IT" sz="4000" i="1" dirty="0">
                <a:solidFill>
                  <a:schemeClr val="tx1">
                    <a:lumMod val="65000"/>
                    <a:lumOff val="35000"/>
                  </a:schemeClr>
                </a:solidFill>
              </a:rPr>
              <a:t>Pavia2020</a:t>
            </a:r>
            <a:r>
              <a:rPr lang="it-IT" sz="4000" dirty="0">
                <a:solidFill>
                  <a:schemeClr val="tx1">
                    <a:lumMod val="65000"/>
                    <a:lumOff val="35000"/>
                  </a:schemeClr>
                </a:solidFill>
              </a:rPr>
              <a:t>, sempre puntando all’innovazione industriale e all’impatto intersettoriale. Si darà continuità  alle convenzioni in corso con altri soggetti, anche privati, in materia culturale, ad esempio quelle che si riferiscono </a:t>
            </a:r>
            <a:r>
              <a:rPr lang="it-IT" sz="4000" i="1" dirty="0">
                <a:solidFill>
                  <a:schemeClr val="tx1">
                    <a:lumMod val="65000"/>
                    <a:lumOff val="35000"/>
                  </a:schemeClr>
                </a:solidFill>
              </a:rPr>
              <a:t>a  I Solisti di Pavia </a:t>
            </a:r>
            <a:r>
              <a:rPr lang="it-IT" sz="4000" dirty="0">
                <a:solidFill>
                  <a:schemeClr val="tx1">
                    <a:lumMod val="65000"/>
                    <a:lumOff val="35000"/>
                  </a:schemeClr>
                </a:solidFill>
              </a:rPr>
              <a:t>e a </a:t>
            </a:r>
            <a:r>
              <a:rPr lang="it-IT" sz="4000" i="1" dirty="0" err="1">
                <a:solidFill>
                  <a:schemeClr val="tx1">
                    <a:lumMod val="65000"/>
                    <a:lumOff val="35000"/>
                  </a:schemeClr>
                </a:solidFill>
              </a:rPr>
              <a:t>Ghislierimusica</a:t>
            </a:r>
            <a:r>
              <a:rPr lang="it-IT" sz="4000" dirty="0">
                <a:solidFill>
                  <a:schemeClr val="tx1">
                    <a:lumMod val="65000"/>
                    <a:lumOff val="35000"/>
                  </a:schemeClr>
                </a:solidFill>
              </a:rPr>
              <a:t>.  </a:t>
            </a:r>
          </a:p>
          <a:p>
            <a:pPr marL="0" indent="0" algn="just">
              <a:lnSpc>
                <a:spcPct val="120000"/>
              </a:lnSpc>
              <a:buNone/>
            </a:pPr>
            <a:r>
              <a:rPr lang="it-IT" sz="4000" dirty="0">
                <a:solidFill>
                  <a:schemeClr val="tx1">
                    <a:lumMod val="65000"/>
                    <a:lumOff val="35000"/>
                  </a:schemeClr>
                </a:solidFill>
              </a:rPr>
              <a:t>La collaborazione con altri Enti sui temi della semplificazione (ad esempio sui SUAP), promozionali e in generale di strategia per lo sviluppo locale, proseguirà anche nel 2019, anche sulle questioni dell’occupazione femminile e conciliazione  vita-lavoro.</a:t>
            </a:r>
          </a:p>
          <a:p>
            <a:pPr marL="0" lvl="0" indent="0" algn="just" fontAlgn="base">
              <a:lnSpc>
                <a:spcPct val="120000"/>
              </a:lnSpc>
              <a:spcAft>
                <a:spcPct val="0"/>
              </a:spcAft>
              <a:buNone/>
              <a:defRPr/>
            </a:pPr>
            <a:endParaRPr lang="it-IT" sz="1400" dirty="0">
              <a:solidFill>
                <a:prstClr val="black">
                  <a:lumMod val="65000"/>
                  <a:lumOff val="35000"/>
                </a:prstClr>
              </a:solidFill>
            </a:endParaRPr>
          </a:p>
          <a:p>
            <a:pPr marL="0" lvl="0" indent="0" algn="just" fontAlgn="base">
              <a:lnSpc>
                <a:spcPct val="120000"/>
              </a:lnSpc>
              <a:spcAft>
                <a:spcPct val="0"/>
              </a:spcAft>
              <a:buNone/>
              <a:defRPr/>
            </a:pPr>
            <a:endParaRPr lang="it-IT" sz="1400" dirty="0">
              <a:solidFill>
                <a:prstClr val="black">
                  <a:lumMod val="65000"/>
                  <a:lumOff val="35000"/>
                </a:prstClr>
              </a:solidFill>
            </a:endParaRPr>
          </a:p>
          <a:p>
            <a:pPr marL="0" lvl="0" indent="0" algn="just" fontAlgn="base">
              <a:lnSpc>
                <a:spcPct val="120000"/>
              </a:lnSpc>
              <a:spcAft>
                <a:spcPct val="0"/>
              </a:spcAft>
              <a:buNone/>
              <a:defRPr/>
            </a:pPr>
            <a:endParaRPr lang="it-IT" sz="1400" dirty="0" smtClean="0">
              <a:solidFill>
                <a:prstClr val="black">
                  <a:lumMod val="65000"/>
                  <a:lumOff val="35000"/>
                </a:prstClr>
              </a:solidFill>
            </a:endParaRPr>
          </a:p>
          <a:p>
            <a:pPr marL="0" lvl="0" indent="0" algn="just" fontAlgn="base">
              <a:lnSpc>
                <a:spcPct val="120000"/>
              </a:lnSpc>
              <a:spcAft>
                <a:spcPct val="0"/>
              </a:spcAft>
              <a:buNone/>
              <a:defRPr/>
            </a:pPr>
            <a:endParaRPr lang="it-IT" sz="1400" dirty="0">
              <a:solidFill>
                <a:prstClr val="black">
                  <a:lumMod val="65000"/>
                  <a:lumOff val="35000"/>
                </a:prstClr>
              </a:solidFill>
            </a:endParaRPr>
          </a:p>
          <a:p>
            <a:pPr marL="0" lvl="0" indent="0" algn="just" fontAlgn="base">
              <a:lnSpc>
                <a:spcPct val="120000"/>
              </a:lnSpc>
              <a:spcAft>
                <a:spcPct val="0"/>
              </a:spcAft>
              <a:buNone/>
              <a:defRPr/>
            </a:pPr>
            <a:endParaRPr lang="it-IT" sz="1400" dirty="0" smtClean="0">
              <a:solidFill>
                <a:prstClr val="black">
                  <a:lumMod val="65000"/>
                  <a:lumOff val="35000"/>
                </a:prstClr>
              </a:solidFill>
            </a:endParaRPr>
          </a:p>
          <a:p>
            <a:pPr marL="0" lvl="0" indent="0" algn="just" fontAlgn="base">
              <a:lnSpc>
                <a:spcPct val="120000"/>
              </a:lnSpc>
              <a:spcAft>
                <a:spcPct val="0"/>
              </a:spcAft>
              <a:buNone/>
              <a:defRPr/>
            </a:pPr>
            <a:endParaRPr lang="it-IT" sz="1400" dirty="0">
              <a:solidFill>
                <a:prstClr val="black">
                  <a:lumMod val="65000"/>
                  <a:lumOff val="35000"/>
                </a:prstClr>
              </a:solidFill>
            </a:endParaRPr>
          </a:p>
          <a:p>
            <a:pPr marL="0" lvl="0" indent="0" algn="just" fontAlgn="base">
              <a:lnSpc>
                <a:spcPct val="120000"/>
              </a:lnSpc>
              <a:spcAft>
                <a:spcPct val="0"/>
              </a:spcAft>
              <a:buNone/>
              <a:defRPr/>
            </a:pPr>
            <a:endParaRPr lang="it-IT" sz="1000" dirty="0">
              <a:solidFill>
                <a:srgbClr val="595959"/>
              </a:solidFill>
              <a:latin typeface="Calibri" pitchFamily="34" charset="0"/>
            </a:endParaRPr>
          </a:p>
          <a:p>
            <a:pPr marL="0" lvl="0" indent="0" algn="just" fontAlgn="base">
              <a:lnSpc>
                <a:spcPct val="120000"/>
              </a:lnSpc>
              <a:spcAft>
                <a:spcPct val="0"/>
              </a:spcAft>
              <a:buNone/>
              <a:defRPr/>
            </a:pPr>
            <a:r>
              <a:rPr lang="it-IT" sz="1000" dirty="0">
                <a:solidFill>
                  <a:prstClr val="black">
                    <a:lumMod val="65000"/>
                    <a:lumOff val="35000"/>
                  </a:prstClr>
                </a:solidFill>
              </a:rPr>
              <a:t> </a:t>
            </a:r>
          </a:p>
          <a:p>
            <a:endParaRPr lang="it-IT"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NUOVO RUOLO DELLA CAMERA E  RELAZIONI ISTITUZIONALI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11</a:t>
            </a:fld>
            <a:endParaRPr lang="it-IT"/>
          </a:p>
        </p:txBody>
      </p:sp>
    </p:spTree>
    <p:extLst>
      <p:ext uri="{BB962C8B-B14F-4D97-AF65-F5344CB8AC3E}">
        <p14:creationId xmlns:p14="http://schemas.microsoft.com/office/powerpoint/2010/main" val="4032152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3568" y="2132856"/>
            <a:ext cx="7772400" cy="2808312"/>
          </a:xfrm>
          <a:prstGeom prst="rect">
            <a:avLst/>
          </a:prstGeom>
          <a:ln w="19050">
            <a:solidFill>
              <a:schemeClr val="tx1">
                <a:lumMod val="65000"/>
                <a:lumOff val="3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it-IT" sz="3600" dirty="0" smtClean="0">
              <a:solidFill>
                <a:schemeClr val="tx1">
                  <a:lumMod val="65000"/>
                  <a:lumOff val="35000"/>
                </a:schemeClr>
              </a:solidFill>
            </a:endParaRPr>
          </a:p>
          <a:p>
            <a:endParaRPr lang="it-IT" sz="3600" dirty="0" smtClean="0">
              <a:solidFill>
                <a:schemeClr val="tx1">
                  <a:lumMod val="65000"/>
                  <a:lumOff val="35000"/>
                </a:schemeClr>
              </a:solidFill>
            </a:endParaRPr>
          </a:p>
          <a:p>
            <a:r>
              <a:rPr lang="it-IT" sz="3600" dirty="0" smtClean="0">
                <a:solidFill>
                  <a:schemeClr val="tx1">
                    <a:lumMod val="65000"/>
                    <a:lumOff val="35000"/>
                  </a:schemeClr>
                </a:solidFill>
              </a:rPr>
              <a:t>3 – OBIETTIVI STRATEGICI 2019</a:t>
            </a:r>
            <a:endParaRPr lang="it-IT" dirty="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12</a:t>
            </a:fld>
            <a:endParaRPr lang="it-IT"/>
          </a:p>
        </p:txBody>
      </p:sp>
    </p:spTree>
    <p:extLst>
      <p:ext uri="{BB962C8B-B14F-4D97-AF65-F5344CB8AC3E}">
        <p14:creationId xmlns:p14="http://schemas.microsoft.com/office/powerpoint/2010/main" val="592668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548681"/>
            <a:ext cx="7772400" cy="576063"/>
          </a:xfrm>
        </p:spPr>
        <p:txBody>
          <a:bodyPr>
            <a:normAutofit fontScale="90000"/>
          </a:bodyPr>
          <a:lstStyle/>
          <a:p>
            <a:pPr algn="l"/>
            <a:r>
              <a:rPr lang="it-IT" sz="1600" dirty="0" smtClean="0"/>
              <a:t/>
            </a:r>
            <a:br>
              <a:rPr lang="it-IT" sz="1600" dirty="0" smtClean="0"/>
            </a:br>
            <a:endParaRPr lang="it-IT" sz="1600" dirty="0"/>
          </a:p>
        </p:txBody>
      </p:sp>
      <p:sp>
        <p:nvSpPr>
          <p:cNvPr id="3" name="Sottotitolo 2"/>
          <p:cNvSpPr>
            <a:spLocks noGrp="1"/>
          </p:cNvSpPr>
          <p:nvPr>
            <p:ph type="subTitle" idx="1"/>
          </p:nvPr>
        </p:nvSpPr>
        <p:spPr>
          <a:xfrm>
            <a:off x="683568" y="908720"/>
            <a:ext cx="7776864" cy="5760640"/>
          </a:xfrm>
        </p:spPr>
        <p:txBody>
          <a:bodyPr>
            <a:normAutofit/>
          </a:bodyPr>
          <a:lstStyle/>
          <a:p>
            <a:pPr algn="just"/>
            <a:endParaRPr lang="it-IT" sz="1000" dirty="0" smtClean="0">
              <a:solidFill>
                <a:schemeClr val="tx1"/>
              </a:solidFill>
            </a:endParaRPr>
          </a:p>
          <a:p>
            <a:pPr algn="just"/>
            <a:r>
              <a:rPr lang="it-IT" sz="1000" dirty="0" smtClean="0">
                <a:solidFill>
                  <a:schemeClr val="tx1">
                    <a:lumMod val="65000"/>
                    <a:lumOff val="35000"/>
                  </a:schemeClr>
                </a:solidFill>
              </a:rPr>
              <a:t>Sul </a:t>
            </a:r>
            <a:r>
              <a:rPr lang="it-IT" sz="1000" dirty="0">
                <a:solidFill>
                  <a:schemeClr val="tx1">
                    <a:lumMod val="65000"/>
                    <a:lumOff val="35000"/>
                  </a:schemeClr>
                </a:solidFill>
              </a:rPr>
              <a:t>fronte delle iniziative promozionali, con riferimento alla programmazione 2019, è necessario in primo luogo garantire gli impegni già formalmente assunti e considerare </a:t>
            </a:r>
            <a:r>
              <a:rPr lang="it-IT" sz="1000" dirty="0" smtClean="0">
                <a:solidFill>
                  <a:schemeClr val="tx1">
                    <a:lumMod val="65000"/>
                    <a:lumOff val="35000"/>
                  </a:schemeClr>
                </a:solidFill>
              </a:rPr>
              <a:t>consolidati gli ambiti </a:t>
            </a:r>
            <a:r>
              <a:rPr lang="it-IT" sz="1000" dirty="0">
                <a:solidFill>
                  <a:schemeClr val="tx1">
                    <a:lumMod val="65000"/>
                    <a:lumOff val="35000"/>
                  </a:schemeClr>
                </a:solidFill>
              </a:rPr>
              <a:t>di attività e le strutture operative della Camera e della sua Azienda Speciale </a:t>
            </a:r>
            <a:r>
              <a:rPr lang="it-IT" sz="1000" dirty="0" err="1" smtClean="0">
                <a:solidFill>
                  <a:schemeClr val="tx1">
                    <a:lumMod val="65000"/>
                    <a:lumOff val="35000"/>
                  </a:schemeClr>
                </a:solidFill>
              </a:rPr>
              <a:t>Paviasviluppo</a:t>
            </a:r>
            <a:r>
              <a:rPr lang="it-IT" sz="1000" dirty="0" smtClean="0">
                <a:solidFill>
                  <a:schemeClr val="tx1">
                    <a:lumMod val="65000"/>
                    <a:lumOff val="35000"/>
                  </a:schemeClr>
                </a:solidFill>
              </a:rPr>
              <a:t>. </a:t>
            </a:r>
            <a:r>
              <a:rPr lang="it-IT" sz="1000" dirty="0">
                <a:solidFill>
                  <a:schemeClr val="tx1">
                    <a:lumMod val="65000"/>
                    <a:lumOff val="35000"/>
                  </a:schemeClr>
                </a:solidFill>
              </a:rPr>
              <a:t>Tra gli impegni pluriennali vincolanti figurano certamente quelli derivanti dalle progettualità da realizzare utilizzando la maggiorazione del 20% del diritto annuale e approvati dal Consiglio camerale con deliberazione </a:t>
            </a:r>
            <a:r>
              <a:rPr lang="it-IT" sz="1000" dirty="0" smtClean="0">
                <a:solidFill>
                  <a:schemeClr val="tx1">
                    <a:lumMod val="65000"/>
                    <a:lumOff val="35000"/>
                  </a:schemeClr>
                </a:solidFill>
              </a:rPr>
              <a:t>n. 3 </a:t>
            </a:r>
            <a:r>
              <a:rPr lang="it-IT" sz="1000" dirty="0">
                <a:solidFill>
                  <a:schemeClr val="tx1">
                    <a:lumMod val="65000"/>
                    <a:lumOff val="35000"/>
                  </a:schemeClr>
                </a:solidFill>
              </a:rPr>
              <a:t>del </a:t>
            </a:r>
            <a:r>
              <a:rPr lang="it-IT" sz="1000" dirty="0" smtClean="0">
                <a:solidFill>
                  <a:schemeClr val="tx1">
                    <a:lumMod val="65000"/>
                    <a:lumOff val="35000"/>
                  </a:schemeClr>
                </a:solidFill>
              </a:rPr>
              <a:t>3/4/2017, </a:t>
            </a:r>
            <a:r>
              <a:rPr lang="it-IT" sz="1000" dirty="0">
                <a:solidFill>
                  <a:schemeClr val="tx1">
                    <a:lumMod val="65000"/>
                    <a:lumOff val="35000"/>
                  </a:schemeClr>
                </a:solidFill>
              </a:rPr>
              <a:t>che impegnano l’Ente per il triennio </a:t>
            </a:r>
            <a:r>
              <a:rPr lang="it-IT" sz="1000" dirty="0" smtClean="0">
                <a:solidFill>
                  <a:schemeClr val="tx1">
                    <a:lumMod val="65000"/>
                    <a:lumOff val="35000"/>
                  </a:schemeClr>
                </a:solidFill>
              </a:rPr>
              <a:t>2017–2019, </a:t>
            </a:r>
            <a:r>
              <a:rPr lang="it-IT" sz="1000" dirty="0">
                <a:solidFill>
                  <a:schemeClr val="tx1">
                    <a:lumMod val="65000"/>
                    <a:lumOff val="35000"/>
                  </a:schemeClr>
                </a:solidFill>
              </a:rPr>
              <a:t>e precisamente:</a:t>
            </a:r>
          </a:p>
          <a:p>
            <a:pPr algn="just">
              <a:buSzPts val="1000"/>
              <a:buChar char="-"/>
            </a:pPr>
            <a:r>
              <a:rPr lang="it-IT" sz="1000" dirty="0">
                <a:solidFill>
                  <a:schemeClr val="tx1">
                    <a:lumMod val="65000"/>
                    <a:lumOff val="35000"/>
                  </a:schemeClr>
                </a:solidFill>
              </a:rPr>
              <a:t>Punto Impresa </a:t>
            </a:r>
            <a:r>
              <a:rPr lang="it-IT" sz="1000" dirty="0" smtClean="0">
                <a:solidFill>
                  <a:schemeClr val="tx1">
                    <a:lumMod val="65000"/>
                    <a:lumOff val="35000"/>
                  </a:schemeClr>
                </a:solidFill>
              </a:rPr>
              <a:t>Digitale;</a:t>
            </a:r>
            <a:endParaRPr lang="it-IT" sz="1000" dirty="0">
              <a:solidFill>
                <a:schemeClr val="tx1">
                  <a:lumMod val="65000"/>
                  <a:lumOff val="35000"/>
                </a:schemeClr>
              </a:solidFill>
            </a:endParaRPr>
          </a:p>
          <a:p>
            <a:pPr algn="just">
              <a:buSzPts val="1000"/>
              <a:buChar char="-"/>
            </a:pPr>
            <a:r>
              <a:rPr lang="it-IT" sz="1000" dirty="0" smtClean="0">
                <a:solidFill>
                  <a:schemeClr val="tx1">
                    <a:lumMod val="65000"/>
                    <a:lumOff val="35000"/>
                  </a:schemeClr>
                </a:solidFill>
              </a:rPr>
              <a:t>Servizi di Orientamento al  Lavoro </a:t>
            </a:r>
            <a:r>
              <a:rPr lang="it-IT" sz="1000" dirty="0">
                <a:solidFill>
                  <a:schemeClr val="tx1">
                    <a:lumMod val="65000"/>
                    <a:lumOff val="35000"/>
                  </a:schemeClr>
                </a:solidFill>
              </a:rPr>
              <a:t>e alle </a:t>
            </a:r>
            <a:r>
              <a:rPr lang="it-IT" sz="1000" dirty="0" smtClean="0">
                <a:solidFill>
                  <a:schemeClr val="tx1">
                    <a:lumMod val="65000"/>
                    <a:lumOff val="35000"/>
                  </a:schemeClr>
                </a:solidFill>
              </a:rPr>
              <a:t>Professioni;</a:t>
            </a:r>
            <a:endParaRPr lang="it-IT" sz="1000" dirty="0">
              <a:solidFill>
                <a:schemeClr val="tx1">
                  <a:lumMod val="65000"/>
                  <a:lumOff val="35000"/>
                </a:schemeClr>
              </a:solidFill>
            </a:endParaRPr>
          </a:p>
          <a:p>
            <a:pPr algn="just">
              <a:buSzPts val="1000"/>
              <a:buChar char="-"/>
            </a:pPr>
            <a:r>
              <a:rPr lang="it-IT" sz="1000" dirty="0">
                <a:solidFill>
                  <a:schemeClr val="tx1">
                    <a:lumMod val="65000"/>
                    <a:lumOff val="35000"/>
                  </a:schemeClr>
                </a:solidFill>
              </a:rPr>
              <a:t>Turismo e </a:t>
            </a:r>
            <a:r>
              <a:rPr lang="it-IT" sz="1000" dirty="0" smtClean="0">
                <a:solidFill>
                  <a:schemeClr val="tx1">
                    <a:lumMod val="65000"/>
                    <a:lumOff val="35000"/>
                  </a:schemeClr>
                </a:solidFill>
              </a:rPr>
              <a:t>attrattività;</a:t>
            </a:r>
            <a:endParaRPr lang="it-IT" sz="1000" dirty="0">
              <a:solidFill>
                <a:schemeClr val="tx1">
                  <a:lumMod val="65000"/>
                  <a:lumOff val="35000"/>
                </a:schemeClr>
              </a:solidFill>
            </a:endParaRPr>
          </a:p>
          <a:p>
            <a:pPr algn="just"/>
            <a:r>
              <a:rPr lang="it-IT" sz="1000" dirty="0" smtClean="0">
                <a:solidFill>
                  <a:schemeClr val="tx1">
                    <a:lumMod val="65000"/>
                    <a:lumOff val="35000"/>
                  </a:schemeClr>
                </a:solidFill>
              </a:rPr>
              <a:t> per </a:t>
            </a:r>
            <a:r>
              <a:rPr lang="it-IT" sz="1000" dirty="0">
                <a:solidFill>
                  <a:schemeClr val="tx1">
                    <a:lumMod val="65000"/>
                    <a:lumOff val="35000"/>
                  </a:schemeClr>
                </a:solidFill>
              </a:rPr>
              <a:t>un importo annuo complessivo di  oltre 600.000 euro </a:t>
            </a:r>
            <a:r>
              <a:rPr lang="it-IT" sz="1000" dirty="0" smtClean="0">
                <a:solidFill>
                  <a:schemeClr val="tx1">
                    <a:lumMod val="65000"/>
                    <a:lumOff val="35000"/>
                  </a:schemeClr>
                </a:solidFill>
              </a:rPr>
              <a:t>parte </a:t>
            </a:r>
            <a:r>
              <a:rPr lang="it-IT" sz="1000" dirty="0">
                <a:solidFill>
                  <a:schemeClr val="tx1">
                    <a:lumMod val="65000"/>
                    <a:lumOff val="35000"/>
                  </a:schemeClr>
                </a:solidFill>
              </a:rPr>
              <a:t>di cui </a:t>
            </a:r>
            <a:r>
              <a:rPr lang="it-IT" sz="1000" dirty="0" smtClean="0">
                <a:solidFill>
                  <a:schemeClr val="tx1">
                    <a:lumMod val="65000"/>
                    <a:lumOff val="35000"/>
                  </a:schemeClr>
                </a:solidFill>
              </a:rPr>
              <a:t>a </a:t>
            </a:r>
            <a:r>
              <a:rPr lang="it-IT" sz="1000" dirty="0">
                <a:solidFill>
                  <a:schemeClr val="tx1">
                    <a:lumMod val="65000"/>
                    <a:lumOff val="35000"/>
                  </a:schemeClr>
                </a:solidFill>
              </a:rPr>
              <a:t>copertura del costo degli oneri di personale.</a:t>
            </a:r>
          </a:p>
          <a:p>
            <a:pPr algn="just"/>
            <a:endParaRPr lang="it-IT" sz="1000" dirty="0">
              <a:solidFill>
                <a:schemeClr val="tx1">
                  <a:lumMod val="65000"/>
                  <a:lumOff val="35000"/>
                </a:schemeClr>
              </a:solidFill>
            </a:endParaRPr>
          </a:p>
          <a:p>
            <a:pPr algn="just"/>
            <a:r>
              <a:rPr lang="it-IT" sz="1000" dirty="0">
                <a:solidFill>
                  <a:schemeClr val="tx1">
                    <a:lumMod val="65000"/>
                    <a:lumOff val="35000"/>
                  </a:schemeClr>
                </a:solidFill>
              </a:rPr>
              <a:t>Nel 2019 </a:t>
            </a:r>
            <a:r>
              <a:rPr lang="it-IT" sz="1000" dirty="0" smtClean="0">
                <a:solidFill>
                  <a:schemeClr val="tx1">
                    <a:lumMod val="65000"/>
                    <a:lumOff val="35000"/>
                  </a:schemeClr>
                </a:solidFill>
              </a:rPr>
              <a:t>proseguiranno i  </a:t>
            </a:r>
            <a:r>
              <a:rPr lang="it-IT" sz="1000" dirty="0">
                <a:solidFill>
                  <a:schemeClr val="tx1">
                    <a:lumMod val="65000"/>
                    <a:lumOff val="35000"/>
                  </a:schemeClr>
                </a:solidFill>
              </a:rPr>
              <a:t>lavori di adeguamento del Palazzo delle </a:t>
            </a:r>
            <a:r>
              <a:rPr lang="it-IT" sz="1000" dirty="0" smtClean="0">
                <a:solidFill>
                  <a:schemeClr val="tx1">
                    <a:lumMod val="65000"/>
                    <a:lumOff val="35000"/>
                  </a:schemeClr>
                </a:solidFill>
              </a:rPr>
              <a:t>Esposizioni- Alberto Ricevuti, </a:t>
            </a:r>
            <a:r>
              <a:rPr lang="it-IT" sz="1000" dirty="0">
                <a:solidFill>
                  <a:schemeClr val="tx1">
                    <a:lumMod val="65000"/>
                    <a:lumOff val="35000"/>
                  </a:schemeClr>
                </a:solidFill>
              </a:rPr>
              <a:t>iniziati nel corrente esercizio,  </a:t>
            </a:r>
            <a:r>
              <a:rPr lang="it-IT" sz="1000" dirty="0" smtClean="0">
                <a:solidFill>
                  <a:schemeClr val="tx1">
                    <a:lumMod val="65000"/>
                    <a:lumOff val="35000"/>
                  </a:schemeClr>
                </a:solidFill>
              </a:rPr>
              <a:t>per renderlo  spazio polifunzionale </a:t>
            </a:r>
            <a:r>
              <a:rPr lang="it-IT" sz="1000" dirty="0">
                <a:solidFill>
                  <a:schemeClr val="tx1">
                    <a:lumMod val="65000"/>
                    <a:lumOff val="35000"/>
                  </a:schemeClr>
                </a:solidFill>
              </a:rPr>
              <a:t>di  notevoli  dimensioni  a disposizione della </a:t>
            </a:r>
            <a:r>
              <a:rPr lang="it-IT" sz="1000" dirty="0" smtClean="0">
                <a:solidFill>
                  <a:schemeClr val="tx1">
                    <a:lumMod val="65000"/>
                    <a:lumOff val="35000"/>
                  </a:schemeClr>
                </a:solidFill>
              </a:rPr>
              <a:t>città. Si inizierà anche l’adeguamento  dell’immobile </a:t>
            </a:r>
            <a:r>
              <a:rPr lang="it-IT" sz="1000" dirty="0">
                <a:solidFill>
                  <a:schemeClr val="tx1">
                    <a:lumMod val="65000"/>
                    <a:lumOff val="35000"/>
                  </a:schemeClr>
                </a:solidFill>
              </a:rPr>
              <a:t>di </a:t>
            </a:r>
            <a:r>
              <a:rPr lang="it-IT" sz="1000" dirty="0" smtClean="0">
                <a:solidFill>
                  <a:schemeClr val="tx1">
                    <a:lumMod val="65000"/>
                    <a:lumOff val="35000"/>
                  </a:schemeClr>
                </a:solidFill>
              </a:rPr>
              <a:t>Piazza </a:t>
            </a:r>
            <a:r>
              <a:rPr lang="it-IT" sz="1000" dirty="0">
                <a:solidFill>
                  <a:schemeClr val="tx1">
                    <a:lumMod val="65000"/>
                    <a:lumOff val="35000"/>
                  </a:schemeClr>
                </a:solidFill>
              </a:rPr>
              <a:t>del Lino  che per  la sua  centralissima posizione  sarà  utilizzato anche come  punto di promozione e vetrina delle tipicità locali  e del patrimonio storico, artistico culturale e turistico della provincia. </a:t>
            </a:r>
          </a:p>
          <a:p>
            <a:pPr algn="just"/>
            <a:endParaRPr lang="it-IT" sz="1000" dirty="0">
              <a:solidFill>
                <a:schemeClr val="tx1">
                  <a:lumMod val="65000"/>
                  <a:lumOff val="35000"/>
                </a:schemeClr>
              </a:solidFill>
            </a:endParaRPr>
          </a:p>
        </p:txBody>
      </p:sp>
      <p:sp>
        <p:nvSpPr>
          <p:cNvPr id="5" name="Segnaposto numero diapositiva 4"/>
          <p:cNvSpPr>
            <a:spLocks noGrp="1"/>
          </p:cNvSpPr>
          <p:nvPr>
            <p:ph type="sldNum" sz="quarter" idx="12"/>
          </p:nvPr>
        </p:nvSpPr>
        <p:spPr/>
        <p:txBody>
          <a:bodyPr/>
          <a:lstStyle/>
          <a:p>
            <a:fld id="{98C659C1-B388-4BE1-9C2E-DC27E6989CF1}" type="slidenum">
              <a:rPr lang="it-IT" smtClean="0"/>
              <a:t>13</a:t>
            </a:fld>
            <a:endParaRPr lang="it-IT" dirty="0"/>
          </a:p>
        </p:txBody>
      </p:sp>
    </p:spTree>
    <p:extLst>
      <p:ext uri="{BB962C8B-B14F-4D97-AF65-F5344CB8AC3E}">
        <p14:creationId xmlns:p14="http://schemas.microsoft.com/office/powerpoint/2010/main" val="36629771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05300870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232134403"/>
              </p:ext>
            </p:extLst>
          </p:nvPr>
        </p:nvGraphicFramePr>
        <p:xfrm>
          <a:off x="395536" y="1052736"/>
          <a:ext cx="8424936" cy="6254496"/>
        </p:xfrm>
        <a:graphic>
          <a:graphicData uri="http://schemas.openxmlformats.org/drawingml/2006/table">
            <a:tbl>
              <a:tblPr/>
              <a:tblGrid>
                <a:gridCol w="8424936"/>
              </a:tblGrid>
              <a:tr h="59766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200" b="1" i="0" u="none" strike="noStrike" cap="none" normalizeH="0" baseline="0" dirty="0" smtClean="0">
                          <a:ln>
                            <a:noFill/>
                          </a:ln>
                          <a:solidFill>
                            <a:srgbClr val="FF0000"/>
                          </a:solidFill>
                          <a:effectLst/>
                          <a:latin typeface="+mn-lt"/>
                        </a:rPr>
                        <a:t>SERVIZI PER L’INTERNAZIONALIZZAZIONE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1" i="0" u="none" strike="noStrike" cap="none" normalizeH="0" baseline="0" dirty="0" smtClean="0">
                        <a:ln>
                          <a:noFill/>
                        </a:ln>
                        <a:solidFill>
                          <a:srgbClr val="FF0000"/>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1" i="0" u="none" strike="noStrike" cap="none" normalizeH="0" baseline="0" dirty="0" smtClean="0">
                        <a:ln>
                          <a:noFill/>
                        </a:ln>
                        <a:solidFill>
                          <a:srgbClr val="FF0000"/>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cap="none" normalizeH="0" baseline="0" dirty="0" smtClean="0">
                          <a:ln>
                            <a:noFill/>
                          </a:ln>
                          <a:solidFill>
                            <a:schemeClr val="tx1"/>
                          </a:solidFill>
                          <a:effectLst/>
                          <a:latin typeface="+mn-lt"/>
                        </a:rPr>
                        <a:t>INFORMAZIONE E ORIENTAMENTO</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rgbClr val="595959"/>
                          </a:solidFill>
                          <a:effectLst/>
                          <a:latin typeface="Calibri" pitchFamily="34" charset="0"/>
                        </a:rPr>
                        <a:t>La Camera e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proseguiranno nell’attività di approfondimento settoriale volta ad analizzare i dati dei flussi di commercio internazionale su specifiche filiere merceologiche, con l’obiettivo di individuare mercati ad alta potenzialità e di fornire informazioni e strumenti utili a tutte le imprese per la definizione delle proprie strategie di internazionalizzazione. L’approccio settoriale o di filiera risponde all’esigenza di prestare particolare attenzione alle imprese matricola rispetto ai processi di internazionalizzazione, per consentire loro di acquisire un metodo di selezione dei mercati esteri. Al fine di individuare i soggetti che hanno il potenziale per affacciarsi in modo efficace sui mercati esteri e di rilevarne i fabbisogni in termini di servizi di affiancamento verranno effettuate  mappature di settore e specifiche </a:t>
                      </a:r>
                      <a:r>
                        <a:rPr kumimoji="0" lang="it-IT" altLang="it-IT" sz="1000" b="0" i="0" u="none" strike="noStrike" cap="none" normalizeH="0" baseline="0" dirty="0" err="1" smtClean="0">
                          <a:ln>
                            <a:noFill/>
                          </a:ln>
                          <a:solidFill>
                            <a:srgbClr val="595959"/>
                          </a:solidFill>
                          <a:effectLst/>
                          <a:latin typeface="Calibri" pitchFamily="34" charset="0"/>
                        </a:rPr>
                        <a:t>profilazioni</a:t>
                      </a:r>
                      <a:r>
                        <a:rPr kumimoji="0" lang="it-IT" altLang="it-IT" sz="1000" b="0" i="0" u="none" strike="noStrike" cap="none" normalizeH="0" baseline="0" dirty="0" smtClean="0">
                          <a:ln>
                            <a:noFill/>
                          </a:ln>
                          <a:solidFill>
                            <a:srgbClr val="595959"/>
                          </a:solidFill>
                          <a:effectLst/>
                          <a:latin typeface="Calibri" pitchFamily="34" charset="0"/>
                        </a:rPr>
                        <a:t> di realtà imprenditoriali locali. I report relativi a questi approfondimenti verranno divulgati attraverso workshop e seminari formativi, non solo in forma aggregata ma anche tramite singole schede utili all’imprenditore per studiare come ottimizzare il proprio  portafoglio ordini e per  concentrare l’attenzione  sui mercati in grado di riconoscere con un giusto premium </a:t>
                      </a:r>
                      <a:r>
                        <a:rPr kumimoji="0" lang="it-IT" altLang="it-IT" sz="1000" b="0" i="0" u="none" strike="noStrike" cap="none" normalizeH="0" baseline="0" dirty="0" err="1" smtClean="0">
                          <a:ln>
                            <a:noFill/>
                          </a:ln>
                          <a:solidFill>
                            <a:srgbClr val="595959"/>
                          </a:solidFill>
                          <a:effectLst/>
                          <a:latin typeface="Calibri" pitchFamily="34" charset="0"/>
                        </a:rPr>
                        <a:t>price</a:t>
                      </a:r>
                      <a:r>
                        <a:rPr kumimoji="0" lang="it-IT" altLang="it-IT" sz="1000" b="0" i="0" u="none" strike="noStrike" cap="none" normalizeH="0" baseline="0" dirty="0" smtClean="0">
                          <a:ln>
                            <a:noFill/>
                          </a:ln>
                          <a:solidFill>
                            <a:srgbClr val="595959"/>
                          </a:solidFill>
                          <a:effectLst/>
                          <a:latin typeface="Calibri" pitchFamily="34" charset="0"/>
                        </a:rPr>
                        <a:t> la qualità del prodotto.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rgbClr val="595959"/>
                          </a:solidFill>
                          <a:effectLst/>
                          <a:latin typeface="Calibri" pitchFamily="34" charset="0"/>
                        </a:rPr>
                        <a:t>L’approccio adottato è quindi finalizzato alla realizzazione di iniziative promozionali che sappiano venire incontro alle esigenze delle imprese dei vari settori che caratterizzano il tessuto economico provinciale in una logica di servizio modulare che passa attraverso l’informazione, la formazione e poi l’intervento.</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rgbClr val="595959"/>
                          </a:solidFill>
                          <a:effectLst/>
                          <a:latin typeface="Calibri" pitchFamily="34" charset="0"/>
                        </a:rPr>
                        <a:t>Nel 2019 si progetterà una maggiore strutturazione del servizio in termini di informazione e assistenza alle imprese, nonché di relazione con gli Enti fieristici, per renderlo pienamente operativo nel 2020, in considerazione anche del potenziamento delle professionalità interne e delle risorse umane dedicate.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1" i="0" u="none" strike="noStrike" cap="none" normalizeH="0" baseline="0" dirty="0" smtClean="0">
                        <a:ln>
                          <a:noFill/>
                        </a:ln>
                        <a:solidFill>
                          <a:schemeClr val="tx1"/>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cap="none" normalizeH="0" baseline="0" dirty="0" smtClean="0">
                          <a:ln>
                            <a:noFill/>
                          </a:ln>
                          <a:solidFill>
                            <a:schemeClr val="tx1"/>
                          </a:solidFill>
                          <a:effectLst/>
                          <a:latin typeface="+mn-lt"/>
                        </a:rPr>
                        <a:t>TUTORAGGIO  E </a:t>
                      </a:r>
                      <a:r>
                        <a:rPr kumimoji="0" lang="it-IT" altLang="it-IT" sz="1000" b="1" i="0" u="none" strike="noStrike" kern="1200" cap="none" normalizeH="0" baseline="0" dirty="0" smtClean="0">
                          <a:ln>
                            <a:noFill/>
                          </a:ln>
                          <a:solidFill>
                            <a:schemeClr val="tx1"/>
                          </a:solidFill>
                          <a:effectLst/>
                          <a:latin typeface="Calibri" pitchFamily="34" charset="0"/>
                          <a:ea typeface="+mn-ea"/>
                          <a:cs typeface="+mn-cs"/>
                        </a:rPr>
                        <a:t>ACCOMPAGNAMENTO </a:t>
                      </a:r>
                      <a:endParaRPr kumimoji="0" lang="it-IT" altLang="it-IT" sz="1000" b="1" i="0" u="none" strike="noStrike" cap="none" normalizeH="0" baseline="0" dirty="0" smtClean="0">
                        <a:ln>
                          <a:noFill/>
                        </a:ln>
                        <a:solidFill>
                          <a:schemeClr val="tx1"/>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Il 2019 vedrà il radicamento di un servizio dedicato alle imprese interessate a partecipare a iniziative promozionali e di business a carattere internazionale organizzate dal sistema camerale, da importanti enti fieristici  o da altri soggetti come l’Agenzia ICE. Sarà un servizio di tutoraggio alla singola impresa in termini di informazione e assistenza basato su un contatto continuo con i soggetti dedicati alla promozione all’estero e all’internazionalizzazione. Si prevede di rendere pienamente operativo il servizio nel 2020, in considerazione anche del potenziamento delle professionalità interne e delle risorse umane dedicate.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L’attività di accompagnamento potrà scaturire dai livelli di servizio precedenti e si sostanzierà in checkup per l’internazionalizzazione per:</a:t>
                      </a:r>
                    </a:p>
                    <a:p>
                      <a:pPr marL="0" marR="0" lvl="0" indent="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 aiutare la singola impresa a ottimizzare il proprio  portafoglio mercati, concentrando l’attenzione  sui mercati in grado di riconoscere con un giusto premium </a:t>
                      </a:r>
                      <a:r>
                        <a:rPr kumimoji="0" lang="it-IT" altLang="it-IT" sz="1000" b="0" i="0" u="none" strike="noStrike" kern="1200" cap="none" normalizeH="0" baseline="0" dirty="0" err="1" smtClean="0">
                          <a:ln>
                            <a:noFill/>
                          </a:ln>
                          <a:solidFill>
                            <a:srgbClr val="595959"/>
                          </a:solidFill>
                          <a:effectLst/>
                          <a:latin typeface="Calibri" pitchFamily="34" charset="0"/>
                          <a:ea typeface="+mn-ea"/>
                          <a:cs typeface="+mn-cs"/>
                        </a:rPr>
                        <a:t>price</a:t>
                      </a: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 la qualità del prodotto;</a:t>
                      </a:r>
                    </a:p>
                    <a:p>
                      <a:pPr marL="0" marR="0" lvl="0" indent="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sviluppare le potenzialità di proiezione all’estero attraverso la messa a punto di un percorso di internazionalizzazione che dia all’azienda una prospettiva </a:t>
                      </a: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di rimanere </a:t>
                      </a: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sui mercati esteri prescelti in modo stabile e continuativo.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1" i="0" u="none" strike="noStrike" cap="none" normalizeH="0" baseline="0" dirty="0" smtClean="0">
                        <a:ln>
                          <a:noFill/>
                        </a:ln>
                        <a:solidFill>
                          <a:schemeClr val="tx1"/>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1" i="0" u="none" strike="noStrike" cap="none" normalizeH="0" baseline="0" dirty="0" smtClean="0">
                        <a:ln>
                          <a:noFill/>
                        </a:ln>
                        <a:solidFill>
                          <a:schemeClr val="tx1"/>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FF0000"/>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1" i="0" u="none" strike="noStrike" cap="none" normalizeH="0" baseline="0" dirty="0" smtClean="0">
                        <a:ln>
                          <a:noFill/>
                        </a:ln>
                        <a:solidFill>
                          <a:srgbClr val="FF0000"/>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14</a:t>
            </a:fld>
            <a:endParaRPr lang="it-IT"/>
          </a:p>
        </p:txBody>
      </p:sp>
    </p:spTree>
    <p:extLst>
      <p:ext uri="{BB962C8B-B14F-4D97-AF65-F5344CB8AC3E}">
        <p14:creationId xmlns:p14="http://schemas.microsoft.com/office/powerpoint/2010/main" val="34468920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66725454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273356529"/>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kern="1200" cap="none" normalizeH="0" baseline="0" dirty="0" smtClean="0">
                          <a:ln>
                            <a:noFill/>
                          </a:ln>
                          <a:solidFill>
                            <a:schemeClr val="tx1"/>
                          </a:solidFill>
                          <a:effectLst/>
                          <a:latin typeface="Calibri" pitchFamily="34" charset="0"/>
                          <a:ea typeface="+mn-ea"/>
                          <a:cs typeface="+mn-cs"/>
                        </a:rPr>
                        <a:t>SUPPORTO ALLO SVILUPPO DEL BUSINESS INTERNAZIONALE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 attività camerali a supporto dell’internazionalizzazione sfoceranno nella realizzazione di occasioni di business in stretta collaborazione con i vari attori che operano nell’ambito della promozione estera. Eventi e progetti come </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Autunno Pavese, </a:t>
                      </a:r>
                      <a:r>
                        <a:rPr kumimoji="0" lang="it-IT" altLang="it-IT" sz="1000" b="0" i="1" u="none" strike="noStrike" cap="none" normalizeH="0" baseline="0" dirty="0" err="1" smtClean="0">
                          <a:ln>
                            <a:noFill/>
                          </a:ln>
                          <a:solidFill>
                            <a:schemeClr val="tx1">
                              <a:lumMod val="65000"/>
                              <a:lumOff val="35000"/>
                            </a:schemeClr>
                          </a:solidFill>
                          <a:effectLst/>
                          <a:latin typeface="Calibri" pitchFamily="34" charset="0"/>
                        </a:rPr>
                        <a:t>Vinitaly</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 L’Artigiano in Fiera, Pavia #</a:t>
                      </a:r>
                      <a:r>
                        <a:rPr kumimoji="0" lang="it-IT" altLang="it-IT" sz="1000" b="0" i="1" u="none" strike="noStrike" cap="none" normalizeH="0" baseline="0" dirty="0" err="1" smtClean="0">
                          <a:ln>
                            <a:noFill/>
                          </a:ln>
                          <a:solidFill>
                            <a:schemeClr val="tx1">
                              <a:lumMod val="65000"/>
                              <a:lumOff val="35000"/>
                            </a:schemeClr>
                          </a:solidFill>
                          <a:effectLst/>
                          <a:latin typeface="Calibri" pitchFamily="34" charset="0"/>
                        </a:rPr>
                        <a:t>BelTurismo</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ospiteranno incontri d’affari ed Educational Tour</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con la partecipazione di buyer selezionati e media specializzati. La Camera inoltre, sulla scia di esperienze recenti, sfrutterà iniziative di promozione culturale organizzate all’estero da soggetti locali (come l’ associazione </a:t>
                      </a:r>
                      <a:r>
                        <a:rPr kumimoji="0" lang="it-IT" altLang="it-IT" sz="1000" b="0" i="1" u="none" strike="noStrike" cap="none" normalizeH="0" baseline="0" dirty="0" err="1" smtClean="0">
                          <a:ln>
                            <a:noFill/>
                          </a:ln>
                          <a:solidFill>
                            <a:schemeClr val="tx1">
                              <a:lumMod val="65000"/>
                              <a:lumOff val="35000"/>
                            </a:schemeClr>
                          </a:solidFill>
                          <a:effectLst/>
                          <a:latin typeface="Calibri" pitchFamily="34" charset="0"/>
                        </a:rPr>
                        <a:t>GhislieriMusica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la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Fondazione </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I </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Solisti </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di Pavia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 un’ottica di marketing territoriale per valorizzare in ambito internazionale le eccellenze produttive locali.</a:t>
                      </a: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1" i="0" u="none" strike="noStrike" cap="none" normalizeH="0" baseline="0" dirty="0" smtClean="0">
                          <a:ln>
                            <a:noFill/>
                          </a:ln>
                          <a:solidFill>
                            <a:srgbClr val="FF0000"/>
                          </a:solidFill>
                          <a:effectLst/>
                          <a:latin typeface="Calibri" pitchFamily="34" charset="0"/>
                        </a:rPr>
                        <a:t>PARTECIPAZIONE A COLLETTIVE </a:t>
                      </a:r>
                      <a:r>
                        <a:rPr kumimoji="0" lang="it-IT" altLang="it-IT" sz="1000" b="1" i="0" u="none" strike="noStrike" kern="1200" cap="none" normalizeH="0" baseline="0" dirty="0" smtClean="0">
                          <a:ln>
                            <a:noFill/>
                          </a:ln>
                          <a:solidFill>
                            <a:srgbClr val="FF0000"/>
                          </a:solidFill>
                          <a:effectLst/>
                          <a:latin typeface="Calibri" pitchFamily="34" charset="0"/>
                          <a:ea typeface="+mn-ea"/>
                          <a:cs typeface="+mn-cs"/>
                        </a:rPr>
                        <a:t>SETTORIALI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L’Azienda Speciale sarà impegnata nell’organizzazione diretta di collettive settoriali nell’ambito di manifestazioni fieristiche a carattere internazionale. Queste attività poggiano sul principio che la promozione del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‘Made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Pavia’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possa essere maggiormente efficace se impostata come azione di sistema, ossia coinvolgendo l’intera filiera produttiva locale. Si ripropone, quindi, la partecipazione collettiva alla manifestazione </a:t>
                      </a:r>
                      <a:r>
                        <a:rPr kumimoji="0" lang="it-IT" altLang="it-IT" sz="1000" b="0" i="1" u="none" strike="noStrike" cap="none" normalizeH="0" baseline="0" dirty="0" err="1" smtClean="0">
                          <a:ln>
                            <a:noFill/>
                          </a:ln>
                          <a:solidFill>
                            <a:schemeClr val="tx1">
                              <a:lumMod val="65000"/>
                              <a:lumOff val="35000"/>
                            </a:schemeClr>
                          </a:solidFill>
                          <a:effectLst/>
                          <a:latin typeface="Calibri" pitchFamily="34" charset="0"/>
                        </a:rPr>
                        <a:t>Vinitaly</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presso il Padiglione Vini di Lombardia, con il coinvolgimento del Distretto del Vino di Qualità dell'Oltrepò Pavese e del Consorzio Tutela Vini Oltrepò Pavese. Sarà inoltre riproposta l’organizzazione di una collettiva presso la manifestazione </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L’Artigiano in Fiera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organizzata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Ge.Fi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Fiera Milano, che, grazie al respiro internazionale e alla costante crescita di visitatori, risulta di particolare interesse sia per le aziende del comparto agroalimentare che del settore moda-persona ed oggettistica</a:t>
                      </a:r>
                      <a:r>
                        <a:rPr kumimoji="0" lang="it-IT" altLang="it-IT" sz="1000" b="0" i="0" u="none" strike="noStrike" cap="none" normalizeH="0" baseline="0" dirty="0" smtClean="0">
                          <a:ln>
                            <a:noFill/>
                          </a:ln>
                          <a:solidFill>
                            <a:schemeClr val="tx1"/>
                          </a:solidFill>
                          <a:effectLst/>
                          <a:latin typeface="Calibri" pitchFamily="34" charset="0"/>
                        </a:rPr>
                        <a:t>.</a:t>
                      </a:r>
                    </a:p>
                    <a:p>
                      <a:pPr marL="0" marR="0" lvl="0" indent="0" algn="just" defTabSz="914400" rtl="0" eaLnBrk="1" fontAlgn="base" latinLnBrk="0" hangingPunct="1">
                        <a:lnSpc>
                          <a:spcPct val="150000"/>
                        </a:lnSpc>
                        <a:spcBef>
                          <a:spcPct val="20000"/>
                        </a:spcBef>
                        <a:spcAft>
                          <a:spcPct val="0"/>
                        </a:spcAft>
                        <a:buClrTx/>
                        <a:buSzTx/>
                        <a:buFontTx/>
                        <a:buNone/>
                        <a:tabLst/>
                        <a:defRPr/>
                      </a:pPr>
                      <a:endParaRPr kumimoji="0" lang="it-IT" sz="1000" b="0" i="0" u="none" strike="noStrike" kern="1200" cap="none" normalizeH="0" baseline="0" dirty="0" smtClean="0">
                        <a:ln>
                          <a:noFill/>
                        </a:ln>
                        <a:solidFill>
                          <a:schemeClr val="tx1"/>
                        </a:solidFill>
                        <a:effectLst/>
                        <a:latin typeface="Calibri" pitchFamily="34" charset="0"/>
                        <a:ea typeface="+mn-ea"/>
                        <a:cs typeface="+mn-cs"/>
                      </a:endParaRPr>
                    </a:p>
                    <a:p>
                      <a:pPr marL="0" marR="0" lvl="0" indent="0" algn="just" defTabSz="914400" rtl="0" eaLnBrk="1" fontAlgn="base" latinLnBrk="0" hangingPunct="1">
                        <a:lnSpc>
                          <a:spcPct val="150000"/>
                        </a:lnSpc>
                        <a:spcBef>
                          <a:spcPct val="20000"/>
                        </a:spcBef>
                        <a:spcAft>
                          <a:spcPct val="0"/>
                        </a:spcAft>
                        <a:buClrTx/>
                        <a:buSzTx/>
                        <a:buFontTx/>
                        <a:buNone/>
                        <a:tabLst/>
                        <a:defRPr/>
                      </a:pPr>
                      <a:r>
                        <a:rPr kumimoji="0" lang="it-IT" altLang="it-IT" sz="1000" b="1" i="0" u="none" strike="noStrike" kern="1200" cap="none" normalizeH="0" baseline="0" dirty="0" smtClean="0">
                          <a:ln>
                            <a:noFill/>
                          </a:ln>
                          <a:solidFill>
                            <a:srgbClr val="FF0000"/>
                          </a:solidFill>
                          <a:effectLst/>
                          <a:latin typeface="Calibri" pitchFamily="34" charset="0"/>
                          <a:ea typeface="+mn-ea"/>
                          <a:cs typeface="+mn-cs"/>
                        </a:rPr>
                        <a:t>BANDO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Anche per l'anno 2019 la Camera di Commercio  proseguirà l’azione di sostegno per la partecipazione delle imprese pavesi alle fiere a carattere internazionale, in Italia e all’estero, attraverso la concessione di contributi mediante il  “Bando per la concessione di contributi per l’internazionalizzazione delle MPMI- Edizione 2019” o, nel caso fosse riproposto, con il «Bando Export 4.0» realizzato in collaborazione con Regione Lombardia e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Unioncamere</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Lombardia .</a:t>
                      </a:r>
                    </a:p>
                    <a:p>
                      <a:pPr marL="0" marR="0" lvl="0" indent="0" algn="just" defTabSz="914400" rtl="0" eaLnBrk="1" fontAlgn="base" latinLnBrk="0" hangingPunct="1">
                        <a:lnSpc>
                          <a:spcPct val="150000"/>
                        </a:lnSpc>
                        <a:spcBef>
                          <a:spcPct val="20000"/>
                        </a:spcBef>
                        <a:spcAft>
                          <a:spcPct val="0"/>
                        </a:spcAft>
                        <a:buClrTx/>
                        <a:buSzTx/>
                        <a:buFontTx/>
                        <a:buNone/>
                        <a:tabLst/>
                        <a:defRPr/>
                      </a:pPr>
                      <a:endParaRPr kumimoji="0" lang="it-IT" altLang="it-IT" sz="1000" b="0" i="0" u="none" strike="noStrike" kern="1200" cap="none" normalizeH="0" baseline="0" dirty="0" smtClean="0">
                        <a:ln>
                          <a:noFill/>
                        </a:ln>
                        <a:solidFill>
                          <a:schemeClr val="tx1"/>
                        </a:solidFill>
                        <a:effectLst/>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15</a:t>
            </a:fld>
            <a:endParaRPr lang="it-IT"/>
          </a:p>
        </p:txBody>
      </p:sp>
    </p:spTree>
    <p:extLst>
      <p:ext uri="{BB962C8B-B14F-4D97-AF65-F5344CB8AC3E}">
        <p14:creationId xmlns:p14="http://schemas.microsoft.com/office/powerpoint/2010/main" val="36073909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45242157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62325930"/>
              </p:ext>
            </p:extLst>
          </p:nvPr>
        </p:nvGraphicFramePr>
        <p:xfrm>
          <a:off x="395536" y="1052736"/>
          <a:ext cx="8568952" cy="6309360"/>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Il sostegno camerale alla competitività del sistema imprenditoriale fa leva su innovazione, digitalizzazione e ricerca come strumenti di gestione del cambiamento, su cui innestare progetti e servizi specifici sia a livello settoriale o di filiera sia a livello della singola impresa.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L’innovazione industriale è determinante per lo sviluppo economico nazionale e locale, per le sue applicazioni e le filiere che riesce a generare. Partendo dall’industria, le Camere sono impegnate nella realizzazione di interventi che impattino su tutti i settori economici e anche sulle imprese di più piccola dimensione, in una logica trasversale e multidimensionale (connettività, capitale umano, utilizzo del web, integrazione digitale delle attività produttive, servizi pubblici digitali).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Partendo dalle prime attuazioni del Piano Nazionale Industria 4.0, dell’Agenda Digitale e di altri programmi nazionali e regionali (SPID, fatturazione elettronica, Smart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Specialisation</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Strategy</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di Regione Lombardia, Piattaforma Open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Innovation</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ecc.), Il nostro sistema produttivo deve ulteriormente migliorare le proprie competenze in termini innovativi, avvalendosi di misure di sostegno e di servizi di affiancamento che l’Ente intende portare avanti nel Sistema Camerale, in collaborazione con Regione Lombardia, Università e associazioni di categoria.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Camera di Pavia continuerà a giocare il proprio ruolo, innanzitutto sviluppando il nodo pavese del network nazionale di punti informativi e di assistenza alle imprese sui processi di digitalizzazione (PID). Il PID camerale opera sul territorio attraverso figure professionali dedicate opportunamente formate, oltre che con risorse materiali (locali ed attrezzature) e immateriali (banche dati, piattaforme , ecc.) necessarie alla erogazione dei servizi</a:t>
                      </a:r>
                      <a:r>
                        <a:rPr kumimoji="0" lang="it-IT" altLang="it-IT" sz="1000" b="0" i="0" u="none" strike="noStrike" kern="1200" cap="none" normalizeH="0" baseline="0" dirty="0" smtClean="0">
                          <a:ln>
                            <a:noFill/>
                          </a:ln>
                          <a:solidFill>
                            <a:schemeClr val="tx1"/>
                          </a:solidFill>
                          <a:effectLst/>
                          <a:latin typeface="Calibri" pitchFamily="34" charset="0"/>
                          <a:ea typeface="+mn-ea"/>
                          <a:cs typeface="+mn-cs"/>
                        </a:rPr>
                        <a:t>.</a:t>
                      </a:r>
                      <a:endParaRPr kumimoji="0" lang="it-IT" altLang="it-IT" sz="1000" b="0" i="0" u="none" strike="noStrike" kern="1200" cap="none" normalizeH="0" baseline="0" dirty="0" smtClean="0">
                        <a:ln>
                          <a:noFill/>
                        </a:ln>
                        <a:solidFill>
                          <a:srgbClr val="FF0000"/>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1" i="0" u="none" strike="noStrike" cap="none" normalizeH="0" baseline="0" dirty="0" smtClean="0">
                        <a:ln>
                          <a:noFill/>
                        </a:ln>
                        <a:solidFill>
                          <a:srgbClr val="FF0000"/>
                        </a:solidFill>
                        <a:effectLst/>
                        <a:latin typeface="+mn-lt"/>
                      </a:endParaRPr>
                    </a:p>
                    <a:p>
                      <a:pPr algn="just" rtl="0"/>
                      <a:r>
                        <a:rPr lang="it-IT" sz="1000" b="1" i="0" u="none" strike="noStrike" kern="1200" baseline="0" dirty="0" smtClean="0">
                          <a:solidFill>
                            <a:srgbClr val="FF0000"/>
                          </a:solidFill>
                          <a:latin typeface="Calibri"/>
                        </a:rPr>
                        <a:t>PID: PUNTO IMPRESA DIGITALE</a:t>
                      </a:r>
                    </a:p>
                    <a:p>
                      <a:pPr algn="just" rtl="0"/>
                      <a:r>
                        <a:rPr lang="it-IT" sz="1000" b="0" i="0" u="none" strike="noStrike" kern="1200" baseline="0" dirty="0" smtClean="0">
                          <a:solidFill>
                            <a:schemeClr val="tx1">
                              <a:lumMod val="65000"/>
                              <a:lumOff val="35000"/>
                            </a:schemeClr>
                          </a:solidFill>
                          <a:latin typeface="Calibri"/>
                        </a:rPr>
                        <a:t>Il 2018 ha visto l’avvio, anche nella nostra provincia, di una parte della rete a supporto del rinnovamento tecnologico nelle aziende con la costituzione del PID (Punto Impresa Digitale) presso la Camera di Commercio e di alcuni Digital  </a:t>
                      </a:r>
                      <a:r>
                        <a:rPr lang="it-IT" sz="1000" b="0" i="0" u="none" strike="noStrike" kern="1200" baseline="0" dirty="0" err="1" smtClean="0">
                          <a:solidFill>
                            <a:schemeClr val="tx1">
                              <a:lumMod val="65000"/>
                              <a:lumOff val="35000"/>
                            </a:schemeClr>
                          </a:solidFill>
                          <a:latin typeface="Calibri"/>
                        </a:rPr>
                        <a:t>Innovation</a:t>
                      </a:r>
                      <a:r>
                        <a:rPr lang="it-IT" sz="1000" b="0" i="0" u="none" strike="noStrike" kern="1200" baseline="0" dirty="0" smtClean="0">
                          <a:solidFill>
                            <a:schemeClr val="tx1">
                              <a:lumMod val="65000"/>
                              <a:lumOff val="35000"/>
                            </a:schemeClr>
                          </a:solidFill>
                          <a:latin typeface="Calibri"/>
                        </a:rPr>
                        <a:t> </a:t>
                      </a:r>
                      <a:r>
                        <a:rPr lang="it-IT" sz="1000" b="0" i="0" u="none" strike="noStrike" kern="1200" baseline="0" dirty="0" err="1" smtClean="0">
                          <a:solidFill>
                            <a:schemeClr val="tx1">
                              <a:lumMod val="65000"/>
                              <a:lumOff val="35000"/>
                            </a:schemeClr>
                          </a:solidFill>
                          <a:latin typeface="Calibri"/>
                        </a:rPr>
                        <a:t>Hub</a:t>
                      </a:r>
                      <a:r>
                        <a:rPr lang="it-IT" sz="1000" b="0" i="0" u="none" strike="noStrike" kern="1200" baseline="0" dirty="0" smtClean="0">
                          <a:solidFill>
                            <a:schemeClr val="tx1">
                              <a:lumMod val="65000"/>
                              <a:lumOff val="35000"/>
                            </a:schemeClr>
                          </a:solidFill>
                          <a:latin typeface="Calibri"/>
                        </a:rPr>
                        <a:t> (DIH) territoriali (tra i quali peraltro  è nata una proficua collaborazione). Rimane inevasa la creazione dei  </a:t>
                      </a:r>
                      <a:r>
                        <a:rPr lang="it-IT" sz="1000" b="0" i="0" u="none" strike="noStrike" kern="1200" baseline="0" dirty="0" err="1" smtClean="0">
                          <a:solidFill>
                            <a:schemeClr val="tx1">
                              <a:lumMod val="65000"/>
                              <a:lumOff val="35000"/>
                            </a:schemeClr>
                          </a:solidFill>
                          <a:latin typeface="Calibri"/>
                        </a:rPr>
                        <a:t>Competence</a:t>
                      </a:r>
                      <a:r>
                        <a:rPr lang="it-IT" sz="1000" b="0" i="0" u="none" strike="noStrike" kern="1200" baseline="0" dirty="0" smtClean="0">
                          <a:solidFill>
                            <a:schemeClr val="tx1">
                              <a:lumMod val="65000"/>
                              <a:lumOff val="35000"/>
                            </a:schemeClr>
                          </a:solidFill>
                          <a:latin typeface="Calibri"/>
                        </a:rPr>
                        <a:t> Center, di cui si auspica la prossima realizzazione e per la costituzione dei quali la Camera di Commercio di Pavia, nel 2019, opererà  su tavoli dedicati e finalizzati allo scopo,  insieme alle Università e ai Centri di Ricerca della Lombardia. Si tratta di uno sforzo congiunto necessario per avviare una vera e propria “rivoluzione culturale”, considerando il punto di partenza e la difficoltà ad aggiornarsi in questo senso, per una sostanziale parte del tessuto imprenditoriale locale.</a:t>
                      </a:r>
                    </a:p>
                    <a:p>
                      <a:pPr algn="just" rtl="0"/>
                      <a:r>
                        <a:rPr lang="it-IT" sz="1000" b="0" i="0" u="none" strike="noStrike" kern="1200" baseline="0" dirty="0" smtClean="0">
                          <a:solidFill>
                            <a:schemeClr val="tx1">
                              <a:lumMod val="65000"/>
                              <a:lumOff val="35000"/>
                            </a:schemeClr>
                          </a:solidFill>
                          <a:latin typeface="Calibri"/>
                        </a:rPr>
                        <a:t>Il PID pavese, operativo sul territorio anche con la presenza di due «</a:t>
                      </a:r>
                      <a:r>
                        <a:rPr lang="it-IT" sz="1000" b="0" i="0" u="none" strike="noStrike" kern="1200" baseline="0" dirty="0" err="1" smtClean="0">
                          <a:solidFill>
                            <a:schemeClr val="tx1">
                              <a:lumMod val="65000"/>
                              <a:lumOff val="35000"/>
                            </a:schemeClr>
                          </a:solidFill>
                          <a:latin typeface="Calibri"/>
                        </a:rPr>
                        <a:t>digital</a:t>
                      </a:r>
                      <a:r>
                        <a:rPr lang="it-IT" sz="1000" b="0" i="0" u="none" strike="noStrike" kern="1200" baseline="0" dirty="0" smtClean="0">
                          <a:solidFill>
                            <a:schemeClr val="tx1">
                              <a:lumMod val="65000"/>
                              <a:lumOff val="35000"/>
                            </a:schemeClr>
                          </a:solidFill>
                          <a:latin typeface="Calibri"/>
                        </a:rPr>
                        <a:t> promoter», continuerà, in sinergia con i Digital </a:t>
                      </a:r>
                      <a:r>
                        <a:rPr lang="it-IT" sz="1000" b="0" i="0" u="none" strike="noStrike" kern="1200" baseline="0" dirty="0" err="1" smtClean="0">
                          <a:solidFill>
                            <a:schemeClr val="tx1">
                              <a:lumMod val="65000"/>
                              <a:lumOff val="35000"/>
                            </a:schemeClr>
                          </a:solidFill>
                          <a:latin typeface="Calibri"/>
                        </a:rPr>
                        <a:t>Innovation</a:t>
                      </a:r>
                      <a:r>
                        <a:rPr lang="it-IT" sz="1000" b="0" i="0" u="none" strike="noStrike" kern="1200" baseline="0" dirty="0" smtClean="0">
                          <a:solidFill>
                            <a:schemeClr val="tx1">
                              <a:lumMod val="65000"/>
                              <a:lumOff val="35000"/>
                            </a:schemeClr>
                          </a:solidFill>
                          <a:latin typeface="Calibri"/>
                        </a:rPr>
                        <a:t> </a:t>
                      </a:r>
                      <a:r>
                        <a:rPr lang="it-IT" sz="1000" b="0" i="0" u="none" strike="noStrike" kern="1200" baseline="0" dirty="0" err="1" smtClean="0">
                          <a:solidFill>
                            <a:schemeClr val="tx1">
                              <a:lumMod val="65000"/>
                              <a:lumOff val="35000"/>
                            </a:schemeClr>
                          </a:solidFill>
                          <a:latin typeface="Calibri"/>
                        </a:rPr>
                        <a:t>Hub</a:t>
                      </a:r>
                      <a:r>
                        <a:rPr lang="it-IT" sz="1000" b="0" i="0" u="none" strike="noStrike" kern="1200" baseline="0" dirty="0" smtClean="0">
                          <a:solidFill>
                            <a:schemeClr val="tx1">
                              <a:lumMod val="65000"/>
                              <a:lumOff val="35000"/>
                            </a:schemeClr>
                          </a:solidFill>
                          <a:latin typeface="Calibri"/>
                        </a:rPr>
                        <a:t>, nell’azione di sensibilizzazione e affiancamento alle imprese per l’</a:t>
                      </a:r>
                      <a:r>
                        <a:rPr lang="it-IT" sz="1000" b="0" i="0" u="none" strike="noStrike" kern="1200" baseline="0" dirty="0" err="1" smtClean="0">
                          <a:solidFill>
                            <a:schemeClr val="tx1">
                              <a:lumMod val="65000"/>
                              <a:lumOff val="35000"/>
                            </a:schemeClr>
                          </a:solidFill>
                          <a:latin typeface="Calibri"/>
                        </a:rPr>
                        <a:t>assessment</a:t>
                      </a:r>
                      <a:r>
                        <a:rPr lang="it-IT" sz="1000" b="0" i="0" u="none" strike="noStrike" kern="1200" baseline="0" dirty="0" smtClean="0">
                          <a:solidFill>
                            <a:schemeClr val="tx1">
                              <a:lumMod val="65000"/>
                              <a:lumOff val="35000"/>
                            </a:schemeClr>
                          </a:solidFill>
                          <a:latin typeface="Calibri"/>
                        </a:rPr>
                        <a:t>  sulla maturità digitale, attraverso la realizzazione di incontri B2B, l’aiuto alla realizzazione dei «</a:t>
                      </a:r>
                      <a:r>
                        <a:rPr lang="it-IT" sz="1000" b="0" i="0" u="none" strike="noStrike" kern="1200" baseline="0" dirty="0" err="1" smtClean="0">
                          <a:solidFill>
                            <a:schemeClr val="tx1">
                              <a:lumMod val="65000"/>
                              <a:lumOff val="35000"/>
                            </a:schemeClr>
                          </a:solidFill>
                          <a:latin typeface="Calibri"/>
                        </a:rPr>
                        <a:t>selfie</a:t>
                      </a:r>
                      <a:r>
                        <a:rPr lang="it-IT" sz="1000" b="0" i="0" u="none" strike="noStrike" kern="1200" baseline="0" dirty="0" smtClean="0">
                          <a:solidFill>
                            <a:schemeClr val="tx1">
                              <a:lumMod val="65000"/>
                              <a:lumOff val="35000"/>
                            </a:schemeClr>
                          </a:solidFill>
                          <a:latin typeface="Calibri"/>
                        </a:rPr>
                        <a:t>»  e attraverso degli «zoom» , con assistenza in azienda. Tali strumenti sono utili a valutare il grado di digitalizzazione dell’azienda e gli eventuali percorsi e opportunità da intraprendere per il miglioramento dei processi ed eventualmente dei prodotti.</a:t>
                      </a:r>
                    </a:p>
                    <a:p>
                      <a:pPr algn="just" rtl="0"/>
                      <a:r>
                        <a:rPr lang="it-IT" sz="1000" b="0" i="0" u="none" strike="noStrike" kern="1200" baseline="0" dirty="0" smtClean="0">
                          <a:solidFill>
                            <a:schemeClr val="tx1">
                              <a:lumMod val="65000"/>
                              <a:lumOff val="35000"/>
                            </a:schemeClr>
                          </a:solidFill>
                          <a:latin typeface="Calibri"/>
                        </a:rPr>
                        <a:t>Il PID, inoltre, continuerà a lavorare, anche nel 2019, sulla diffusione locale della conoscenza, su corsi di base sulle tecnologie 4.0 e sui servizi che la Camera di Commercio ha attivato per semplificare alcune attività e adempimenti aziendali previsti dall’introduzione del digitale. Sul tema dell’approccio multisettoriale dei PID, si evidenzia che il supporto offerto alle imprese riguarderà, oltre alle tematiche manifatturiere tipiche di Industria 4.0, anche diversi campi applicativi quali, a titolo esemplificativo: l’agricoltura di precisione (con l’utilizzo di tecnologie digitali finalizzate a conciliare l’aumento della produttività, la riduzione dei costi, la sostenibilità  ambientale  e la sicurezza e qualità dei prodotti), l’artigianato digitale, l’edilizia 4.0, i negozi </a:t>
                      </a:r>
                      <a:r>
                        <a:rPr lang="it-IT" sz="1000" b="0" i="0" u="none" strike="noStrike" kern="1200" baseline="0" dirty="0" err="1" smtClean="0">
                          <a:solidFill>
                            <a:schemeClr val="tx1">
                              <a:lumMod val="65000"/>
                              <a:lumOff val="35000"/>
                            </a:schemeClr>
                          </a:solidFill>
                          <a:latin typeface="Calibri"/>
                        </a:rPr>
                        <a:t>smart</a:t>
                      </a:r>
                      <a:r>
                        <a:rPr lang="it-IT" sz="1000" b="0" i="0" u="none" strike="noStrike" kern="1200" baseline="0" dirty="0" smtClean="0">
                          <a:solidFill>
                            <a:schemeClr val="tx1">
                              <a:lumMod val="65000"/>
                              <a:lumOff val="35000"/>
                            </a:schemeClr>
                          </a:solidFill>
                          <a:latin typeface="Calibri"/>
                        </a:rPr>
                        <a:t>, ai quali si aggiunge un vasto insieme di possibili ambiti applicativi, dal turismo alla ristorazione, ai servizi all’impresa ed alla persona.</a:t>
                      </a:r>
                    </a:p>
                    <a:p>
                      <a:pPr algn="just" rtl="0"/>
                      <a:r>
                        <a:rPr lang="it-IT" sz="1000" b="0" i="0" u="none" strike="noStrike" kern="1200" baseline="0" dirty="0" smtClean="0">
                          <a:solidFill>
                            <a:schemeClr val="tx1">
                              <a:lumMod val="65000"/>
                              <a:lumOff val="35000"/>
                            </a:schemeClr>
                          </a:solidFill>
                          <a:latin typeface="Calibri"/>
                        </a:rPr>
                        <a:t>In collaborazione con </a:t>
                      </a:r>
                      <a:r>
                        <a:rPr lang="it-IT" sz="1000" b="0" i="0" u="none" strike="noStrike" kern="1200" baseline="0" dirty="0" err="1" smtClean="0">
                          <a:solidFill>
                            <a:schemeClr val="tx1">
                              <a:lumMod val="65000"/>
                              <a:lumOff val="35000"/>
                            </a:schemeClr>
                          </a:solidFill>
                          <a:latin typeface="Calibri"/>
                        </a:rPr>
                        <a:t>Unioncamere</a:t>
                      </a:r>
                      <a:r>
                        <a:rPr lang="it-IT" sz="1000" b="0" i="0" u="none" strike="noStrike" kern="1200" baseline="0" dirty="0" smtClean="0">
                          <a:solidFill>
                            <a:schemeClr val="tx1">
                              <a:lumMod val="65000"/>
                              <a:lumOff val="35000"/>
                            </a:schemeClr>
                          </a:solidFill>
                          <a:latin typeface="Calibri"/>
                        </a:rPr>
                        <a:t> Lombardia, inoltre, si realizzerà una mappatura dell’ecosistema dell’innovazione presente sul territorio regionale, con la declinazione della </a:t>
                      </a:r>
                      <a:r>
                        <a:rPr lang="it-IT" sz="1000" b="0" i="0" u="none" strike="noStrike" kern="1200" baseline="0" dirty="0" err="1" smtClean="0">
                          <a:solidFill>
                            <a:schemeClr val="tx1">
                              <a:lumMod val="65000"/>
                              <a:lumOff val="35000"/>
                            </a:schemeClr>
                          </a:solidFill>
                          <a:latin typeface="Calibri"/>
                        </a:rPr>
                        <a:t>mission</a:t>
                      </a:r>
                      <a:r>
                        <a:rPr lang="it-IT" sz="1000" b="0" i="0" u="none" strike="noStrike" kern="1200" baseline="0" dirty="0" smtClean="0">
                          <a:solidFill>
                            <a:schemeClr val="tx1">
                              <a:lumMod val="65000"/>
                              <a:lumOff val="35000"/>
                            </a:schemeClr>
                          </a:solidFill>
                          <a:latin typeface="Calibri"/>
                        </a:rPr>
                        <a:t> dei PID e l’identificazione  dei  servizi offerti. Prosegue la sinergia con l’Unione e le consorelle lombarde prevedendo, per il 2019, un servizio di coordinamento regionale  di tutti i PID Lombardi.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solidFill>
                        <a:effectLst/>
                        <a:uLnTx/>
                        <a:uFillTx/>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308304" y="6462175"/>
            <a:ext cx="1619672" cy="395825"/>
          </a:xfrm>
        </p:spPr>
        <p:txBody>
          <a:bodyPr/>
          <a:lstStyle/>
          <a:p>
            <a:fld id="{4BD0750F-4D7B-4D15-8AC0-E073ED7660F4}" type="slidenum">
              <a:rPr lang="it-IT" smtClean="0"/>
              <a:t>16</a:t>
            </a:fld>
            <a:endParaRPr lang="it-IT" dirty="0"/>
          </a:p>
        </p:txBody>
      </p:sp>
    </p:spTree>
    <p:extLst>
      <p:ext uri="{BB962C8B-B14F-4D97-AF65-F5344CB8AC3E}">
        <p14:creationId xmlns:p14="http://schemas.microsoft.com/office/powerpoint/2010/main" val="31261488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2475708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672556613"/>
              </p:ext>
            </p:extLst>
          </p:nvPr>
        </p:nvGraphicFramePr>
        <p:xfrm>
          <a:off x="395536" y="1052736"/>
          <a:ext cx="8568952" cy="5616624"/>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pitchFamily="34" charset="0"/>
                          <a:ea typeface="+mn-ea"/>
                          <a:cs typeface="+mn-cs"/>
                        </a:rPr>
                        <a:t>DIGITAL PROMOTER</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Come sopra evidenziato, nel 2018 la Camera ha avviato il PID, dotandosi anche di due Digital Promoter, per sviluppare le attività di promozione, orientamento ed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assessment</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della maturità digitale delle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Per attivare tale servizio l’Ente ha proceduto ad affidarlo alla Società di Sistema  IC Outsourcing, secondo il «contratto tipo»  messo a punto da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Nazionale.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Nel 2019 l’Ente proseguirà nell’erogazione del  servizio, nell’ambito della progettualità in corso. Dato il carattere strategico della crescita della competenza delle imprese nel campo digitale e nell’innovazione nonché il positivo riscontro del servizio di Digital Promoter presso le imprese, si intende operare per rendere strutturale il servizio, a partire dal 2020, anche con investimenti propri indipendentemente dalla ricomprensione nel  cosiddetto 20% del diritto annuale.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cap="none" normalizeH="0" baseline="0" dirty="0" smtClean="0">
                          <a:ln>
                            <a:noFill/>
                          </a:ln>
                          <a:solidFill>
                            <a:srgbClr val="FF0000"/>
                          </a:solidFill>
                          <a:effectLst/>
                          <a:latin typeface="Calibri" pitchFamily="34" charset="0"/>
                        </a:rPr>
                        <a:t>PUNTO IMPRESA DIGITALE PAVIA: SENSIBILIZAZZIONE, FORMAZIONE, AUDIT E ASSISTENZA PERSONALIZZATA PER LO SVILUPPO DELL’INNOVAZIONE/ DIGITALIZZAZIONE   NELLE IMPRESE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Un obiettivo di particolare rilevanza per i PID è costituito dalla crescita della consapevolezza delle imprese sulle soluzioni possibili offerte dal digitale e sui loro benefici.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 lunga esperienza maturata su progetti come “Eccellenze in Digitale, “Crescere in Digitale” e “ICT Caffè” consente all’Azienda Speciale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di svolgere un’azione di coinvolgimento dell’impresa attraverso un accompagnamento verso l’innovazione digitale con la messa in campo di azioni su misura e servizi precompetitivi realizzati attraverso un contatto diretto e un dialogo continuo con le imprese per innescare attività di  check-up aziendale (</a:t>
                      </a:r>
                      <a:r>
                        <a:rPr kumimoji="0" lang="it-IT" altLang="it-IT" sz="1000" b="0" i="0" u="none" strike="noStrike" cap="none" normalizeH="0" baseline="0" dirty="0" err="1" smtClean="0">
                          <a:ln>
                            <a:noFill/>
                          </a:ln>
                          <a:solidFill>
                            <a:srgbClr val="595959"/>
                          </a:solidFill>
                          <a:effectLst/>
                          <a:latin typeface="Calibri" pitchFamily="34" charset="0"/>
                        </a:rPr>
                        <a:t>coaching</a:t>
                      </a:r>
                      <a:r>
                        <a:rPr kumimoji="0" lang="it-IT" altLang="it-IT" sz="1000" b="0" i="0" u="none" strike="noStrike" cap="none" normalizeH="0" baseline="0" dirty="0" smtClean="0">
                          <a:ln>
                            <a:noFill/>
                          </a:ln>
                          <a:solidFill>
                            <a:srgbClr val="595959"/>
                          </a:solidFill>
                          <a:effectLst/>
                          <a:latin typeface="Calibri" pitchFamily="34" charset="0"/>
                        </a:rPr>
                        <a:t> per l’innovazione e per la digitalizzazione) finalizzate a consolidare la “pratica della innovazione” come elemento strutturale di crescita/sopravvivenza dell’impresa, a individuare criticità in aree o processi aziendali (ICT, marketing, comunicazione, amministrazione ecc.), a identificare lo «status» dell’innovazione/digitalizzazione e i percorsi di miglioramento praticabili.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L’attività camerale per l’adozione da parte dell’impresa in una propria strategia digitale non si esaurisce nella presenza sul web, nell’utilizzo dei social media o nell’adozione di un sistema di e-commerce. Essa riguarda l’intera catena del valore aziendale, i processi interni di produzione e quelli di relazione a monte e a valle con fornitori, clienti, banche e Pubblica Amministrazione. Ha quindi un impatto su tutte le componenti organizzative aziendali e sul modello di business dell’impresa.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Quello della Camera sarà quindi un intervento giocato principalmente sul piano della crescita della consapevolezza attiva, da parte delle imprese, sulle opportunità ed anche sui rischi – primo fra tutti quello dell’approccio passivo – connessi al fenomeno del digitale.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50"/>
                        </a:solidFill>
                        <a:effectLst/>
                        <a:uLnTx/>
                        <a:uFillTx/>
                        <a:latin typeface="Calibri"/>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308304" y="6462175"/>
            <a:ext cx="1619672" cy="395825"/>
          </a:xfrm>
        </p:spPr>
        <p:txBody>
          <a:bodyPr/>
          <a:lstStyle/>
          <a:p>
            <a:fld id="{4BD0750F-4D7B-4D15-8AC0-E073ED7660F4}" type="slidenum">
              <a:rPr lang="it-IT" smtClean="0"/>
              <a:t>17</a:t>
            </a:fld>
            <a:endParaRPr lang="it-IT" dirty="0"/>
          </a:p>
        </p:txBody>
      </p:sp>
    </p:spTree>
    <p:extLst>
      <p:ext uri="{BB962C8B-B14F-4D97-AF65-F5344CB8AC3E}">
        <p14:creationId xmlns:p14="http://schemas.microsoft.com/office/powerpoint/2010/main" val="28272206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01653280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085777962"/>
              </p:ext>
            </p:extLst>
          </p:nvPr>
        </p:nvGraphicFramePr>
        <p:xfrm>
          <a:off x="395536" y="1052736"/>
          <a:ext cx="8568952" cy="10585176"/>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pitchFamily="34" charset="0"/>
                          <a:ea typeface="+mn-ea"/>
                          <a:cs typeface="+mn-cs"/>
                        </a:rPr>
                        <a:t>VOUCHER PER IMPRESE </a:t>
                      </a:r>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Nell’ambito del Piano Industria 4.0, nel 2018, la Camera ha destinato  parte delle risorse derivanti dall’aumento del 20% del diritto annuale all’attivazione di  azioni di sostegno economico per la realizzazione di un piano di innovazione e per la digitalizzazione in azienda.  Nel 2019 verranno riproposti, sul tema del digitale, i contributi sotto forma di voucher alle MPMI pavesi, secondo le linee guida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Regionale e Nazionale, nell’ambito del programma Impresa 4.0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pitchFamily="34" charset="0"/>
                          <a:ea typeface="+mn-ea"/>
                          <a:cs typeface="+mn-cs"/>
                        </a:rPr>
                        <a:t>SOSTEGNO AL TESSUTO IMPRENDITORIALE MEDIANTE CONCESSIONE DI CONTRIBUTI ECONOMICI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Anche per il 2019, la Camera di Commercio di Pavia si impegnerà a sostenere, tramite contributi a fondo perduto, gli investimenti innovativi inerenti all’acquisto di beni materiali, realizzati dalle micro, piccole e medie imprese della provincia, con l’obiettivo di promuovere e sviluppare la competitività agendo sui fattori che possono aiutare le imprese ad affrontare la concorrenza globale (innovazione, trasferimento tecnologico, aggregazione e reti di imprese, internazionalizzazione). Tale obiettivo, che risulta prioritario anche per il prossimo anno,  sarà perseguito sia attraverso bandi di iniziativa camerale sia mediante bandi a valere sull’Accordo di Programma con l’Unione Regionale e Regione Lombardia.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pitchFamily="34" charset="0"/>
                          <a:ea typeface="+mn-ea"/>
                          <a:cs typeface="+mn-cs"/>
                        </a:rPr>
                        <a:t>ACCORDO DI PROGRAMMA TRA REGIONE LOMBARDIA E SISTEMA CAMERALE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Regione Lombardia e Sistema Camerale lombardo, anche alla luce dei processi di riforma istituzionale in atto, hanno ritenuto opportuno, per gli anni a venire,  rinnovare e rafforzare la collaborazione già in atto con il precedente Accordo di Programma, accrescendo ogni possibile sinergia fra le funzioni di governo e di indirizzo proprie della Regione e quelle di sostegno allo sviluppo di imprese e territori, proprie delle Camere di Commercio, dotandosi ancora dello strumento di partenariato definito «Accordo per lo sviluppo economico e la competitività  del sistema  lombardo» che, nell’interesse del sistema economico lombardo, favorisce il raccordo strategico e operativo fra i due sistemi e realizza una crescente convergenza su obiettivi di sviluppo prioritari e condivisi.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L’obiettivo è quello di massimizzare l’efficacia degli interventi a favore dello sviluppo del sistema economico lombardo attraverso la promozione di un quadro strategico-programmatorio comune al fine di realizzare una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addizionalità</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delle risorse messe a disposizione dai rispettivi sistemi, ottimizzare la capacità d’intervento e favorire altresì l’attrazione di risorse esterne pubbliche e private.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L’accordo, che avrà durata 5 anni e prevede un piano di azione annuale, è definito su tre assi che individuano le aree prioritarie di intervento e che sono: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Asse 1 – Competitività delle imprese, dove i filoni di intervento riguardano principalmente l’innovazione tecnologica di prodotto e di processo, l’innovazione organizzativa, l’internazionalizzazione, il supporto all’export, l’accesso al credito quale strumento di supporto agli investimenti in innovazione e internazionalizzazione, il sostegno ai processi di aggregazione delle imprese e lo sviluppo di politiche di filiera e di rete;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Asse 2 - Attrattività e competitività dei territori, con l’obiettivo di promuovere, sostenere e sviluppare l’attrattività del territorio lombardo agendo sui fattori in grado di promuoverla ed incrementando il valore che il territorio è capace di esprimere, al fine di attrarre soggetti privati, pubblici ed economici in grado di concorrere alla sua crescita, anche attraverso le relative ricadute in chiave turistica, insediativa, abitativa, di mobilità del capitale umano e, in generale, di competitività del sistema economico;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Asse 3 – Capitale umano, imprenditorialità, semplificazione:  ha l’obiettivo di promuovere un contesto favorevole alla valorizzazione del capitale umano nella consapevolezza che le competenze di alta qualificazione rappresentano leve imprescindibili per la competitività del territorio. Si rivolge pertanto sia al sistema formativo nel suo complesso sia al sistema delle imprese, attraverso lo sviluppo di interventi, tra i quali l’alternanza scuola-lavoro, volti a facilitare l’incontro tra il mondo della scuola e della formazione e il mondo delle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F0"/>
                        </a:solidFill>
                        <a:effectLst/>
                        <a:uLnTx/>
                        <a:uFillTx/>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26776">
                <a:tc>
                  <a:txBody>
                    <a:body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solidFill>
                        <a:effectLst/>
                        <a:uLnTx/>
                        <a:uFillTx/>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308304" y="6462175"/>
            <a:ext cx="1619672" cy="395825"/>
          </a:xfrm>
        </p:spPr>
        <p:txBody>
          <a:bodyPr/>
          <a:lstStyle/>
          <a:p>
            <a:fld id="{4BD0750F-4D7B-4D15-8AC0-E073ED7660F4}" type="slidenum">
              <a:rPr lang="it-IT" smtClean="0"/>
              <a:t>18</a:t>
            </a:fld>
            <a:endParaRPr lang="it-IT" dirty="0"/>
          </a:p>
        </p:txBody>
      </p:sp>
    </p:spTree>
    <p:extLst>
      <p:ext uri="{BB962C8B-B14F-4D97-AF65-F5344CB8AC3E}">
        <p14:creationId xmlns:p14="http://schemas.microsoft.com/office/powerpoint/2010/main" val="28911863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06020797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988090941"/>
              </p:ext>
            </p:extLst>
          </p:nvPr>
        </p:nvGraphicFramePr>
        <p:xfrm>
          <a:off x="395536" y="1052736"/>
          <a:ext cx="8424936" cy="5760640"/>
        </p:xfrm>
        <a:graphic>
          <a:graphicData uri="http://schemas.openxmlformats.org/drawingml/2006/table">
            <a:tbl>
              <a:tblPr/>
              <a:tblGrid>
                <a:gridCol w="8424936"/>
              </a:tblGrid>
              <a:tr h="576064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800" b="0" i="0" u="none" strike="noStrike" kern="1200" cap="none" spc="0" normalizeH="0" baseline="0" noProof="0" dirty="0" smtClean="0">
                        <a:ln>
                          <a:noFill/>
                        </a:ln>
                        <a:solidFill>
                          <a:srgbClr val="00B050"/>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1" i="0" u="none" strike="noStrike" kern="1200" cap="none" normalizeH="0" baseline="0" noProof="0" dirty="0" smtClean="0">
                        <a:ln>
                          <a:noFill/>
                        </a:ln>
                        <a:solidFill>
                          <a:srgbClr val="FF0000"/>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normalizeH="0" baseline="0" noProof="0" dirty="0" smtClean="0">
                          <a:ln>
                            <a:noFill/>
                          </a:ln>
                          <a:solidFill>
                            <a:srgbClr val="FF0000"/>
                          </a:solidFill>
                          <a:effectLst/>
                          <a:latin typeface="Calibri" pitchFamily="34" charset="0"/>
                          <a:ea typeface="+mn-ea"/>
                          <a:cs typeface="+mn-cs"/>
                        </a:rPr>
                        <a:t>GIORNATE DELL’INNOVAZIONE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rPr>
                        <a:t>Per l’anno venturo, l’Ente  intende realizzare iniziative di animazione territoriale sui temi dell’innovazione, con un approccio che metta a sistema l’intera offerta camerale, promozionale e istituzionale.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800" b="1" i="0" u="none" strike="noStrike" kern="1200" cap="none" spc="0" normalizeH="0" baseline="0" noProof="0" dirty="0" smtClean="0">
                        <a:ln>
                          <a:noFill/>
                        </a:ln>
                        <a:solidFill>
                          <a:srgbClr val="00B050"/>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cap="none" normalizeH="0" baseline="0" dirty="0" smtClean="0">
                          <a:ln>
                            <a:noFill/>
                          </a:ln>
                          <a:solidFill>
                            <a:srgbClr val="FF0000"/>
                          </a:solidFill>
                          <a:effectLst/>
                          <a:latin typeface="Calibri" pitchFamily="34" charset="0"/>
                        </a:rPr>
                        <a:t>SERVIZIO PER LA COSTITUZIONE DI RETI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Innovazione per le micro, piccole e medie imprese pavesi significa anche capacità di costituirsi in reti di impresa, per rafforzare le relazioni sinergiche attraverso uno scambio di conoscenze e competenze e una razionalizzazione dei costi, funzionali ad un più efficace approccio nei confronti del mercato domestico e soprattutto di quello internazionale. Proseguirà, quindi, in questo ambito l’impegno di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con il Servizio </a:t>
                      </a:r>
                      <a:r>
                        <a:rPr kumimoji="0" lang="it-IT" altLang="it-IT" sz="1000" b="0" i="0" u="none" strike="noStrike" cap="none" normalizeH="0" baseline="0" dirty="0" err="1" smtClean="0">
                          <a:ln>
                            <a:noFill/>
                          </a:ln>
                          <a:solidFill>
                            <a:srgbClr val="595959"/>
                          </a:solidFill>
                          <a:effectLst/>
                          <a:latin typeface="Calibri" pitchFamily="34" charset="0"/>
                        </a:rPr>
                        <a:t>SpRI</a:t>
                      </a:r>
                      <a:r>
                        <a:rPr kumimoji="0" lang="it-IT" altLang="it-IT" sz="1000" b="0" i="0" u="none" strike="noStrike" cap="none" normalizeH="0" baseline="0" dirty="0" smtClean="0">
                          <a:ln>
                            <a:noFill/>
                          </a:ln>
                          <a:solidFill>
                            <a:srgbClr val="595959"/>
                          </a:solidFill>
                          <a:effectLst/>
                          <a:latin typeface="Calibri" pitchFamily="34" charset="0"/>
                        </a:rPr>
                        <a:t> (Servizio per le Reti di Impresa) per affiancare con personale interno e con professionisti dedicati le imprese che vedono nell’aggregazione stabile uno strumento di sviluppo della propria strategia  aziendale.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8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8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pitchFamily="34" charset="0"/>
                          <a:ea typeface="+mn-ea"/>
                          <a:cs typeface="+mn-cs"/>
                        </a:rPr>
                        <a:t>SERVIZIO DI ASSISTENZA IN MATERIA DI PROPRIETÀ INDUSTRIALE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rPr>
                        <a:t>Il servizio finalizzato a garantire il primo orientamento nelle materie della proprietà industriale/intellettuale sarà consolidato tramite adeguate azioni promozionali.  L’opportunità viene rivolta ad imprese ed aspiranti imprenditori della provincia, ai quali è offerta l’occasione di effettuare incontri personalizzati con mandatari di comprovata esperienza, iscritti nell’apposito elenco del Ministero dello Sviluppo Economico. I professionisti in particolare rispondono a  quesiti nei settori dei marchi d’impresa, delle invenzioni industriali, dei modelli di utilità, del design, della tutela del software/applicazione digitale, del diritto d’autore, del </a:t>
                      </a:r>
                      <a:r>
                        <a:rPr kumimoji="0" lang="it-IT" altLang="it-IT" sz="1000" b="0" i="0" u="none" strike="noStrike" kern="1200" cap="none" normalizeH="0" baseline="0" noProof="0" dirty="0" err="1" smtClean="0">
                          <a:ln>
                            <a:noFill/>
                          </a:ln>
                          <a:solidFill>
                            <a:srgbClr val="595959"/>
                          </a:solidFill>
                          <a:effectLst/>
                          <a:latin typeface="Calibri" pitchFamily="34" charset="0"/>
                          <a:ea typeface="+mn-ea"/>
                          <a:cs typeface="+mn-cs"/>
                        </a:rPr>
                        <a:t>know</a:t>
                      </a:r>
                      <a:r>
                        <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rPr>
                        <a:t> </a:t>
                      </a:r>
                      <a:r>
                        <a:rPr kumimoji="0" lang="it-IT" altLang="it-IT" sz="1000" b="0" i="0" u="none" strike="noStrike" kern="1200" cap="none" normalizeH="0" baseline="0" noProof="0" dirty="0" err="1" smtClean="0">
                          <a:ln>
                            <a:noFill/>
                          </a:ln>
                          <a:solidFill>
                            <a:srgbClr val="595959"/>
                          </a:solidFill>
                          <a:effectLst/>
                          <a:latin typeface="Calibri" pitchFamily="34" charset="0"/>
                          <a:ea typeface="+mn-ea"/>
                          <a:cs typeface="+mn-cs"/>
                        </a:rPr>
                        <a:t>how</a:t>
                      </a:r>
                      <a:r>
                        <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rPr>
                        <a:t>,  del </a:t>
                      </a:r>
                      <a:r>
                        <a:rPr kumimoji="0" lang="it-IT" altLang="it-IT" sz="1000" b="0" i="0" u="none" strike="noStrike" kern="1200" cap="none" normalizeH="0" baseline="0" noProof="0" dirty="0" err="1" smtClean="0">
                          <a:ln>
                            <a:noFill/>
                          </a:ln>
                          <a:solidFill>
                            <a:srgbClr val="595959"/>
                          </a:solidFill>
                          <a:effectLst/>
                          <a:latin typeface="Calibri" pitchFamily="34" charset="0"/>
                          <a:ea typeface="+mn-ea"/>
                          <a:cs typeface="+mn-cs"/>
                        </a:rPr>
                        <a:t>licensing</a:t>
                      </a:r>
                      <a:r>
                        <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rPr>
                        <a:t>, di internet e nomi a dominio. Gli incontri saranno organizzati al raggiungimento di un congruo numero di richieste, con riguardo all’ordine cronologico di arrivo ed all’omogeneità dei quesiti proposti.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pitchFamily="34" charset="0"/>
                          <a:ea typeface="+mn-ea"/>
                          <a:cs typeface="+mn-cs"/>
                        </a:rPr>
                        <a:t>SERVIZIO DI ASSISTENZA IN MATERIA DI APPLICAZIONE DELLA NORMATIVA SULL’ETICHETTATURA ALIMENTARE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rPr>
                        <a:t>Proseguirà la collaborazione con il Laboratorio Chimico – Azienda Speciale della Camera di Commercio di Torino, al fine di fornire orientamento agli operatori del settore alimentare per la corretta applicazione della normativa in materia di etichettatura, ai sensi del vigente Regolamento europeo, tenendo anche presenti i riflessi sulle regole per l’esportazione; il servizio consente al consumatore di avere le corrette informazioni sui prodotti confezionati e alle imprese di evitare di incorrere in violazioni e </a:t>
                      </a:r>
                      <a:r>
                        <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rPr>
                        <a:t>sanzioni.</a:t>
                      </a:r>
                      <a:endPar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kern="1200" cap="none" normalizeH="0" baseline="0" dirty="0" smtClean="0">
                        <a:ln>
                          <a:noFill/>
                        </a:ln>
                        <a:solidFill>
                          <a:srgbClr val="595959"/>
                        </a:solidFill>
                        <a:effectLst/>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6732240" y="6492875"/>
            <a:ext cx="2133600" cy="365125"/>
          </a:xfrm>
        </p:spPr>
        <p:txBody>
          <a:bodyPr/>
          <a:lstStyle/>
          <a:p>
            <a:fld id="{4BD0750F-4D7B-4D15-8AC0-E073ED7660F4}" type="slidenum">
              <a:rPr lang="it-IT" smtClean="0"/>
              <a:t>19</a:t>
            </a:fld>
            <a:endParaRPr lang="it-IT" dirty="0"/>
          </a:p>
        </p:txBody>
      </p:sp>
    </p:spTree>
    <p:extLst>
      <p:ext uri="{BB962C8B-B14F-4D97-AF65-F5344CB8AC3E}">
        <p14:creationId xmlns:p14="http://schemas.microsoft.com/office/powerpoint/2010/main" val="24856656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7627724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429266633"/>
              </p:ext>
            </p:extLst>
          </p:nvPr>
        </p:nvGraphicFramePr>
        <p:xfrm>
          <a:off x="395536" y="1052736"/>
          <a:ext cx="8280920" cy="5913120"/>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Risorse essenziali per la crescita e lo sviluppo di un sistema socio-economico sono rappresentate dalla capacità di esprimere e produrre innovazione, internazionalizzazione produttiva, qualità e attrattività del territorio facendo leva sulla disponibilità di risorse umane qualificate nelle diverse componenti di lavoro imprenditoriale, dipendente e autonomo.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 Camera di Commercio di Pavia ha sempre posto particolare attenzione ai temi legati alla valorizzazione del capitale umano, sviluppando attività legate al monitoraggio del mercato del lavoro, alla formazione superiore e continua, all’orientamento professionale e all’Alternanza Scuola-Lavoro.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Alla luce delle funzioni attribuite alle Camere di Commercio dalla legge 107/2015 (Buona Scuola) in tema di Alternanza Scuola-Lavoro e dal Decreto di riforma del sistema camerale, che assegna alle Camere la funzione di orientamento al lavoro e alle professioni anche mediante la collaborazione con soggetti pubblici e privati competenti, risulta ancor più necessario rafforzare le competenze su questi temi, valorizzando la collaborazione già in essere con Regione Lombardia, Associazioni di categoria, Ufficio scolastico territoriale e mondo della Scuola.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In particolare, il Decreto sancisce che le Camere, nell’ambito del territorio di competenza, debbano svolgere, in coordinamento con Governo, Regioni e ANPAL, le funzioni di orientamento al lavoro e alle professioni, </a:t>
                      </a:r>
                      <a:r>
                        <a:rPr kumimoji="0" lang="it-IT" altLang="it-IT" sz="1000" b="0" i="0" u="none" strike="noStrike" cap="none" normalizeH="0" baseline="0" dirty="0" smtClean="0">
                          <a:ln>
                            <a:noFill/>
                          </a:ln>
                          <a:solidFill>
                            <a:srgbClr val="595959"/>
                          </a:solidFill>
                          <a:effectLst/>
                          <a:latin typeface="Calibri" pitchFamily="34" charset="0"/>
                        </a:rPr>
                        <a:t>di certificazione </a:t>
                      </a:r>
                      <a:r>
                        <a:rPr kumimoji="0" lang="it-IT" altLang="it-IT" sz="1000" b="0" i="0" u="none" strike="noStrike" cap="none" normalizeH="0" baseline="0" dirty="0" smtClean="0">
                          <a:ln>
                            <a:noFill/>
                          </a:ln>
                          <a:solidFill>
                            <a:srgbClr val="595959"/>
                          </a:solidFill>
                          <a:effectLst/>
                          <a:latin typeface="Calibri" pitchFamily="34" charset="0"/>
                        </a:rPr>
                        <a:t>delle competenze acquisite nell’ambito dei percorsi di Alternanza Scuola-Lavoro, </a:t>
                      </a:r>
                      <a:r>
                        <a:rPr kumimoji="0" lang="it-IT" altLang="it-IT" sz="1000" b="0" i="0" u="none" strike="noStrike" cap="none" normalizeH="0" baseline="0" dirty="0" smtClean="0">
                          <a:ln>
                            <a:noFill/>
                          </a:ln>
                          <a:solidFill>
                            <a:srgbClr val="595959"/>
                          </a:solidFill>
                          <a:effectLst/>
                          <a:latin typeface="Calibri" pitchFamily="34" charset="0"/>
                        </a:rPr>
                        <a:t>di </a:t>
                      </a:r>
                      <a:r>
                        <a:rPr kumimoji="0" lang="it-IT" altLang="it-IT" sz="1000" b="0" i="0" u="none" strike="noStrike" cap="none" normalizeH="0" baseline="0" dirty="0" smtClean="0">
                          <a:ln>
                            <a:noFill/>
                          </a:ln>
                          <a:solidFill>
                            <a:srgbClr val="595959"/>
                          </a:solidFill>
                          <a:effectLst/>
                          <a:latin typeface="Calibri" pitchFamily="34" charset="0"/>
                        </a:rPr>
                        <a:t>supporto all’incontro domanda-offerta di </a:t>
                      </a:r>
                      <a:r>
                        <a:rPr kumimoji="0" lang="it-IT" altLang="it-IT" sz="1000" b="0" i="0" u="none" strike="noStrike" cap="none" normalizeH="0" baseline="0" dirty="0" smtClean="0">
                          <a:ln>
                            <a:noFill/>
                          </a:ln>
                          <a:solidFill>
                            <a:srgbClr val="595959"/>
                          </a:solidFill>
                          <a:effectLst/>
                          <a:latin typeface="Calibri" pitchFamily="34" charset="0"/>
                        </a:rPr>
                        <a:t>lavoro, di  </a:t>
                      </a:r>
                      <a:r>
                        <a:rPr kumimoji="0" lang="it-IT" altLang="it-IT" sz="1000" b="0" i="0" u="none" strike="noStrike" cap="none" normalizeH="0" baseline="0" dirty="0" smtClean="0">
                          <a:ln>
                            <a:noFill/>
                          </a:ln>
                          <a:solidFill>
                            <a:srgbClr val="595959"/>
                          </a:solidFill>
                          <a:effectLst/>
                          <a:latin typeface="Calibri" pitchFamily="34" charset="0"/>
                        </a:rPr>
                        <a:t>sostegno alla transizione dalla Scuola e dall’Università al 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Il 2019 vedrà quindi la Camera di nuovo impegnata su azioni concrete volte ad agevolare la nascita di nuove imprese e startup innovative e intervenire direttamente sul tema della formazione del capitale umano e della cultura manageriale, facendo leva sull’esperienza di qualificate professionalità interne all’Azienda Speciale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dedicate all’erogazione di servizi ad hoc: iniziative di orientamento a favore dello sviluppo dell’imprenditorialità, promozione di nuove imprese, azioni tese a favorire l’incontro fra sistema delle imprese e mondo scolastico, formazione e affiancamento alle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I servizi si declineranno in un’offerta ampia e flessibile, attenta a cogliere e interpretare i cambiamenti di un sistema in movimento, che si intreccia con quello dell’istruzione e del mondo del lavoro, valorizzando tutte le collaborazioni in atto con la Provincia di Pavia, gli istituti scolastici, l’Università di Pavia, le Associazioni di categoria, anche nel quadro di iniziative promosse da Regione Lombardia e Sistema Camerale.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 funzione camerale di Orientamento al Lavoro e alle Professioni nelle sue declinazioni organizzative sarà impegnata in attività che mirano a:</a:t>
                      </a:r>
                    </a:p>
                    <a:p>
                      <a:pPr marL="0" marR="0" lvl="0" indent="0" algn="just" defTabSz="914400" rtl="0" eaLnBrk="1" fontAlgn="base" latinLnBrk="0" hangingPunct="1">
                        <a:lnSpc>
                          <a:spcPct val="100000"/>
                        </a:lnSpc>
                        <a:spcBef>
                          <a:spcPct val="20000"/>
                        </a:spcBef>
                        <a:spcAft>
                          <a:spcPct val="0"/>
                        </a:spcAft>
                        <a:buClrTx/>
                        <a:buSzPts val="1000"/>
                        <a:buFont typeface="Calibri" pitchFamily="34" charset="0"/>
                        <a:buChar char="-"/>
                        <a:tabLst/>
                      </a:pPr>
                      <a:r>
                        <a:rPr kumimoji="0" lang="it-IT" altLang="it-IT" sz="1000" b="0" i="0" u="none" strike="noStrike" cap="none" normalizeH="0" baseline="0" dirty="0" smtClean="0">
                          <a:ln>
                            <a:noFill/>
                          </a:ln>
                          <a:solidFill>
                            <a:srgbClr val="595959"/>
                          </a:solidFill>
                          <a:effectLst/>
                          <a:latin typeface="Calibri" pitchFamily="34" charset="0"/>
                        </a:rPr>
                        <a:t>far incontrare domanda e offerta di tirocini formativi, anche attraverso attività di promozione, animazione e supporto alle imprese;</a:t>
                      </a:r>
                    </a:p>
                    <a:p>
                      <a:pPr marL="0" marR="0" lvl="0" indent="0" algn="just" defTabSz="914400" rtl="0" eaLnBrk="1" fontAlgn="base" latinLnBrk="0" hangingPunct="1">
                        <a:lnSpc>
                          <a:spcPct val="100000"/>
                        </a:lnSpc>
                        <a:spcBef>
                          <a:spcPct val="20000"/>
                        </a:spcBef>
                        <a:spcAft>
                          <a:spcPct val="0"/>
                        </a:spcAft>
                        <a:buClrTx/>
                        <a:buSzPts val="1000"/>
                        <a:buFont typeface="Calibri" pitchFamily="34" charset="0"/>
                        <a:buChar char="-"/>
                        <a:tabLst/>
                      </a:pPr>
                      <a:r>
                        <a:rPr kumimoji="0" lang="it-IT" altLang="it-IT" sz="1000" b="0" i="0" u="none" strike="noStrike" cap="none" normalizeH="0" baseline="0" dirty="0" smtClean="0">
                          <a:ln>
                            <a:noFill/>
                          </a:ln>
                          <a:solidFill>
                            <a:srgbClr val="595959"/>
                          </a:solidFill>
                          <a:effectLst/>
                          <a:latin typeface="Calibri" pitchFamily="34" charset="0"/>
                        </a:rPr>
                        <a:t>favorire il </a:t>
                      </a:r>
                      <a:r>
                        <a:rPr kumimoji="0" lang="it-IT" altLang="it-IT" sz="1000" b="0" i="0" u="none" strike="noStrike" cap="none" normalizeH="0" baseline="0" dirty="0" err="1" smtClean="0">
                          <a:ln>
                            <a:noFill/>
                          </a:ln>
                          <a:solidFill>
                            <a:srgbClr val="595959"/>
                          </a:solidFill>
                          <a:effectLst/>
                          <a:latin typeface="Calibri" pitchFamily="34" charset="0"/>
                        </a:rPr>
                        <a:t>placement</a:t>
                      </a:r>
                      <a:r>
                        <a:rPr kumimoji="0" lang="it-IT" altLang="it-IT" sz="1000" b="0" i="0" u="none" strike="noStrike" cap="none" normalizeH="0" baseline="0" dirty="0" smtClean="0">
                          <a:ln>
                            <a:noFill/>
                          </a:ln>
                          <a:solidFill>
                            <a:srgbClr val="595959"/>
                          </a:solidFill>
                          <a:effectLst/>
                          <a:latin typeface="Calibri" pitchFamily="34" charset="0"/>
                        </a:rPr>
                        <a:t> e sostenere Università, Agenzie per il Lavoro e Centri per l’Impiego e far incontrare domanda e offerta di lavoro, in particolare per laureati, diplomati e apprendisti, supportando – ove necessario – l’autoimpiego e l’autoimprenditorialità come politica attiva del 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Per raggiungere tali obiettivi la Camera, d’intesa con Regione Lombardia, Agenzie per il Lavoro, CPI e ANPAL, svilupperà la propria azione nell’ambito del  network formalizzato nel corso del 2018 (scuole, imprese, agenzie, studenti, famiglie, enti locali, associazioni, ecc.) con l’obiettivo di promuovere  e sviluppare con azioni concrete la filiera che dalla Scuola porta al lavoro, generando benefici per i giovani e per 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L’animazione di questo network spetterà al team di professionalità costituito dalla Camera (Registro Imprese,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Ufficio Studi) che sarà costantemente impegnato ad incontrare le imprese del territorio per rilevare i fabbisogni di professionalità e mantenere rapporti sistematici con scuole, enti di formazione e l’Università , per approfondire la domanda di competenze delle imprese e favorire il </a:t>
                      </a:r>
                      <a:r>
                        <a:rPr kumimoji="0" lang="it-IT" altLang="it-IT" sz="1000" b="0" i="0" u="none" strike="noStrike" cap="none" normalizeH="0" baseline="0" dirty="0" err="1" smtClean="0">
                          <a:ln>
                            <a:noFill/>
                          </a:ln>
                          <a:solidFill>
                            <a:srgbClr val="595959"/>
                          </a:solidFill>
                          <a:effectLst/>
                          <a:latin typeface="Calibri" pitchFamily="34" charset="0"/>
                        </a:rPr>
                        <a:t>matching</a:t>
                      </a:r>
                      <a:r>
                        <a:rPr kumimoji="0" lang="it-IT" altLang="it-IT" sz="1000" b="0" i="0" u="none" strike="noStrike" cap="none" normalizeH="0" baseline="0" dirty="0" smtClean="0">
                          <a:ln>
                            <a:noFill/>
                          </a:ln>
                          <a:solidFill>
                            <a:srgbClr val="595959"/>
                          </a:solidFill>
                          <a:effectLst/>
                          <a:latin typeface="Calibri" pitchFamily="34" charset="0"/>
                        </a:rPr>
                        <a:t> per i tirocini e il </a:t>
                      </a:r>
                      <a:r>
                        <a:rPr kumimoji="0" lang="it-IT" altLang="it-IT" sz="1000" b="0" i="0" u="none" strike="noStrike" cap="none" normalizeH="0" baseline="0" dirty="0" err="1" smtClean="0">
                          <a:ln>
                            <a:noFill/>
                          </a:ln>
                          <a:solidFill>
                            <a:srgbClr val="595959"/>
                          </a:solidFill>
                          <a:effectLst/>
                          <a:latin typeface="Calibri" pitchFamily="34" charset="0"/>
                        </a:rPr>
                        <a:t>placement</a:t>
                      </a:r>
                      <a:r>
                        <a:rPr kumimoji="0" lang="it-IT" altLang="it-IT" sz="1000" b="0" i="0" u="none" strike="noStrike" cap="none" normalizeH="0" baseline="0" dirty="0" smtClean="0">
                          <a:ln>
                            <a:noFill/>
                          </a:ln>
                          <a:solidFill>
                            <a:srgbClr val="595959"/>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algn="just" rtl="0"/>
                      <a:endParaRPr lang="it-IT" sz="1000" b="0" i="0" u="none" strike="noStrike" kern="1200" baseline="0" dirty="0" smtClean="0">
                        <a:solidFill>
                          <a:schemeClr val="tx1">
                            <a:lumMod val="65000"/>
                            <a:lumOff val="35000"/>
                          </a:schemeClr>
                        </a:solidFill>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lang="it-IT" altLang="it-IT" sz="1000" b="0" i="0" u="none" strike="noStrike" kern="1200" baseline="0" dirty="0" smtClean="0">
                        <a:solidFill>
                          <a:schemeClr val="tx1">
                            <a:lumMod val="65000"/>
                            <a:lumOff val="35000"/>
                          </a:schemeClr>
                        </a:solidFill>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20</a:t>
            </a:fld>
            <a:endParaRPr lang="it-IT"/>
          </a:p>
        </p:txBody>
      </p:sp>
    </p:spTree>
    <p:extLst>
      <p:ext uri="{BB962C8B-B14F-4D97-AF65-F5344CB8AC3E}">
        <p14:creationId xmlns:p14="http://schemas.microsoft.com/office/powerpoint/2010/main" val="37352047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01082125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2337951"/>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Anche nel 2019, dunque, la Camera intende investire, </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alla </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luce delle sue nuove competenze, sui temi fondamentali dell’orientamento al lavoro e dell’Alternanza Scuola Lavoro, in un reciproco equilibrio che terrà conto  dei nuovi orientamenti nazionali in materia di ore dedicate all’Alternanza.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cap="none" normalizeH="0" baseline="0" dirty="0" smtClean="0">
                          <a:ln>
                            <a:noFill/>
                          </a:ln>
                          <a:solidFill>
                            <a:srgbClr val="FF0000"/>
                          </a:solidFill>
                          <a:effectLst/>
                          <a:latin typeface="Calibri" pitchFamily="34" charset="0"/>
                        </a:rPr>
                        <a:t>ORIENTAMENTO AL MERCATO DEL LAVORO E ALTERNANZA SCUOLA-LAVORO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Sul tema dell’Orientamento al mercato del lavoro, la Camera metterà a regime le esperienze progettuali sviluppate con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negli ultimi anni, valorizzando la collaborazione con le associazioni locali di  categoria, gli Istituti Scolastici e promuovendo presso le imprese l’Alternanza Scuola-Lavoro anche attraverso l’iscrizione delle stesse nell’apposito Registro Nazionale istituito presso le Camere di Commercio, in accordo con il Ministero dell’Istruzione, Università e Ricerca.   Gli studenti potranno quindi beneficiare di una vera esperienza di alternanza tra momenti formativi/scolastici e pratica in azienda. Con specifici incontri di preparazione all’Alternanza Scuola-Lavoro e campus tematici organizzati sempre dall’Azienda Speciale, la Camera giocherà un ruolo importante nella diffusione della cultura imprenditoriale nonché della propensione al lavoro autonomo in relazione alle professioni e ai mestieri strategici per il sistema economico locale.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1" i="0" u="none" strike="noStrike" cap="none" normalizeH="0" baseline="0" dirty="0" smtClean="0">
                          <a:ln>
                            <a:noFill/>
                          </a:ln>
                          <a:solidFill>
                            <a:srgbClr val="FF0000"/>
                          </a:solidFill>
                          <a:effectLst/>
                          <a:latin typeface="Calibri" pitchFamily="34" charset="0"/>
                        </a:rPr>
                        <a:t>VOUCHER/CONTRIBUTI ALLE IMPRESE IMPEGNATE IN PERCORSI DI ALTERNANZA SCUOLA-LAVORO</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rgbClr val="595959"/>
                          </a:solidFill>
                          <a:effectLst/>
                          <a:latin typeface="Calibri" pitchFamily="34" charset="0"/>
                        </a:rPr>
                        <a:t>Nel 2019 la Camera intende proseguire, compatibilmente con i nuovi indirizzi nazionali, l’attività di supporto all’Alternanza Scuola Lavoro anche attraverso l’erogazione di contributi alle imprese che,  iscritte al relativo Registro, mettano a disposizione di giovani studenti di istituti superiori la propria struttura e la propria esperienza, attraverso l’attivazione di  percorsi di ASL.</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1" i="0" u="none" strike="noStrike" cap="none" normalizeH="0" baseline="0" dirty="0" smtClean="0">
                          <a:ln>
                            <a:noFill/>
                          </a:ln>
                          <a:solidFill>
                            <a:srgbClr val="FF0000"/>
                          </a:solidFill>
                          <a:effectLst/>
                          <a:latin typeface="Calibri" pitchFamily="34" charset="0"/>
                        </a:rPr>
                        <a:t>SERVIZI A SUPPORTO DELL’AUTOIMPRENDITORIALITA’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L’orientamento all’autoimprenditorialità, attività da sempre delegata a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farà perno su iniziative di supporto e tutoraggio al </a:t>
                      </a:r>
                      <a:r>
                        <a:rPr kumimoji="0" lang="it-IT" altLang="it-IT" sz="1000" b="0" i="1" u="none" strike="noStrike" cap="none" normalizeH="0" baseline="0" dirty="0" smtClean="0">
                          <a:ln>
                            <a:noFill/>
                          </a:ln>
                          <a:solidFill>
                            <a:srgbClr val="595959"/>
                          </a:solidFill>
                          <a:effectLst/>
                          <a:latin typeface="Calibri" pitchFamily="34" charset="0"/>
                        </a:rPr>
                        <a:t>“Mettersi in proprio</a:t>
                      </a:r>
                      <a:r>
                        <a:rPr kumimoji="0" lang="it-IT" altLang="it-IT" sz="1000" b="0" i="0" u="none" strike="noStrike" cap="none" normalizeH="0" baseline="0" dirty="0" smtClean="0">
                          <a:ln>
                            <a:noFill/>
                          </a:ln>
                          <a:solidFill>
                            <a:srgbClr val="595959"/>
                          </a:solidFill>
                          <a:effectLst/>
                          <a:latin typeface="Calibri" pitchFamily="34" charset="0"/>
                        </a:rPr>
                        <a:t>” che prevedono: valutazione dell’innovatività dell’idea imprenditoriale, trasferibilità dell’idea sul mercato, qualità e completezza del piano di marketing e di quello finanziario.  All’attività informativa a sportello dedicata agli aspiranti imprenditori (Punto Nuova Impresa) saranno sempre affiancati servizi di secondo livello tra cui: analisi di mercato per aspiranti imprenditori e startup, seminari e corsi brevi di orientamento al mettersi in proprio rivolti ad aspiranti e nuovi imprenditori, corsi abilitanti, interventi di assistenza personalizzata per la redazione del business </a:t>
                      </a:r>
                      <a:r>
                        <a:rPr kumimoji="0" lang="it-IT" altLang="it-IT" sz="1000" b="0" i="0" u="none" strike="noStrike" cap="none" normalizeH="0" baseline="0" dirty="0" err="1" smtClean="0">
                          <a:ln>
                            <a:noFill/>
                          </a:ln>
                          <a:solidFill>
                            <a:srgbClr val="595959"/>
                          </a:solidFill>
                          <a:effectLst/>
                          <a:latin typeface="Calibri" pitchFamily="34" charset="0"/>
                        </a:rPr>
                        <a:t>plan</a:t>
                      </a:r>
                      <a:r>
                        <a:rPr kumimoji="0" lang="it-IT" altLang="it-IT" sz="1000" b="0" i="0" u="none" strike="noStrike" cap="none" normalizeH="0" baseline="0" dirty="0" smtClean="0">
                          <a:ln>
                            <a:noFill/>
                          </a:ln>
                          <a:solidFill>
                            <a:srgbClr val="595959"/>
                          </a:solidFill>
                          <a:effectLst/>
                          <a:latin typeface="Calibri" pitchFamily="34" charset="0"/>
                        </a:rPr>
                        <a:t> per gli </a:t>
                      </a:r>
                      <a:r>
                        <a:rPr kumimoji="0" lang="it-IT" altLang="it-IT" sz="1000" b="0" i="0" u="none" strike="noStrike" cap="none" normalizeH="0" baseline="0" dirty="0" err="1" smtClean="0">
                          <a:ln>
                            <a:noFill/>
                          </a:ln>
                          <a:solidFill>
                            <a:srgbClr val="595959"/>
                          </a:solidFill>
                          <a:effectLst/>
                          <a:latin typeface="Calibri" pitchFamily="34" charset="0"/>
                        </a:rPr>
                        <a:t>startupper</a:t>
                      </a:r>
                      <a:r>
                        <a:rPr kumimoji="0" lang="it-IT" altLang="it-IT" sz="1000" b="0" i="0" u="none" strike="noStrike" cap="none" normalizeH="0" baseline="0" dirty="0" smtClean="0">
                          <a:ln>
                            <a:noFill/>
                          </a:ln>
                          <a:solidFill>
                            <a:srgbClr val="595959"/>
                          </a:solidFill>
                          <a:effectLst/>
                          <a:latin typeface="Calibri" pitchFamily="34" charset="0"/>
                        </a:rPr>
                        <a:t> che hanno già delineato con sufficiente chiarezza la propria idea di business e necessitano supporto per la redazione del piano di impresa, anche in relazione alla partecipazione a misure di finanziamento disponibili per lo start-up di impresa. Tali servizi saranno valorizzati anche nell’ambito di progettualità in essere con le locali associazioni di categoria e altri soggetti come il Polo Tecnologico di Pavia, il Parco Tecnico Scientifico di Pavia, il Polo Tecnico Professionale per l’Istruzione/Formazione Tecnica Superiore e il Centro Servizi di Varzi.</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rgbClr val="00B050"/>
                        </a:solidFill>
                        <a:effectLst/>
                        <a:uLnTx/>
                        <a:uFillTx/>
                        <a:latin typeface="Calibri" pitchFamily="34" charset="0"/>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1" u="none" strike="noStrike" kern="1200" cap="none" spc="0" normalizeH="0" baseline="0" noProof="0" dirty="0" smtClean="0">
                        <a:ln>
                          <a:noFill/>
                        </a:ln>
                        <a:solidFill>
                          <a:srgbClr val="00B05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rgbClr val="00B05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21</a:t>
            </a:fld>
            <a:endParaRPr lang="it-IT"/>
          </a:p>
        </p:txBody>
      </p:sp>
    </p:spTree>
    <p:extLst>
      <p:ext uri="{BB962C8B-B14F-4D97-AF65-F5344CB8AC3E}">
        <p14:creationId xmlns:p14="http://schemas.microsoft.com/office/powerpoint/2010/main" val="35313277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550578438"/>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834367119"/>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pitchFamily="34" charset="0"/>
                          <a:ea typeface="+mn-ea"/>
                          <a:cs typeface="+mn-cs"/>
                        </a:rPr>
                        <a:t>IL PATRIMONIO INFORMATIVO CAMERALE AL SERVIZIO DELLE POLITICHE ATTIVE DEL 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Per giocare al meglio il proprio ruolo di motore per la crescita del sistema economico locale attraverso lo sviluppo del capitale umano, la Camera di Commercio di Pavia metterà a disposizione dei sistemi formativi e degli attori delle politiche attive del lavoro a livello territoriale un patrimonio di informazioni ampio e articolato che contribuisce alla definizione dei piani dell’offerta formativa, dell’orientamento e dell’Alternanza Scuola-Lavoro. In particolare i principali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asset</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fruibili saranno: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chemeClr val="tx1"/>
                          </a:solidFill>
                          <a:effectLst/>
                          <a:uLnTx/>
                          <a:uFillTx/>
                          <a:latin typeface="Calibri" pitchFamily="34" charset="0"/>
                          <a:ea typeface="+mn-ea"/>
                          <a:cs typeface="+mn-cs"/>
                        </a:rPr>
                        <a:t>IL REGISTRO DELLE IMPRESE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formidabile patrimonio informativo della realtà imprenditoriale italiana che consente l’elaborazione di analisi e indicatori di sviluppo economico in ogni settore e filiera di appartenenza;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1"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chemeClr val="tx1"/>
                          </a:solidFill>
                          <a:effectLst/>
                          <a:uLnTx/>
                          <a:uFillTx/>
                          <a:latin typeface="Calibri" pitchFamily="34" charset="0"/>
                          <a:ea typeface="+mn-ea"/>
                          <a:cs typeface="+mn-cs"/>
                        </a:rPr>
                        <a:t>IL REGISTRO ALTERNANZA SCUOLA LAVORO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piattaforma ufficiale realizzata e gestita dalle Camere di Commercio, d’intesa con MIUR e MLPS, per promuovere e sviluppare i percorsi scolastici in Alternanza e l’Apprendistato, dando ai giovani la possibilità di fare esperienze di apprendimento on the job nelle imprese, negli studi professionali e negli enti pubblici e privati;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1"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chemeClr val="tx1"/>
                          </a:solidFill>
                          <a:effectLst/>
                          <a:uLnTx/>
                          <a:uFillTx/>
                          <a:latin typeface="Calibri" pitchFamily="34" charset="0"/>
                          <a:ea typeface="+mn-ea"/>
                          <a:cs typeface="+mn-cs"/>
                        </a:rPr>
                        <a:t>IL SISTEMA INFORMATIVO EXCELSIOR,</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che ricostruisce quasi in tempo reale il quadro previsionale della domanda di lavoro e dei fabbisogni professionali e formativi espressi dalle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1"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chemeClr val="tx1"/>
                          </a:solidFill>
                          <a:effectLst/>
                          <a:uLnTx/>
                          <a:uFillTx/>
                          <a:latin typeface="Calibri" pitchFamily="34" charset="0"/>
                          <a:ea typeface="+mn-ea"/>
                          <a:cs typeface="+mn-cs"/>
                        </a:rPr>
                        <a:t>IL PORTALE FILO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piattaforma nata per integrare le competenze e gli strumenti della rete degli sportelli del sistema camerale per la formazione, l’imprenditorialità, il lavoro e l’orientamento.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Oltre agli studi e agli approfondimenti che in corso d’anno si renderanno necessari in relazione alle esigenze di analisi del sistema economico territoriale e del mercato del lavoro locale, si punterà a questi sistemi informativi in un’unica piattaforma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matching</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aperta e fruibile per chi studia e/o cerca lavoro, per le imprese, le scuole e  gli operatori dei sistemi di istruzione e formazione.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22</a:t>
            </a:fld>
            <a:endParaRPr lang="it-IT"/>
          </a:p>
        </p:txBody>
      </p:sp>
    </p:spTree>
    <p:extLst>
      <p:ext uri="{BB962C8B-B14F-4D97-AF65-F5344CB8AC3E}">
        <p14:creationId xmlns:p14="http://schemas.microsoft.com/office/powerpoint/2010/main" val="36160350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37424214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016871115"/>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rgbClr val="595959"/>
                          </a:solidFill>
                          <a:effectLst/>
                          <a:latin typeface="Calibri" pitchFamily="34" charset="0"/>
                        </a:rPr>
                        <a:t>Sul lato dello sviluppo della cultura di impresa e delle competenze manageriali, anche nel 2019 la Camera farà leva sui seguenti servizi già ampiamente collaudati: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cap="none" normalizeH="0" baseline="0" dirty="0" smtClean="0">
                          <a:ln>
                            <a:noFill/>
                          </a:ln>
                          <a:solidFill>
                            <a:srgbClr val="FF0000"/>
                          </a:solidFill>
                          <a:effectLst/>
                          <a:latin typeface="Calibri" pitchFamily="34" charset="0"/>
                        </a:rPr>
                        <a:t>SERVIZIO DI FORMAZIONE AZIENDALE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 sistematica offerta di corsi di formazione aziendale, attraverso la quale l’Azienda Speciale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si è ritagliata un ruolo di primo piano nel sistema formativo provinciale, continuerà ad essere  realizzato attraverso una puntuale attività di rilevazione fabbisogni e progettazione contenuti da realizzare in stretta collaborazione con le locali associazioni di categoria </a:t>
                      </a:r>
                      <a:r>
                        <a:rPr kumimoji="0" lang="it-IT" altLang="it-IT" sz="1000" b="0" i="0" u="none" strike="noStrike" cap="none" normalizeH="0" baseline="0" dirty="0" err="1" smtClean="0">
                          <a:ln>
                            <a:noFill/>
                          </a:ln>
                          <a:solidFill>
                            <a:srgbClr val="595959"/>
                          </a:solidFill>
                          <a:effectLst/>
                          <a:latin typeface="Calibri" pitchFamily="34" charset="0"/>
                        </a:rPr>
                        <a:t>affinchè</a:t>
                      </a:r>
                      <a:r>
                        <a:rPr kumimoji="0" lang="it-IT" altLang="it-IT" sz="1000" b="0" i="0" u="none" strike="noStrike" cap="none" normalizeH="0" baseline="0" dirty="0" smtClean="0">
                          <a:ln>
                            <a:noFill/>
                          </a:ln>
                          <a:solidFill>
                            <a:srgbClr val="595959"/>
                          </a:solidFill>
                          <a:effectLst/>
                          <a:latin typeface="Calibri" pitchFamily="34" charset="0"/>
                        </a:rPr>
                        <a:t> l’impegno organizzativo sia speso su iniziative di sicuro interesse per il mondo delle imprese.  Solo in questo modo la Camera potrà contribuire attivamente ad assicurare alle lavoratrici e ai lavoratori opportunità di sviluppo professionale per accrescerne stabilità occupazionale e adattabilità ai cambiamenti tecnologici/organizzativi, per sostenere la competitività delle Piccole e Medie Imprese e garantire ai cittadini opportunità di formazione lungo l’intero arco della loro vita.</a:t>
                      </a:r>
                      <a:r>
                        <a:rPr kumimoji="0" lang="it-IT" altLang="it-IT" sz="1000" b="1" i="0" u="none" strike="noStrike" cap="none" normalizeH="0" baseline="0" dirty="0" smtClean="0">
                          <a:ln>
                            <a:noFill/>
                          </a:ln>
                          <a:solidFill>
                            <a:srgbClr val="595959"/>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1" i="0" u="none" strike="noStrike" cap="none" normalizeH="0" baseline="0" dirty="0" smtClean="0">
                          <a:ln>
                            <a:noFill/>
                          </a:ln>
                          <a:solidFill>
                            <a:srgbClr val="FF0000"/>
                          </a:solidFill>
                          <a:effectLst/>
                          <a:latin typeface="Calibri" pitchFamily="34" charset="0"/>
                        </a:rPr>
                        <a:t>TUTORAGGIO «IMPRESATTIVA»</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rgbClr val="595959"/>
                          </a:solidFill>
                          <a:effectLst/>
                          <a:latin typeface="Calibri" pitchFamily="34" charset="0"/>
                        </a:rPr>
                        <a:t>Il servizio </a:t>
                      </a:r>
                      <a:r>
                        <a:rPr kumimoji="0" lang="it-IT" altLang="it-IT" sz="1000" b="0" i="0" u="none" strike="noStrike" cap="none" normalizeH="0" baseline="0" dirty="0" err="1" smtClean="0">
                          <a:ln>
                            <a:noFill/>
                          </a:ln>
                          <a:solidFill>
                            <a:srgbClr val="595959"/>
                          </a:solidFill>
                          <a:effectLst/>
                          <a:latin typeface="Calibri" pitchFamily="34" charset="0"/>
                        </a:rPr>
                        <a:t>ImpresAttiva</a:t>
                      </a:r>
                      <a:r>
                        <a:rPr kumimoji="0" lang="it-IT" altLang="it-IT" sz="1000" b="0" i="0" u="none" strike="noStrike" cap="none" normalizeH="0" baseline="0" dirty="0" smtClean="0">
                          <a:ln>
                            <a:noFill/>
                          </a:ln>
                          <a:solidFill>
                            <a:srgbClr val="595959"/>
                          </a:solidFill>
                          <a:effectLst/>
                          <a:latin typeface="Calibri" pitchFamily="34" charset="0"/>
                        </a:rPr>
                        <a:t> di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risulta apprezzato dalle imprese, che lo riconoscono come punto di riferimento per conoscere e sfruttare le opportunità di finanziamento e i servizi di assistenza offerti sia dalla Camera che da altri Enti. Con la necessità di affermare il ruolo della Camera come ‘casa delle imprese’ si rafforza anche l’urgenza di consentire l’accesso a tutti i servizi istituzionali di immediata utilità per l’impresa in un luogo  unificato nel quale reperire in maniera integrata  le diverse competenze dei singoli uffici, così da favorire l’elaborazione di risposte ‘ad hoc’ per il singolo utente, tenendo conto del profilo del richiedente e della specifica esigenza  espressa.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cap="none" normalizeH="0" baseline="0" dirty="0" smtClean="0">
                          <a:ln>
                            <a:noFill/>
                          </a:ln>
                          <a:solidFill>
                            <a:srgbClr val="FF0000"/>
                          </a:solidFill>
                          <a:effectLst/>
                          <a:latin typeface="Calibri" pitchFamily="34" charset="0"/>
                        </a:rPr>
                        <a:t>RESPONSABILITÀ SOCIALE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 promozione dell’impresa come soggetto tanto economico quanto sociale rappresenta un caposaldo della strategia camerale di sviluppo territoriale sostenibile. Il </a:t>
                      </a:r>
                      <a:r>
                        <a:rPr kumimoji="0" lang="it-IT" altLang="it-IT" sz="1000" b="0" i="1" u="none" strike="noStrike" cap="none" normalizeH="0" baseline="0" dirty="0" smtClean="0">
                          <a:ln>
                            <a:noFill/>
                          </a:ln>
                          <a:solidFill>
                            <a:srgbClr val="595959"/>
                          </a:solidFill>
                          <a:effectLst/>
                          <a:latin typeface="Calibri" pitchFamily="34" charset="0"/>
                        </a:rPr>
                        <a:t>Protocollo d’intesa per la diffusione della Responsabilità Sociale delle Organizzazioni</a:t>
                      </a:r>
                      <a:r>
                        <a:rPr kumimoji="0" lang="it-IT" altLang="it-IT" sz="1000" b="0" i="0" u="none" strike="noStrike" cap="none" normalizeH="0" baseline="0" dirty="0" smtClean="0">
                          <a:ln>
                            <a:noFill/>
                          </a:ln>
                          <a:solidFill>
                            <a:srgbClr val="595959"/>
                          </a:solidFill>
                          <a:effectLst/>
                          <a:latin typeface="Calibri" pitchFamily="34" charset="0"/>
                        </a:rPr>
                        <a:t>, promosso da Regione Lombardia e </a:t>
                      </a:r>
                      <a:r>
                        <a:rPr kumimoji="0" lang="it-IT" altLang="it-IT" sz="1000" b="0" i="0" u="none" strike="noStrike" cap="none" normalizeH="0" baseline="0" dirty="0" err="1" smtClean="0">
                          <a:ln>
                            <a:noFill/>
                          </a:ln>
                          <a:solidFill>
                            <a:srgbClr val="595959"/>
                          </a:solidFill>
                          <a:effectLst/>
                          <a:latin typeface="Calibri" pitchFamily="34" charset="0"/>
                        </a:rPr>
                        <a:t>Unioncamere</a:t>
                      </a:r>
                      <a:r>
                        <a:rPr kumimoji="0" lang="it-IT" altLang="it-IT" sz="1000" b="0" i="0" u="none" strike="noStrike" cap="none" normalizeH="0" baseline="0" dirty="0" smtClean="0">
                          <a:ln>
                            <a:noFill/>
                          </a:ln>
                          <a:solidFill>
                            <a:srgbClr val="595959"/>
                          </a:solidFill>
                          <a:effectLst/>
                          <a:latin typeface="Calibri" pitchFamily="34" charset="0"/>
                        </a:rPr>
                        <a:t> Regionale, sottoscritto anche dalle principali associazioni di categoria, rafforza tangibilmente l’impegno della Camera di Commercio di Pavia per valorizzare, attraverso l’esperienza dell’Azienda Speciale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le imprese virtuose del nostro territorio, che potrebbero così godere di una </a:t>
                      </a:r>
                      <a:r>
                        <a:rPr kumimoji="0" lang="it-IT" altLang="it-IT" sz="1000" b="0" i="0" u="none" strike="noStrike" cap="none" normalizeH="0" baseline="0" dirty="0" err="1" smtClean="0">
                          <a:ln>
                            <a:noFill/>
                          </a:ln>
                          <a:solidFill>
                            <a:srgbClr val="595959"/>
                          </a:solidFill>
                          <a:effectLst/>
                          <a:latin typeface="Calibri" pitchFamily="34" charset="0"/>
                        </a:rPr>
                        <a:t>premialità</a:t>
                      </a:r>
                      <a:r>
                        <a:rPr kumimoji="0" lang="it-IT" altLang="it-IT" sz="1000" b="0" i="0" u="none" strike="noStrike" cap="none" normalizeH="0" baseline="0" dirty="0" smtClean="0">
                          <a:ln>
                            <a:noFill/>
                          </a:ln>
                          <a:solidFill>
                            <a:srgbClr val="595959"/>
                          </a:solidFill>
                          <a:effectLst/>
                          <a:latin typeface="Calibri" pitchFamily="34" charset="0"/>
                        </a:rPr>
                        <a:t> relativamente ai bandi regionali, oltre alla visibilità all’interno del  repertorio lombardo delle imprese  socialmente responsabili.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23</a:t>
            </a:fld>
            <a:endParaRPr lang="it-IT"/>
          </a:p>
        </p:txBody>
      </p:sp>
    </p:spTree>
    <p:extLst>
      <p:ext uri="{BB962C8B-B14F-4D97-AF65-F5344CB8AC3E}">
        <p14:creationId xmlns:p14="http://schemas.microsoft.com/office/powerpoint/2010/main" val="6156822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83513313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820070223"/>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pitchFamily="34" charset="0"/>
                          <a:ea typeface="+mn-ea"/>
                          <a:cs typeface="+mn-cs"/>
                        </a:rPr>
                        <a:t>PROGRAMMA PAVIA2020 – SVILUPPO AZIONI SU PROGETTI DI FILIERA RITENUTI RILEVANTI AI FINI DELLO SVILUPPO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Nel 2019 si darà ulteriore impulso al progetto Pavia2020, con attività che portino alla realizzazione, entro l’anno successivo, delle importanti iniziative intraprese. Si intende dare avvio, inoltre, ad una portale dedicato in cui possano confluire le informazioni scaturite dagli studi effettuati e dalle azioni progettuali concluse nel 2020 e su cui possano trovare spazio le imprese interessate a sviluppare attività promozionali e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matching</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In relazione alla risposta che si sarà riscontrata nel sistema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produttivo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potrà seguire una fase di implementazione del portale, in una logica di partenariato con le Associazioni di categoria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5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1" i="0" u="none" strike="noStrike" kern="1200" cap="none" spc="0" normalizeH="0" baseline="0" noProof="0" dirty="0" smtClean="0">
                          <a:ln>
                            <a:noFill/>
                          </a:ln>
                          <a:solidFill>
                            <a:srgbClr val="FF0000"/>
                          </a:solidFill>
                          <a:effectLst/>
                          <a:uLnTx/>
                          <a:uFillTx/>
                          <a:latin typeface="Calibri" pitchFamily="34" charset="0"/>
                          <a:ea typeface="+mn-ea"/>
                          <a:cs typeface="+mn-cs"/>
                        </a:rPr>
                        <a:t>CENTRALITA’ DEL SETTORE PRIMARIO E DEL PATRIMONIO ENOGASTRONOMICO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Da un punto di vista territoriale diventa indispensabile difendere le eccellenze locali del settore primario che caratterizzano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la provincia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di Pavia e che nel periodo di crisi economica hanno dimostrato di poter esprimere qualità, potenzialità produttive e legame con il territorio per poter affrontare la  globalizzazione che, se da un lato, significa apertura di nuove frontiere di mercato, dall’altro manifesta il rischio di una standardizzazione delle produzioni che si presenta soprattutto per le tipicità del made in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Italy</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In particolare, ci si riferisce al settore vitivinicolo e a quello  risicolo che saranno oggetto, insieme ad altre eccellenze agro alimentari locali, di progetti realizzati in collaborazione con le associazioni di categoria e con i principali soggetti e operatori del territorio.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pitchFamily="34" charset="0"/>
                          <a:ea typeface="+mn-ea"/>
                          <a:cs typeface="+mn-cs"/>
                        </a:rPr>
                        <a:t>TAVOLO DEL VINO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La Camera di Commercio durante l’anno che si chiude ha partecipato al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«Tavolo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del Vino» costituitosi presso l’Assessorato dell’Agricoltura di Regione Lombardia (e coordinato dall’Assessore Regionale  all’Agricoltura e dal Direttore di ERSAF) con l’obiettivo di fare il punto della situazione pavese, valutare quali azioni intraprendere sul territorio dell’Oltrepò e attivare un gioco di squadra al fine di promuovere i vini di qualità. Ne sono scaturite alcune azioni programmatiche che saranno oggetto di iniziative da realizzare in ambito di Accordo di Programma e, in collaborazione con Regione Lombardia 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Regionale,  a partire dal 2019 su un piano  triennale.</a:t>
                      </a: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solidFill>
                        <a:effectLst/>
                        <a:uLnTx/>
                        <a:uFillTx/>
                        <a:latin typeface="Calibri"/>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24</a:t>
            </a:fld>
            <a:endParaRPr lang="it-IT"/>
          </a:p>
        </p:txBody>
      </p:sp>
    </p:spTree>
    <p:extLst>
      <p:ext uri="{BB962C8B-B14F-4D97-AF65-F5344CB8AC3E}">
        <p14:creationId xmlns:p14="http://schemas.microsoft.com/office/powerpoint/2010/main" val="6218635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70228177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408062413"/>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cap="none" normalizeH="0" baseline="0" dirty="0" smtClean="0">
                          <a:ln>
                            <a:noFill/>
                          </a:ln>
                          <a:solidFill>
                            <a:srgbClr val="FF0000"/>
                          </a:solidFill>
                          <a:effectLst/>
                          <a:latin typeface="Calibri" pitchFamily="34" charset="0"/>
                        </a:rPr>
                        <a:t>EVENTI DI PROMOZIONE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Tipicità ed eccellenze produttive del territorio rappresentano per la Camera leve fondamentali di attrattività territoriale.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Per tale motivo lo sforzo progettuale e organizzativo dell’Azienda Speciale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si concretizzerà nella realizzazione di manifestazioni fieristiche ed eventi promozionali, sia in occasione di eventi dedicati che nella realizzazione e promozione di attività strutturate,</a:t>
                      </a:r>
                      <a:r>
                        <a:rPr kumimoji="0" lang="it-IT" altLang="it-IT" sz="1000" b="0" i="0" u="none" strike="noStrike" cap="none" normalizeH="0" baseline="0" dirty="0" smtClean="0">
                          <a:ln>
                            <a:noFill/>
                          </a:ln>
                          <a:solidFill>
                            <a:srgbClr val="FF0000"/>
                          </a:solidFill>
                          <a:effectLst/>
                          <a:latin typeface="Calibri" pitchFamily="34" charset="0"/>
                        </a:rPr>
                        <a:t> </a:t>
                      </a:r>
                      <a:r>
                        <a:rPr kumimoji="0" lang="it-IT" altLang="it-IT" sz="1000" b="0" i="0" u="none" strike="noStrike" cap="none" normalizeH="0" baseline="0" dirty="0" smtClean="0">
                          <a:ln>
                            <a:noFill/>
                          </a:ln>
                          <a:solidFill>
                            <a:srgbClr val="595959"/>
                          </a:solidFill>
                          <a:effectLst/>
                          <a:latin typeface="Calibri" pitchFamily="34" charset="0"/>
                        </a:rPr>
                        <a:t>finalizzate alla conoscenza e diffusione delle produzioni tipiche e tradizionali della provincia nonché ad attività di supporto per favorire la progettazione di strumenti per la promozione del territorio in chiave turistica e in generale di marketing territoriale. In generale la promozione del territorio si baserà sempre su una energica attività di comunicazione che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in questi anni ha qualificato anche attraverso un rapporto più stretto con i media locali e nazionali e attraverso la valorizzazione di strumenti quali i Social Media e la piattaforma CRM.</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cap="none" normalizeH="0" baseline="0" dirty="0" smtClean="0">
                          <a:ln>
                            <a:noFill/>
                          </a:ln>
                          <a:solidFill>
                            <a:srgbClr val="FF0000"/>
                          </a:solidFill>
                          <a:effectLst/>
                          <a:latin typeface="Calibri" pitchFamily="34" charset="0"/>
                        </a:rPr>
                        <a:t>AUTUNNO PAVESE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Da un punto di vista territoriale diventa indispensabile difendere le eccellenze locali del settore primario che caratterizzano la provincia di Pavia e che nel periodo di crisi economica hanno dimostrato di poter esprimere qualità, potenzialità produttive e legame con  il territorio. Per la valorizzazione di tali eccellenze produttive anche in chiave di attrattività turistica,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continuerà a lavorare sul nuovo format della più importante rassegna della provincia di Pavia: Autunno Pavese.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F5F5F"/>
                          </a:solidFill>
                          <a:effectLst/>
                          <a:latin typeface="Calibri" pitchFamily="34" charset="0"/>
                        </a:rPr>
                        <a:t>Il modello di qualità su cui è stata impostata la manifestazione negli ultimi anni risulta vincente ed è apprezzato da visitatori ed espositori.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rgbClr val="5F5F5F"/>
                          </a:solidFill>
                          <a:effectLst/>
                          <a:latin typeface="Calibri" pitchFamily="34" charset="0"/>
                        </a:rPr>
                        <a:t>Nell’edizione 2018, l’impostazione della manifestazione è stata ulteriormente rinnovata, tornando in un luogo storico dell’economia pavese, ossia il Palazzo </a:t>
                      </a: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delle Esposizioni, che è stato oggetto di restyling e che è stato intitolato al Presidente Alberto Ricevuti. Importanti novità che hanno dato un nuovo slancio alla manifestazione e che sono risultate assai gradite a pubblico ed operatori riguardano l’introduzione di una giornata dedicata al business con incontri B2B nonché una maggiore specializzazione dell’esposizione. Si sottolinea che la Camera ha comunicato con la città e lanciato, oltre ad Autunno Pavese, l’importante manifestazione </a:t>
                      </a: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‘’Borsa Internazionale del Turismo Culturale’’ (nell’ambito del Progetto Mirabilia </a:t>
                      </a:r>
                      <a:r>
                        <a:rPr kumimoji="0" lang="it-IT" altLang="it-IT" sz="1000" b="0" i="0" u="none" strike="noStrike" kern="1200" cap="none" normalizeH="0" baseline="0" dirty="0" err="1" smtClean="0">
                          <a:ln>
                            <a:noFill/>
                          </a:ln>
                          <a:solidFill>
                            <a:srgbClr val="595959"/>
                          </a:solidFill>
                          <a:effectLst/>
                          <a:latin typeface="Calibri" pitchFamily="34" charset="0"/>
                          <a:ea typeface="+mn-ea"/>
                          <a:cs typeface="+mn-cs"/>
                        </a:rPr>
                        <a:t>European</a:t>
                      </a: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 Network) con </a:t>
                      </a: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«Terra Pavese», apprezzato evento-spettacolo realizzato al Teatro </a:t>
                      </a:r>
                      <a:r>
                        <a:rPr kumimoji="0" lang="it-IT" altLang="it-IT" sz="1000" b="0" i="0" u="none" strike="noStrike" kern="1200" cap="none" normalizeH="0" baseline="0" dirty="0" err="1" smtClean="0">
                          <a:ln>
                            <a:noFill/>
                          </a:ln>
                          <a:solidFill>
                            <a:srgbClr val="595959"/>
                          </a:solidFill>
                          <a:effectLst/>
                          <a:latin typeface="Calibri" pitchFamily="34" charset="0"/>
                          <a:ea typeface="+mn-ea"/>
                          <a:cs typeface="+mn-cs"/>
                        </a:rPr>
                        <a:t>Fraschini</a:t>
                      </a: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 All’interno di Autunno Pavese, inoltre, si è riproposto un piatto tradizionale storico, la «zuppa alla pavese»,  collegato al «piatto d’artista», poi distribuito ai ristoranti della provincia da utilizzare come «piatto del buon ricordo».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Partendo dagli elementi di maggior successo, si pianificherà con lo stesso spirito l’edizione 2019. Accanto all’area espositiva, pensata per accogliere un centinaio di imprese del </a:t>
                      </a:r>
                      <a:r>
                        <a:rPr kumimoji="0" lang="it-IT" altLang="it-IT" sz="1000" b="0" i="0" u="none" strike="noStrike" kern="1200" cap="none" normalizeH="0" baseline="0" dirty="0" err="1" smtClean="0">
                          <a:ln>
                            <a:noFill/>
                          </a:ln>
                          <a:solidFill>
                            <a:srgbClr val="595959"/>
                          </a:solidFill>
                          <a:effectLst/>
                          <a:latin typeface="Calibri" pitchFamily="34" charset="0"/>
                          <a:ea typeface="+mn-ea"/>
                          <a:cs typeface="+mn-cs"/>
                        </a:rPr>
                        <a:t>food&amp;drink</a:t>
                      </a: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 vi saranno le consuete zone dedicate alle degustazioni di piatti tipici nonché le aule laboratori dove poter conoscere le tipicità presenti in fiera tramite degustazioni guidate. Saranno studiati momenti e spazi specifici riservati agli operatori del settore con l’organizzazione di incontri B2B, in cui le imprese espositrici potranno stringere rapporti commerciali con buyer nazionali e stranieri. Sarà previsto un evento-spettacolo che attiri l’attenzione sull’avvio della manifestazione e sempre legato al tema del  territorio nonché un’altra iniziativa di richiamo da realizzare nel salone, anche rivisitando antichi piatti e personaggi  importanti per l’enogastronomia pavese, ancora collegati ad un piatto d’artista.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normalizeH="0" baseline="0" dirty="0" smtClean="0">
                          <a:ln>
                            <a:noFill/>
                          </a:ln>
                          <a:solidFill>
                            <a:srgbClr val="595959"/>
                          </a:solidFill>
                          <a:effectLst/>
                          <a:latin typeface="Calibri" pitchFamily="34" charset="0"/>
                          <a:ea typeface="+mn-ea"/>
                          <a:cs typeface="+mn-cs"/>
                        </a:rPr>
                        <a:t>Autunno Pavese, dunque, non sarà più solo una mostra mercato, ma si evolverà in un piccolo salone delle eccellenze </a:t>
                      </a:r>
                      <a:r>
                        <a:rPr kumimoji="0" lang="it-IT" altLang="it-IT" sz="1000" b="0" i="0" u="none" strike="noStrike" cap="none" normalizeH="0" baseline="0" dirty="0" smtClean="0">
                          <a:ln>
                            <a:noFill/>
                          </a:ln>
                          <a:solidFill>
                            <a:srgbClr val="5F5F5F"/>
                          </a:solidFill>
                          <a:effectLst/>
                          <a:latin typeface="Calibri" pitchFamily="34" charset="0"/>
                        </a:rPr>
                        <a:t>che il territorio esprime nell’ambito agroalimentare.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50"/>
                        </a:solidFill>
                        <a:effectLst/>
                        <a:uLnTx/>
                        <a:uFillTx/>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25</a:t>
            </a:fld>
            <a:endParaRPr lang="it-IT"/>
          </a:p>
        </p:txBody>
      </p:sp>
    </p:spTree>
    <p:extLst>
      <p:ext uri="{BB962C8B-B14F-4D97-AF65-F5344CB8AC3E}">
        <p14:creationId xmlns:p14="http://schemas.microsoft.com/office/powerpoint/2010/main" val="7742954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35543221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941059762"/>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cap="none" normalizeH="0" baseline="0" dirty="0" smtClean="0">
                          <a:ln>
                            <a:noFill/>
                          </a:ln>
                          <a:solidFill>
                            <a:srgbClr val="FF0000"/>
                          </a:solidFill>
                          <a:effectLst/>
                          <a:latin typeface="Calibri" pitchFamily="34" charset="0"/>
                        </a:rPr>
                        <a:t>PAVIA #BELTURISMO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Un peso di rilievo nel quadro delle attività promozionali sarà riservato alla possibilità di attrarre flussi turistici valorizzando il pregevole patrimonio enogastronomico, ambientale, manifatturiero e artistico di cui il territorio dispone, che rappresenta una fonte di valore aggiunto di impatto trasversale su  diversi comparti economici. A ciò è finalizzato, ad esempio, il Progetto Pavia #</a:t>
                      </a:r>
                      <a:r>
                        <a:rPr kumimoji="0" lang="it-IT" altLang="it-IT" sz="1000" b="0" i="0" u="none" strike="noStrike" cap="none" normalizeH="0" baseline="0" dirty="0" err="1" smtClean="0">
                          <a:ln>
                            <a:noFill/>
                          </a:ln>
                          <a:solidFill>
                            <a:srgbClr val="595959"/>
                          </a:solidFill>
                          <a:effectLst/>
                          <a:latin typeface="Calibri" pitchFamily="34" charset="0"/>
                        </a:rPr>
                        <a:t>BelTurismo</a:t>
                      </a:r>
                      <a:r>
                        <a:rPr kumimoji="0" lang="it-IT" altLang="it-IT" sz="1000" b="0" i="0" u="none" strike="noStrike" cap="none" normalizeH="0" baseline="0" dirty="0" smtClean="0">
                          <a:ln>
                            <a:noFill/>
                          </a:ln>
                          <a:solidFill>
                            <a:srgbClr val="595959"/>
                          </a:solidFill>
                          <a:effectLst/>
                          <a:latin typeface="Calibri" pitchFamily="34" charset="0"/>
                        </a:rPr>
                        <a:t> che vede azioni che la Camera svolge in convenzione con ASCOM, nonché un’azione diretta affidata a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con eventi promozionali sul territorio provinciale affiancato da alcuni educational tour rivolti a media internazionali specializzati.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In accordo con i Comuni, inoltre, la Camera di Commercio e </a:t>
                      </a: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progetteranno e realizzeranno singoli eventi che facciano leva sulle eccellenze territoriali, utilizzando anche iniziative già calendarizzate nell’Autunno Pavese, con l’obiettivo di agevolare l’integrazione tra il comparto turistico e dei servizi ricettivi con quello manifatturiero e agricolo.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1" i="0" u="none" strike="noStrike" cap="none" normalizeH="0" baseline="0" dirty="0" smtClean="0">
                        <a:ln>
                          <a:noFill/>
                        </a:ln>
                        <a:solidFill>
                          <a:srgbClr val="FF0000"/>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1" i="0" u="none" strike="noStrike" cap="none" normalizeH="0" baseline="0" dirty="0" smtClean="0">
                          <a:ln>
                            <a:noFill/>
                          </a:ln>
                          <a:solidFill>
                            <a:srgbClr val="FF0000"/>
                          </a:solidFill>
                          <a:effectLst/>
                          <a:latin typeface="Calibri" pitchFamily="34" charset="0"/>
                        </a:rPr>
                        <a:t>SALONE DELL’ARTIGIANATO ARTISTICO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Sul versante delle filiere più strettamente manifatturiere l’impegno della Camera sarà rivolto anche alla valorizzazione di eccellenze produttive meno conosciute, ma assolutamente rappresentative di un sistema imprenditoriale molto articolato come quello della provincia di Pavia. L’esperienza di </a:t>
                      </a:r>
                      <a:r>
                        <a:rPr kumimoji="0" lang="it-IT" altLang="it-IT" sz="1000" b="0" i="1" u="none" strike="noStrike" cap="none" normalizeH="0" baseline="0" dirty="0" smtClean="0">
                          <a:ln>
                            <a:noFill/>
                          </a:ln>
                          <a:solidFill>
                            <a:srgbClr val="595959"/>
                          </a:solidFill>
                          <a:effectLst/>
                          <a:latin typeface="Calibri" pitchFamily="34" charset="0"/>
                        </a:rPr>
                        <a:t>Mirabilia</a:t>
                      </a:r>
                      <a:r>
                        <a:rPr kumimoji="0" lang="it-IT" altLang="it-IT" sz="1000" b="0" i="0" u="none" strike="noStrike" cap="none" normalizeH="0" baseline="0" dirty="0" smtClean="0">
                          <a:ln>
                            <a:noFill/>
                          </a:ln>
                          <a:solidFill>
                            <a:srgbClr val="595959"/>
                          </a:solidFill>
                          <a:effectLst/>
                          <a:latin typeface="Calibri" pitchFamily="34" charset="0"/>
                        </a:rPr>
                        <a:t>, con il suo concorso Art in Art, ha messo in luce anche sul nostro territorio realtà produttive molto qualificate nell’ambito dell’artigianato artistico. Pertanto la Camera intende mettere a punto per il 2019, con la collaborazione delle locali Associazioni artigiane, un nuovo format di evento promozionale presso il Palazzo </a:t>
                      </a:r>
                      <a:r>
                        <a:rPr kumimoji="0" lang="it-IT" altLang="it-IT" sz="1000" b="0" i="0" u="none" strike="noStrike" cap="none" normalizeH="0" baseline="0" dirty="0" smtClean="0">
                          <a:ln>
                            <a:noFill/>
                          </a:ln>
                          <a:solidFill>
                            <a:srgbClr val="595959"/>
                          </a:solidFill>
                          <a:effectLst/>
                          <a:latin typeface="Calibri" pitchFamily="34" charset="0"/>
                        </a:rPr>
                        <a:t> delle Esposizioni Alberto </a:t>
                      </a:r>
                      <a:r>
                        <a:rPr kumimoji="0" lang="it-IT" altLang="it-IT" sz="1000" b="0" i="0" u="none" strike="noStrike" cap="none" normalizeH="0" baseline="0" dirty="0" smtClean="0">
                          <a:ln>
                            <a:noFill/>
                          </a:ln>
                          <a:solidFill>
                            <a:srgbClr val="595959"/>
                          </a:solidFill>
                          <a:effectLst/>
                          <a:latin typeface="Calibri" pitchFamily="34" charset="0"/>
                        </a:rPr>
                        <a:t>Ricevuti, dedicato alle produzioni di alto livello nell’ambito del settore.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1"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pitchFamily="34" charset="0"/>
                          <a:ea typeface="+mn-ea"/>
                          <a:cs typeface="+mn-cs"/>
                        </a:rPr>
                        <a:t>LE SFIDE INFRASTRUTTURALI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rPr>
                        <a:t>In tema di attrattività  e competitività del territorio non si può prescindere da un sistema di infrastrutture efficiente, adeguato alle necessità di movimentazione e integrato tra le diverse modalità. La dotazione di infrastrutture è, dunque,  essenziale per agevolare la nascita e lo svolgimento di attività di impresa. Sotto questa prospettiva, il territorio della provincia di Pavia presenta una serie di criticità sulle infrastrutture stradali, ferroviarie ed  economiche. La sfida delle infrastrutture rimane uno dei temi di maggior rilievo, rispetto a cui il territorio attende risposte concrete. Lo stato di alcuni ponti  è divenuto un'urgenza che riguarda l’intera provincia ed, inoltre, non è ancora avvenuta la realizzazione di alcuni collegamenti importanti come la superstrada Vigevano-Malpensa.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rPr>
                        <a:t>Non si è verificato un potenziamento ferroviario sufficiente ad assicurare collegamenti garantiti ad imprese, pendolari e turisti. Anche lo stato delle infrastrutture economiche nella  provincia di Pavia  risulta ancora arretrato per il </a:t>
                      </a:r>
                      <a:r>
                        <a:rPr kumimoji="0" lang="it-IT" altLang="it-IT" sz="1000" b="0" i="0" u="none" strike="noStrike" kern="1200" cap="none" normalizeH="0" baseline="0" noProof="0" dirty="0" err="1" smtClean="0">
                          <a:ln>
                            <a:noFill/>
                          </a:ln>
                          <a:solidFill>
                            <a:srgbClr val="595959"/>
                          </a:solidFill>
                          <a:effectLst/>
                          <a:latin typeface="Calibri" pitchFamily="34" charset="0"/>
                          <a:ea typeface="+mn-ea"/>
                          <a:cs typeface="+mn-cs"/>
                        </a:rPr>
                        <a:t>digital</a:t>
                      </a:r>
                      <a:r>
                        <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rPr>
                        <a:t> divide che interessa molte zone del territorio.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rPr>
                        <a:t>La Camera di Commercio, che già da alcuni anni pone grande attenzione al tema delle infrastrutture, intende per il 2019 riporre un’attenzione particolare al  tema, dando nuovo slancio al proprio Comitato Infrastrutture e Trasporti – pur nel mutato contesto economico, finanziario e normativo – e continuare nell’azione di approfondimento e monitoraggio della situazione infrastrutturale della provincia, anche partecipando al tavolo di competitività della Regione Lombardia, per favorire le soluzioni delle questioni  evidenziate in collaborazione con le istituzioni e le rappresentanze economico-sociali.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normalizeH="0" baseline="0" noProof="0" dirty="0" smtClean="0">
                        <a:ln>
                          <a:noFill/>
                        </a:ln>
                        <a:solidFill>
                          <a:srgbClr val="595959"/>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26</a:t>
            </a:fld>
            <a:endParaRPr lang="it-IT"/>
          </a:p>
        </p:txBody>
      </p:sp>
    </p:spTree>
    <p:extLst>
      <p:ext uri="{BB962C8B-B14F-4D97-AF65-F5344CB8AC3E}">
        <p14:creationId xmlns:p14="http://schemas.microsoft.com/office/powerpoint/2010/main" val="6663794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27907772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600588176"/>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rtl="0"/>
                      <a:r>
                        <a:rPr lang="it-IT" sz="1000" b="1" i="0" u="none" strike="noStrike" kern="1200" baseline="0" dirty="0" smtClean="0">
                          <a:solidFill>
                            <a:srgbClr val="FF0000"/>
                          </a:solidFill>
                          <a:latin typeface="+mn-lt"/>
                        </a:rPr>
                        <a:t>PROMOZIONE TURISTICA E VALORIZZAZIONE DEL PATRIMONIO CULTURALE</a:t>
                      </a:r>
                    </a:p>
                    <a:p>
                      <a:pPr algn="just" rtl="0"/>
                      <a:r>
                        <a:rPr lang="it-IT" sz="1000" b="0" i="0" u="none" strike="noStrike" kern="1200" baseline="0" dirty="0" smtClean="0">
                          <a:solidFill>
                            <a:srgbClr val="595959"/>
                          </a:solidFill>
                          <a:latin typeface="+mn-lt"/>
                        </a:rPr>
                        <a:t>Il Decreto Attuativo della legge 124/2015 di riforma del sistema camerale ha assegnato alle Camere di Commercio una competenza aggiuntiva rappresentata dalla “valorizzazione del patrimonio culturale e promozione del turismo”. </a:t>
                      </a:r>
                    </a:p>
                    <a:p>
                      <a:pPr algn="just" rtl="0"/>
                      <a:r>
                        <a:rPr lang="it-IT" sz="1000" b="0" i="0" u="none" strike="noStrike" kern="1200" baseline="0" dirty="0" smtClean="0">
                          <a:solidFill>
                            <a:srgbClr val="595959"/>
                          </a:solidFill>
                          <a:latin typeface="+mn-lt"/>
                        </a:rPr>
                        <a:t>La Camera di Commercio di Pavia ha sempre sostenuto, in collaborazione con altri soggetti del territorio, azioni volte a valorizzare il patrimonio culturale pavese, sia attraverso il sostegno diretto ad iniziative culturali sia mediante la partecipazione a progetti. Nell’anno in corso la Camera ha poi aderito al Sistema Mirabilia, per la promozione e la valorizzazione di Siti Unesco Minori, e ha riflettuto più compiutamente sul valore e sul potenziale economico dei beni culturali come risorsa su cui pianificare azioni di sviluppo economico e su cui attivare progetti strategici che agevolino anche la nascita di start up innovative. Partendo dalla definizione di </a:t>
                      </a:r>
                      <a:r>
                        <a:rPr lang="it-IT" sz="1000" b="0" i="0" u="none" strike="noStrike" kern="1200" baseline="0" dirty="0" smtClean="0">
                          <a:solidFill>
                            <a:srgbClr val="595959"/>
                          </a:solidFill>
                          <a:latin typeface="Calibri" pitchFamily="34" charset="0"/>
                          <a:ea typeface="+mn-ea"/>
                          <a:cs typeface="+mn-cs"/>
                        </a:rPr>
                        <a:t> “patrimonio culturale” </a:t>
                      </a:r>
                      <a:r>
                        <a:rPr lang="it-IT" sz="1000" b="0" i="0" u="none" strike="noStrike" kern="1200" baseline="0" dirty="0" smtClean="0">
                          <a:solidFill>
                            <a:srgbClr val="595959"/>
                          </a:solidFill>
                          <a:latin typeface="+mn-lt"/>
                        </a:rPr>
                        <a:t> - contenuta nell’art. 131 Codice dei beni culturali e del paesaggio  (D.Lgs.42/2004) </a:t>
                      </a:r>
                      <a:r>
                        <a:rPr lang="it-IT" sz="1000" b="0" i="0" u="none" strike="noStrike" kern="1200" baseline="0" dirty="0" smtClean="0">
                          <a:solidFill>
                            <a:srgbClr val="595959"/>
                          </a:solidFill>
                          <a:latin typeface="+mn-lt"/>
                        </a:rPr>
                        <a:t>in combinato disposto con le indicazioni delle Convenzioni Unesco per la salvaguardia del patrimonio culturale immateriale (2003) e per la protezione e la promozione delle diversità culturali (2005)- </a:t>
                      </a:r>
                      <a:r>
                        <a:rPr lang="it-IT" sz="1000" b="0" i="0" u="none" strike="noStrike" kern="1200" baseline="0" dirty="0" smtClean="0">
                          <a:solidFill>
                            <a:srgbClr val="595959"/>
                          </a:solidFill>
                          <a:latin typeface="+mn-lt"/>
                        </a:rPr>
                        <a:t>che include il paesaggio quale «territorio espressivo di identità, il cui carattere deriva dall’azione di fattori naturali, umani e dalle loro interrelazioni» nonché </a:t>
                      </a:r>
                      <a:r>
                        <a:rPr lang="it-IT" sz="1000" b="0" i="0" u="none" strike="noStrike" kern="1200" baseline="0" dirty="0" smtClean="0">
                          <a:solidFill>
                            <a:srgbClr val="595959"/>
                          </a:solidFill>
                          <a:latin typeface="+mn-lt"/>
                        </a:rPr>
                        <a:t>i </a:t>
                      </a:r>
                      <a:r>
                        <a:rPr lang="it-IT" sz="1000" b="0" i="0" u="none" strike="noStrike" kern="1200" baseline="0" dirty="0" smtClean="0">
                          <a:solidFill>
                            <a:srgbClr val="595959"/>
                          </a:solidFill>
                          <a:latin typeface="+mn-lt"/>
                        </a:rPr>
                        <a:t>beni culturali e </a:t>
                      </a:r>
                      <a:r>
                        <a:rPr lang="it-IT" sz="1000" b="0" i="0" u="none" strike="noStrike" kern="1200" baseline="0" dirty="0" smtClean="0">
                          <a:solidFill>
                            <a:srgbClr val="595959"/>
                          </a:solidFill>
                          <a:latin typeface="+mn-lt"/>
                        </a:rPr>
                        <a:t>paesaggistici e le </a:t>
                      </a:r>
                      <a:r>
                        <a:rPr lang="it-IT" sz="1000" b="0" i="0" u="none" strike="noStrike" kern="1200" baseline="0" dirty="0" smtClean="0">
                          <a:solidFill>
                            <a:srgbClr val="595959"/>
                          </a:solidFill>
                          <a:latin typeface="+mn-lt"/>
                        </a:rPr>
                        <a:t>espressioni di identità culturale collettiva, la Camera di Commercio di Pavia ha inteso concentrare l’attenzione sui Cammini Religiosi e Culturali come strumento di sviluppo del territorio.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1" i="0" u="none" strike="noStrike" kern="1200" cap="none" spc="0" normalizeH="0" baseline="0" noProof="0" dirty="0" smtClean="0">
                        <a:ln>
                          <a:noFill/>
                        </a:ln>
                        <a:solidFill>
                          <a:srgbClr val="FF0000"/>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mn-lt"/>
                          <a:ea typeface="+mn-ea"/>
                          <a:cs typeface="+mn-cs"/>
                        </a:rPr>
                        <a:t>PIANI INTEGRATI DELLA CULTURA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Regione Lombardia, con la legge regionale 7 ottobre 2016, n. 25 “Politiche regionali in materia culturale – Riordino normativo”, ha istituito lo strumento dei PIC -Piani Integrati della Cultura, attraverso i quali promuovere la progettualità culturale strategica in forme integrate e multisettoriali che richiedono il coordinamento tra soggetti pubblici e privati. I PIC - Piani Integrati della Cultura sono finalizzati ad attuare, su scala territoriale e su tematiche prioritarie, interventi integrati di promozione del patrimonio culturale e di attività ed eventi culturali, per favorire processi di valorizzazione che coinvolgano anche ambiente, artigianato, formazione, istruzione, ricerca, turismo e welfare. I bandi su cui presentare i progetti sono attesi per l’inizio del 2019 e la Camera di Commercio di Pavia intende parteciparvi, in accordo con altri soggetti pubblici e privati, eventualmente anche come soggetto capofila con progetti trasversali che coinvolgano anche industrie creative e culturali.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1" i="0" u="none" strike="noStrike" kern="1200" cap="none" spc="0" normalizeH="0" baseline="0" noProof="0" dirty="0" smtClean="0">
                        <a:ln>
                          <a:noFill/>
                        </a:ln>
                        <a:solidFill>
                          <a:srgbClr val="FF0000"/>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mn-lt"/>
                          <a:ea typeface="+mn-ea"/>
                          <a:cs typeface="+mn-cs"/>
                        </a:rPr>
                        <a:t>CELEBRANDO LEONARDO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Il 2 maggio 2019 cade il quinto secolo dalla scomparsa di Leonardo da Vinci. La Camera di Commercio di Pavia si propone di celebrare il soggiorno del genio italiano a Vigevano e a Pavia, con un palinsesto di iniziative ed eventi ispirati alla figura di Leonardo, alle sue invenzioni e alla sua insospettabile passione per la cucina e per i prodotti del territorio pavese.  </a:t>
                      </a:r>
                    </a:p>
                    <a:p>
                      <a:pPr algn="just" rtl="0"/>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27</a:t>
            </a:fld>
            <a:endParaRPr lang="it-IT"/>
          </a:p>
        </p:txBody>
      </p:sp>
    </p:spTree>
    <p:extLst>
      <p:ext uri="{BB962C8B-B14F-4D97-AF65-F5344CB8AC3E}">
        <p14:creationId xmlns:p14="http://schemas.microsoft.com/office/powerpoint/2010/main" val="35526480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57117179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145402517"/>
              </p:ext>
            </p:extLst>
          </p:nvPr>
        </p:nvGraphicFramePr>
        <p:xfrm>
          <a:off x="395536" y="1052736"/>
          <a:ext cx="8352928" cy="963168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rtl="0"/>
                      <a:r>
                        <a:rPr lang="it-IT" sz="1000" b="1" i="0" u="none" strike="noStrike" kern="1200" baseline="0" dirty="0" smtClean="0">
                          <a:solidFill>
                            <a:srgbClr val="FF0000"/>
                          </a:solidFill>
                          <a:latin typeface="Calibri"/>
                        </a:rPr>
                        <a:t>ITINERARI RELIGIOSI E CULTURALI E DI CICLOTURISMO</a:t>
                      </a:r>
                    </a:p>
                    <a:p>
                      <a:pPr algn="just" rtl="0"/>
                      <a:r>
                        <a:rPr lang="it-IT" sz="1000" b="0" i="0" u="none" strike="noStrike" kern="1200" baseline="0" dirty="0" smtClean="0">
                          <a:solidFill>
                            <a:srgbClr val="595959"/>
                          </a:solidFill>
                          <a:latin typeface="Calibri" pitchFamily="34" charset="0"/>
                          <a:ea typeface="+mn-ea"/>
                          <a:cs typeface="+mn-cs"/>
                        </a:rPr>
                        <a:t>I Cammini religiosi e culturali nascono dall’azione di fattori naturali, umani e dalle loro interrelazioni, sono portatori di fondamentale memoria storica ed espressione concreta di identità culturale e rappresentano patrimoni immateriali, frutto di passaggi, di mediazioni. Il Consiglio d’Europa ha riconosciuto gli itinerari culturali come veicolo di comunicazione, di scambio culturale tra le nazioni e le culture europee </a:t>
                      </a:r>
                      <a:r>
                        <a:rPr lang="it-IT" sz="1000" b="0" i="0" u="none" strike="noStrike" kern="1200" baseline="0" dirty="0" err="1" smtClean="0">
                          <a:solidFill>
                            <a:srgbClr val="595959"/>
                          </a:solidFill>
                          <a:latin typeface="Calibri" pitchFamily="34" charset="0"/>
                          <a:ea typeface="+mn-ea"/>
                          <a:cs typeface="+mn-cs"/>
                        </a:rPr>
                        <a:t>nonchè</a:t>
                      </a:r>
                      <a:r>
                        <a:rPr lang="it-IT" sz="1000" b="0" i="0" u="none" strike="noStrike" kern="1200" baseline="0" dirty="0" smtClean="0">
                          <a:solidFill>
                            <a:srgbClr val="595959"/>
                          </a:solidFill>
                          <a:latin typeface="Calibri" pitchFamily="34" charset="0"/>
                          <a:ea typeface="+mn-ea"/>
                          <a:cs typeface="+mn-cs"/>
                        </a:rPr>
                        <a:t> come strumento per consolidare l'identità europea e, come tali, li ha annoverati nel patrimonio europeo da salvaguardare. Il Consiglio d’Europa ha ricompreso fra gli “itinerari culturali europei” cammini storici di pellegrinaggio come il Cammino di Santiago o la Via Francigena, e itinerari tematici come la </a:t>
                      </a:r>
                      <a:r>
                        <a:rPr lang="it-IT" sz="1000" b="0" i="0" u="none" strike="noStrike" kern="1200" baseline="0" dirty="0" err="1" smtClean="0">
                          <a:solidFill>
                            <a:srgbClr val="595959"/>
                          </a:solidFill>
                          <a:latin typeface="Calibri" pitchFamily="34" charset="0"/>
                          <a:ea typeface="+mn-ea"/>
                          <a:cs typeface="+mn-cs"/>
                        </a:rPr>
                        <a:t>Transromanica</a:t>
                      </a:r>
                      <a:r>
                        <a:rPr lang="it-IT" sz="1000" b="0" i="0" u="none" strike="noStrike" kern="1200" baseline="0" dirty="0" smtClean="0">
                          <a:solidFill>
                            <a:srgbClr val="595959"/>
                          </a:solidFill>
                          <a:latin typeface="Calibri" pitchFamily="34" charset="0"/>
                          <a:ea typeface="+mn-ea"/>
                          <a:cs typeface="+mn-cs"/>
                        </a:rPr>
                        <a:t> e altri, creando una meritevole lista in costante espansione. La collocazione di Pavia al centro di un sistema di reti e crocevia di importantissime vie di comunicazione ha caratterizzato nei secoli la storia della città e del suo territorio attribuendole, soprattutto in epoca medievale, una preminente importanza politica, culturale e religiosa, accentuatasi durante il periodo longobardo. Un’importanza riconosciuta anche dal transito in città di  diverse vie di fede  sviluppatesi con la pratica del pellegrinaggio - tra la fine del primo millennio e l’inizio del secondo - che ha valso al nostro capoluogo il riconoscimento europeo dell’unicità di Pavia come “</a:t>
                      </a:r>
                      <a:r>
                        <a:rPr lang="it-IT" sz="1000" b="0" i="0" u="none" strike="noStrike" kern="1200" baseline="0" dirty="0" err="1" smtClean="0">
                          <a:solidFill>
                            <a:srgbClr val="595959"/>
                          </a:solidFill>
                          <a:latin typeface="Calibri" pitchFamily="34" charset="0"/>
                          <a:ea typeface="+mn-ea"/>
                          <a:cs typeface="+mn-cs"/>
                        </a:rPr>
                        <a:t>carrefour</a:t>
                      </a:r>
                      <a:r>
                        <a:rPr lang="it-IT" sz="1000" b="0" i="0" u="none" strike="noStrike" kern="1200" baseline="0" dirty="0" smtClean="0">
                          <a:solidFill>
                            <a:srgbClr val="595959"/>
                          </a:solidFill>
                          <a:latin typeface="Calibri" pitchFamily="34" charset="0"/>
                          <a:ea typeface="+mn-ea"/>
                          <a:cs typeface="+mn-cs"/>
                        </a:rPr>
                        <a:t> d’Europe”, cioè come capitale europea dei cammini di fede e cultura, in cui si incontrano diverse vie religiose, che interconnettono altri territori.</a:t>
                      </a:r>
                    </a:p>
                    <a:p>
                      <a:pPr algn="just" rtl="0"/>
                      <a:r>
                        <a:rPr lang="it-IT" sz="1000" b="0" i="0" u="none" strike="noStrike" kern="1200" baseline="0" dirty="0" smtClean="0">
                          <a:solidFill>
                            <a:srgbClr val="595959"/>
                          </a:solidFill>
                          <a:latin typeface="Calibri" pitchFamily="34" charset="0"/>
                          <a:ea typeface="+mn-ea"/>
                          <a:cs typeface="+mn-cs"/>
                        </a:rPr>
                        <a:t>La nostra provincia, antica terra di santi, di grandi monasteri e di innumerevoli chiese, rappresenta un importante crocevia di itinerari culturali e religiosi riconosciuti in tutta Europa: la Via Francigena, la Via di San Colombano, la Via degli Abati, il Cammino di San Martino di Tours e il Cammino di Sant'Agostino, la Via </a:t>
                      </a:r>
                      <a:r>
                        <a:rPr lang="it-IT" sz="1000" b="0" i="0" u="none" strike="noStrike" kern="1200" baseline="0" dirty="0" err="1" smtClean="0">
                          <a:solidFill>
                            <a:srgbClr val="595959"/>
                          </a:solidFill>
                          <a:latin typeface="Calibri" pitchFamily="34" charset="0"/>
                          <a:ea typeface="+mn-ea"/>
                          <a:cs typeface="+mn-cs"/>
                        </a:rPr>
                        <a:t>Micaelica</a:t>
                      </a:r>
                      <a:r>
                        <a:rPr lang="it-IT" sz="1000" b="0" i="0" u="none" strike="noStrike" kern="1200" baseline="0" dirty="0" smtClean="0">
                          <a:solidFill>
                            <a:srgbClr val="595959"/>
                          </a:solidFill>
                          <a:latin typeface="Calibri" pitchFamily="34" charset="0"/>
                          <a:ea typeface="+mn-ea"/>
                          <a:cs typeface="+mn-cs"/>
                        </a:rPr>
                        <a:t>, la Rete europea dei siti </a:t>
                      </a:r>
                      <a:r>
                        <a:rPr lang="it-IT" sz="1000" b="0" i="0" u="none" strike="noStrike" kern="1200" baseline="0" dirty="0" err="1" smtClean="0">
                          <a:solidFill>
                            <a:srgbClr val="595959"/>
                          </a:solidFill>
                          <a:latin typeface="Calibri" pitchFamily="34" charset="0"/>
                          <a:ea typeface="+mn-ea"/>
                          <a:cs typeface="+mn-cs"/>
                        </a:rPr>
                        <a:t>casadeiani</a:t>
                      </a:r>
                      <a:r>
                        <a:rPr lang="it-IT" sz="1000" b="0" i="0" u="none" strike="noStrike" kern="1200" baseline="0" dirty="0" smtClean="0">
                          <a:solidFill>
                            <a:srgbClr val="595959"/>
                          </a:solidFill>
                          <a:latin typeface="Calibri" pitchFamily="34" charset="0"/>
                          <a:ea typeface="+mn-ea"/>
                          <a:cs typeface="+mn-cs"/>
                        </a:rPr>
                        <a:t> – Chaise </a:t>
                      </a:r>
                      <a:r>
                        <a:rPr lang="it-IT" sz="1000" b="0" i="0" u="none" strike="noStrike" kern="1200" baseline="0" dirty="0" err="1" smtClean="0">
                          <a:solidFill>
                            <a:srgbClr val="595959"/>
                          </a:solidFill>
                          <a:latin typeface="Calibri" pitchFamily="34" charset="0"/>
                          <a:ea typeface="+mn-ea"/>
                          <a:cs typeface="+mn-cs"/>
                        </a:rPr>
                        <a:t>Dieu</a:t>
                      </a:r>
                      <a:r>
                        <a:rPr lang="it-IT" sz="1000" b="0" i="0" u="none" strike="noStrike" kern="1200" baseline="0" dirty="0" smtClean="0">
                          <a:solidFill>
                            <a:srgbClr val="595959"/>
                          </a:solidFill>
                          <a:latin typeface="Calibri" pitchFamily="34" charset="0"/>
                          <a:ea typeface="+mn-ea"/>
                          <a:cs typeface="+mn-cs"/>
                        </a:rPr>
                        <a:t>, le </a:t>
                      </a:r>
                      <a:r>
                        <a:rPr lang="it-IT" sz="1000" b="0" i="0" u="none" strike="noStrike" kern="1200" baseline="0" dirty="0" err="1" smtClean="0">
                          <a:solidFill>
                            <a:srgbClr val="595959"/>
                          </a:solidFill>
                          <a:latin typeface="Calibri" pitchFamily="34" charset="0"/>
                          <a:ea typeface="+mn-ea"/>
                          <a:cs typeface="+mn-cs"/>
                        </a:rPr>
                        <a:t>Réseau</a:t>
                      </a:r>
                      <a:r>
                        <a:rPr lang="it-IT" sz="1000" b="0" i="0" u="none" strike="noStrike" kern="1200" baseline="0" dirty="0" smtClean="0">
                          <a:solidFill>
                            <a:srgbClr val="595959"/>
                          </a:solidFill>
                          <a:latin typeface="Calibri" pitchFamily="34" charset="0"/>
                          <a:ea typeface="+mn-ea"/>
                          <a:cs typeface="+mn-cs"/>
                        </a:rPr>
                        <a:t> </a:t>
                      </a:r>
                      <a:r>
                        <a:rPr lang="it-IT" sz="1000" b="0" i="0" u="none" strike="noStrike" kern="1200" baseline="0" dirty="0" err="1" smtClean="0">
                          <a:solidFill>
                            <a:srgbClr val="595959"/>
                          </a:solidFill>
                          <a:latin typeface="Calibri" pitchFamily="34" charset="0"/>
                          <a:ea typeface="+mn-ea"/>
                          <a:cs typeface="+mn-cs"/>
                        </a:rPr>
                        <a:t>clunisien</a:t>
                      </a:r>
                      <a:r>
                        <a:rPr lang="it-IT" sz="1000" b="0" i="0" u="none" strike="noStrike" kern="1200" baseline="0" dirty="0" smtClean="0">
                          <a:solidFill>
                            <a:srgbClr val="595959"/>
                          </a:solidFill>
                          <a:latin typeface="Calibri" pitchFamily="34" charset="0"/>
                          <a:ea typeface="+mn-ea"/>
                          <a:cs typeface="+mn-cs"/>
                        </a:rPr>
                        <a:t>, la </a:t>
                      </a:r>
                      <a:r>
                        <a:rPr lang="it-IT" sz="1000" b="0" i="0" u="none" strike="noStrike" kern="1200" baseline="0" dirty="0" err="1" smtClean="0">
                          <a:solidFill>
                            <a:srgbClr val="595959"/>
                          </a:solidFill>
                          <a:latin typeface="Calibri" pitchFamily="34" charset="0"/>
                          <a:ea typeface="+mn-ea"/>
                          <a:cs typeface="+mn-cs"/>
                        </a:rPr>
                        <a:t>TransRomanica</a:t>
                      </a:r>
                      <a:r>
                        <a:rPr lang="it-IT" sz="1000" b="0" i="0" u="none" strike="noStrike" kern="1200" baseline="0" dirty="0" smtClean="0">
                          <a:solidFill>
                            <a:srgbClr val="595959"/>
                          </a:solidFill>
                          <a:latin typeface="Calibri" pitchFamily="34" charset="0"/>
                          <a:ea typeface="+mn-ea"/>
                          <a:cs typeface="+mn-cs"/>
                        </a:rPr>
                        <a:t>, la Via degli Abati e la Via </a:t>
                      </a:r>
                      <a:r>
                        <a:rPr lang="it-IT" sz="1000" b="0" i="0" u="none" strike="noStrike" kern="1200" baseline="0" dirty="0" err="1" smtClean="0">
                          <a:solidFill>
                            <a:srgbClr val="595959"/>
                          </a:solidFill>
                          <a:latin typeface="Calibri" pitchFamily="34" charset="0"/>
                          <a:ea typeface="+mn-ea"/>
                          <a:cs typeface="+mn-cs"/>
                        </a:rPr>
                        <a:t>Francisca</a:t>
                      </a:r>
                      <a:r>
                        <a:rPr lang="it-IT" sz="1000" b="0" i="0" u="none" strike="noStrike" kern="1200" baseline="0" dirty="0" smtClean="0">
                          <a:solidFill>
                            <a:srgbClr val="595959"/>
                          </a:solidFill>
                          <a:latin typeface="Calibri" pitchFamily="34" charset="0"/>
                          <a:ea typeface="+mn-ea"/>
                          <a:cs typeface="+mn-cs"/>
                        </a:rPr>
                        <a:t> sono vie che attraversano la nostra provincia e che rendono il nostro territorio unico a livello europeo.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Partendo allora da queste peculiarità e dalle analisi dei dati, che ci informano come il turismo lento stia sempre più ampliandosi, la Camera di Commercio di Pavia, con le nuove competenze attribuitele in materia di turismo e promozione dei beni culturali, ha orientato, già da alcuni anni, una consistente parte della propria attività promozionale verso lo sviluppo del “sistema” dei Cammini culturali e religiosi in provincia, con particolare riferimento al Cammino di San Colombano e alla Via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Micaelica</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ma con grande attenzione alle diverse Vie di Fede che si intersecano sia nella città sia sul territorio. Si è intrapreso un percorso di valorizzazione dei cammini di fede in chiave turistico-religiosa identitaria, come volano per lo sviluppo sociale ed economico del territorio. Il tutto in un'ottica di integrazione tra pubblico e privato, tra storia e impresa.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Tra le azioni su cui la Camera si impegnerà nel prossimo anno in tema di Cammini Religiosi e culturali si evidenziano:</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Azioni di sostegno alla candidatura Unesco della Via Francigena;</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Azioni di sostegno alla candidatura a Cammino Europeo della Via di San Colombano con azioni da realizzare in collaborazione con i partner Europei del Cammino e con  interventi diretti dedicati alla fruibilità della via nel tratto italiano, sia relativi al percorso sia inerenti alle imprese interessate dal percorso;</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Prosecuzione delle attività di rete già attivate mediante il network di Camere di Commercio  costituitosi nel 2018 (sul format “Mirabilia”)  e finalizzato alla costruzione di un sistema integrato di offerta economico-turistica e culturale che metta in rete i luoghi interessati da vie religiose, culturali e tematiche, in un’ottica di promozione, valorizzazione e commercializzazione delle eccellenze di tali territori;</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Realizzazione, nell’autunno 2019, di  un evento internazionale «Borsa del Turismo Lento, del Pellegrino e del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cicloturismo»,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in una città da identificare all’interno delle Camere aderenti al  Network dei Cammini;</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Partecipazione al Tavolo dei Cammini attivato dal Ministero MIPAAF e Turismo;</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Partecipazione ad iniziative in collaborazione con Regione Lombardia e/o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Unioncamere</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Lombardia su Accordo di Programma o altre iniziative sul tema;</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Realizzazione di un centro promozionale/informativo presso la Cupola Arnaboldi anche attraverso la partecipazione a Bandi Europei, Regionali e Bandi Cariplo per la ristrutturazione e l’avvio delle attività.</a:t>
                      </a: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algn="just" rtl="0"/>
                      <a:endPar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28</a:t>
            </a:fld>
            <a:endParaRPr lang="it-IT"/>
          </a:p>
        </p:txBody>
      </p:sp>
    </p:spTree>
    <p:extLst>
      <p:ext uri="{BB962C8B-B14F-4D97-AF65-F5344CB8AC3E}">
        <p14:creationId xmlns:p14="http://schemas.microsoft.com/office/powerpoint/2010/main" val="18676719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12662622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000733020"/>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mn-lt"/>
                          <a:ea typeface="+mn-ea"/>
                          <a:cs typeface="+mn-cs"/>
                        </a:rPr>
                        <a:t>MIRABILIA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La Camera di Commercio di Pavia ha aderito già nel 2017 al progetto denominato “MIRABILIA - EUROPEAN NETWORK OF UNESCO SITES”,  che persegue lo scopo di promuovere un’offerta turistica integrata dei siti UNESCO che renda visibile e fruibile territori turisticamente interessanti e accumunati dalla candidatura o titolarità di un sito a patrimonio materiale UNESCO.  Si tratta di un network composto - al momento della redazione del presente documento - da 15  Camere di Commercio italiane e 2 francesi e che si propone di valorizzare i territori meno visitati, ma riconosciuti o candidati patrimonio dell’Umanità, attraverso numerose e varie attività tra cui un evento annuale dedicato B2B  e denominato “BORSA INTERNAZIONE DEL TURISMO CULTURALE”.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Nel 2018 Pavia è stata protagonista di questo importante evento, ospitando la Borsa presso il proprio Palazzo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delle Esposizioni</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 completamente rinnovato, ottenendo un grande successo presso gli operatori internazionali e nazionali e presso le istituzioni coinvolte. Per il 2019 si intende proseguire nell’impegno sul progetto Mirabilia con azioni importanti di coinvolgimento degli operatori in vista della Borsa Internazionale del Turismo Culturale ed enogastronomico, che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 si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svolgerà Matera ed in vista del Premio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mn-lt"/>
                          <a:ea typeface="+mn-ea"/>
                          <a:cs typeface="+mn-cs"/>
                        </a:rPr>
                        <a:t>ARTinART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 dedicato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all’artigianato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artistico e nell’ambito del quale,  in occasione delle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due edizioni precedenti,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è stato premiato un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artigiano pavese.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mn-lt"/>
                          <a:ea typeface="+mn-ea"/>
                          <a:cs typeface="+mn-cs"/>
                        </a:rPr>
                        <a:t>PROGETTI TURISMO E CULTURA PER LA VALORIZZAZIONE DEL PATRIMONIO CULTURALE E LO SVILUPPO DEL TURISMO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Per il 2019, l’Ente proseguirà  l’azione in collaborazione con Unioncamere Lombardia per la valorizzazione del patrimonio culturale e lo sviluppo del turismo su un progetto, realizzato a valere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sul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mn-lt"/>
                          <a:ea typeface="+mn-ea"/>
                          <a:cs typeface="+mn-cs"/>
                        </a:rPr>
                        <a:t>Fondo di Perequazione, finalizzato a fornire efficaci strumenti alle Camere di Commercio per presidiare le nuove competenze. Inoltre si attiverà per porre in essere, con risorse a valere sul 20% del Diritto Annuale, collaborazioni con l’Unione Nazionale su proposte progettuali relative a 3 filoni di lavoro: 1) Analisi per la messa a punto di prodotti turistici nei territori; 2) Percorsi di crescita  e di qualificazione per le imprese; 3) Azioni di supporto alle imprese per la realizzazione di eventi B2B ed educational tour nei territori.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solidFill>
                  <a:prstClr val="black">
                    <a:tint val="75000"/>
                  </a:prstClr>
                </a:solidFill>
              </a:rPr>
              <a:pPr/>
              <a:t>29</a:t>
            </a:fld>
            <a:endParaRPr lang="it-IT">
              <a:solidFill>
                <a:prstClr val="black">
                  <a:tint val="75000"/>
                </a:prstClr>
              </a:solidFill>
            </a:endParaRPr>
          </a:p>
        </p:txBody>
      </p:sp>
    </p:spTree>
    <p:extLst>
      <p:ext uri="{BB962C8B-B14F-4D97-AF65-F5344CB8AC3E}">
        <p14:creationId xmlns:p14="http://schemas.microsoft.com/office/powerpoint/2010/main" val="10900995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63268815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663019421"/>
              </p:ext>
            </p:extLst>
          </p:nvPr>
        </p:nvGraphicFramePr>
        <p:xfrm>
          <a:off x="539552" y="1054224"/>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fontAlgn="base">
                        <a:spcBef>
                          <a:spcPts val="240"/>
                        </a:spcBef>
                        <a:spcAft>
                          <a:spcPts val="0"/>
                        </a:spcAft>
                      </a:pPr>
                      <a:r>
                        <a:rPr lang="it-IT" sz="1000" dirty="0" smtClean="0">
                          <a:solidFill>
                            <a:schemeClr val="tx1">
                              <a:lumMod val="65000"/>
                              <a:lumOff val="35000"/>
                            </a:schemeClr>
                          </a:solidFill>
                        </a:rPr>
                        <a:t>Come è noto, la</a:t>
                      </a:r>
                      <a:r>
                        <a:rPr lang="it-IT" sz="1000" baseline="0" dirty="0" smtClean="0">
                          <a:solidFill>
                            <a:schemeClr val="tx1">
                              <a:lumMod val="65000"/>
                              <a:lumOff val="35000"/>
                            </a:schemeClr>
                          </a:solidFill>
                        </a:rPr>
                        <a:t> funzione anagrafica del</a:t>
                      </a:r>
                      <a:r>
                        <a:rPr lang="it-IT" sz="1000" dirty="0" smtClean="0">
                          <a:solidFill>
                            <a:schemeClr val="tx1">
                              <a:lumMod val="65000"/>
                              <a:lumOff val="35000"/>
                            </a:schemeClr>
                          </a:solidFill>
                        </a:rPr>
                        <a:t> </a:t>
                      </a:r>
                      <a:r>
                        <a:rPr lang="it-IT" sz="1000" b="1" cap="all" baseline="0" dirty="0" smtClean="0">
                          <a:solidFill>
                            <a:schemeClr val="tx1">
                              <a:lumMod val="65000"/>
                              <a:lumOff val="35000"/>
                            </a:schemeClr>
                          </a:solidFill>
                        </a:rPr>
                        <a:t>Registro Imprese</a:t>
                      </a:r>
                      <a:r>
                        <a:rPr lang="it-IT" sz="1000" cap="all" baseline="0" dirty="0" smtClean="0">
                          <a:solidFill>
                            <a:schemeClr val="tx1">
                              <a:lumMod val="65000"/>
                              <a:lumOff val="35000"/>
                            </a:schemeClr>
                          </a:solidFill>
                        </a:rPr>
                        <a:t> </a:t>
                      </a:r>
                      <a:r>
                        <a:rPr lang="it-IT" sz="1000" dirty="0" smtClean="0">
                          <a:solidFill>
                            <a:schemeClr val="tx1">
                              <a:lumMod val="65000"/>
                              <a:lumOff val="35000"/>
                            </a:schemeClr>
                          </a:solidFill>
                        </a:rPr>
                        <a:t>riguarda</a:t>
                      </a:r>
                      <a:r>
                        <a:rPr lang="it-IT" sz="1000" baseline="0" dirty="0" smtClean="0">
                          <a:solidFill>
                            <a:schemeClr val="tx1">
                              <a:lumMod val="65000"/>
                              <a:lumOff val="35000"/>
                            </a:schemeClr>
                          </a:solidFill>
                        </a:rPr>
                        <a:t> </a:t>
                      </a:r>
                      <a:r>
                        <a:rPr lang="it-IT" sz="1000" dirty="0" smtClean="0">
                          <a:solidFill>
                            <a:schemeClr val="tx1">
                              <a:lumMod val="65000"/>
                              <a:lumOff val="35000"/>
                            </a:schemeClr>
                          </a:solidFill>
                        </a:rPr>
                        <a:t>i dati di tutte le imprese con qualsiasi forma giuridica e settore di attività economica, con sede o unità locali sul territorio nazionale, nonché degli altri soggetti previsti dalla legge. Il Registro,</a:t>
                      </a:r>
                      <a:r>
                        <a:rPr lang="it-IT" sz="1000" baseline="0" dirty="0" smtClean="0">
                          <a:solidFill>
                            <a:schemeClr val="tx1">
                              <a:lumMod val="65000"/>
                              <a:lumOff val="35000"/>
                            </a:schemeClr>
                          </a:solidFill>
                        </a:rPr>
                        <a:t> configurandosi come </a:t>
                      </a:r>
                      <a:r>
                        <a:rPr lang="it-IT" sz="1000" dirty="0" smtClean="0">
                          <a:solidFill>
                            <a:schemeClr val="tx1">
                              <a:lumMod val="65000"/>
                              <a:lumOff val="35000"/>
                            </a:schemeClr>
                          </a:solidFill>
                        </a:rPr>
                        <a:t>archivio fondamentale per l'elaborazione di indicatori di sviluppo economico ed imprenditoriale in ogni area di appartenenza,  possiede</a:t>
                      </a:r>
                      <a:r>
                        <a:rPr lang="it-IT" sz="1000" baseline="0" dirty="0" smtClean="0">
                          <a:solidFill>
                            <a:schemeClr val="tx1">
                              <a:lumMod val="65000"/>
                              <a:lumOff val="35000"/>
                            </a:schemeClr>
                          </a:solidFill>
                        </a:rPr>
                        <a:t> anche la funzione centrale di divenire il catalizzare un </a:t>
                      </a:r>
                      <a:r>
                        <a:rPr lang="it-IT" sz="1000" kern="1200" dirty="0" smtClean="0">
                          <a:solidFill>
                            <a:schemeClr val="tx1">
                              <a:lumMod val="65000"/>
                              <a:lumOff val="35000"/>
                            </a:schemeClr>
                          </a:solidFill>
                          <a:effectLst/>
                          <a:latin typeface="Calibri" pitchFamily="34" charset="0"/>
                          <a:ea typeface="Times New Roman"/>
                          <a:cs typeface="Times New Roman"/>
                        </a:rPr>
                        <a:t>percorso di semplificazione e innovazione nel rapporto tra imprese e PA,</a:t>
                      </a:r>
                      <a:r>
                        <a:rPr lang="it-IT" sz="1000" kern="1200" baseline="0" dirty="0" smtClean="0">
                          <a:solidFill>
                            <a:schemeClr val="tx1">
                              <a:lumMod val="65000"/>
                              <a:lumOff val="35000"/>
                            </a:schemeClr>
                          </a:solidFill>
                          <a:effectLst/>
                          <a:latin typeface="Calibri" pitchFamily="34" charset="0"/>
                          <a:ea typeface="Times New Roman"/>
                          <a:cs typeface="Times New Roman"/>
                        </a:rPr>
                        <a:t> ruolo che è stato espresso più volte dal legislatore negli ultimi anni. </a:t>
                      </a:r>
                    </a:p>
                    <a:p>
                      <a:pPr algn="just" fontAlgn="base">
                        <a:spcBef>
                          <a:spcPts val="240"/>
                        </a:spcBef>
                        <a:spcAft>
                          <a:spcPts val="0"/>
                        </a:spcAft>
                      </a:pPr>
                      <a:r>
                        <a:rPr lang="it-IT" sz="1000" b="0" kern="1200" dirty="0" smtClean="0">
                          <a:solidFill>
                            <a:schemeClr val="tx1">
                              <a:lumMod val="65000"/>
                              <a:lumOff val="35000"/>
                            </a:schemeClr>
                          </a:solidFill>
                          <a:effectLst/>
                          <a:latin typeface="Calibri" pitchFamily="34" charset="0"/>
                          <a:ea typeface="Times New Roman"/>
                          <a:cs typeface="Times New Roman"/>
                        </a:rPr>
                        <a:t>Per</a:t>
                      </a:r>
                      <a:r>
                        <a:rPr lang="it-IT" sz="1000" b="0" kern="1200" baseline="0" dirty="0" smtClean="0">
                          <a:solidFill>
                            <a:schemeClr val="tx1">
                              <a:lumMod val="65000"/>
                              <a:lumOff val="35000"/>
                            </a:schemeClr>
                          </a:solidFill>
                          <a:effectLst/>
                          <a:latin typeface="Calibri" pitchFamily="34" charset="0"/>
                          <a:ea typeface="Times New Roman"/>
                          <a:cs typeface="Times New Roman"/>
                        </a:rPr>
                        <a:t> questo i servizi resi dal settore anagrafico sono tesi a qualificarsi sempre più tramite il valore aggiunto rappresentato dalla diffusione degli strumenti digitali per le comunicazioni e gli scambi documentali tra imprese e pubblica amministrazione, avvalendosi dell’apporto fornito dal mondo delle associazioni e dei professionisti che si interfacciano con gli operatori del mercato.</a:t>
                      </a:r>
                    </a:p>
                    <a:p>
                      <a:pPr marL="0" lvl="0" indent="0" algn="just" fontAlgn="base">
                        <a:spcBef>
                          <a:spcPts val="240"/>
                        </a:spcBef>
                        <a:spcAft>
                          <a:spcPts val="0"/>
                        </a:spcAft>
                        <a:buFont typeface="Calibri"/>
                        <a:buNone/>
                      </a:pPr>
                      <a:r>
                        <a:rPr lang="it-IT" sz="1000" kern="1200" baseline="0" dirty="0" smtClean="0">
                          <a:solidFill>
                            <a:schemeClr val="tx1">
                              <a:lumMod val="65000"/>
                              <a:lumOff val="35000"/>
                            </a:schemeClr>
                          </a:solidFill>
                          <a:effectLst/>
                          <a:latin typeface="Calibri" pitchFamily="34" charset="0"/>
                          <a:ea typeface="Times New Roman"/>
                          <a:cs typeface="Times New Roman"/>
                        </a:rPr>
                        <a:t>Il  primario  obiettivo di garantire output soddisfacenti in termini di performance  può essere perseguito tramite una serie di azioni, focalizzate sul progetto  di </a:t>
                      </a:r>
                      <a:r>
                        <a:rPr lang="it-IT" sz="1000" i="1" kern="1200" baseline="0" dirty="0" smtClean="0">
                          <a:solidFill>
                            <a:schemeClr val="tx1">
                              <a:lumMod val="65000"/>
                              <a:lumOff val="35000"/>
                            </a:schemeClr>
                          </a:solidFill>
                          <a:effectLst/>
                          <a:latin typeface="Calibri" pitchFamily="34" charset="0"/>
                          <a:ea typeface="Times New Roman"/>
                          <a:cs typeface="Times New Roman"/>
                        </a:rPr>
                        <a:t>E-</a:t>
                      </a:r>
                      <a:r>
                        <a:rPr lang="it-IT" sz="1000" i="1" kern="1200" baseline="0" dirty="0" err="1" smtClean="0">
                          <a:solidFill>
                            <a:schemeClr val="tx1">
                              <a:lumMod val="65000"/>
                              <a:lumOff val="35000"/>
                            </a:schemeClr>
                          </a:solidFill>
                          <a:effectLst/>
                          <a:latin typeface="Calibri" pitchFamily="34" charset="0"/>
                          <a:ea typeface="Times New Roman"/>
                          <a:cs typeface="Times New Roman"/>
                        </a:rPr>
                        <a:t>Gov</a:t>
                      </a:r>
                      <a:r>
                        <a:rPr lang="it-IT" sz="1000" kern="1200" baseline="0" dirty="0" smtClean="0">
                          <a:solidFill>
                            <a:schemeClr val="tx1">
                              <a:lumMod val="65000"/>
                              <a:lumOff val="35000"/>
                            </a:schemeClr>
                          </a:solidFill>
                          <a:effectLst/>
                          <a:latin typeface="Calibri" pitchFamily="34" charset="0"/>
                          <a:ea typeface="Times New Roman"/>
                          <a:cs typeface="Times New Roman"/>
                        </a:rPr>
                        <a:t> per la diffusione dei nuovi servizi digitali, sull’ adeguamento alle novità normative (nuove sezioni relative ai trust e ai titolari effettivi ai fini </a:t>
                      </a:r>
                      <a:r>
                        <a:rPr lang="it-IT" sz="1000" i="1" kern="1200" baseline="0" dirty="0" smtClean="0">
                          <a:solidFill>
                            <a:schemeClr val="tx1">
                              <a:lumMod val="65000"/>
                              <a:lumOff val="35000"/>
                            </a:schemeClr>
                          </a:solidFill>
                          <a:effectLst/>
                          <a:latin typeface="Calibri" pitchFamily="34" charset="0"/>
                          <a:ea typeface="Times New Roman"/>
                          <a:cs typeface="Times New Roman"/>
                        </a:rPr>
                        <a:t>antiriciclaggio</a:t>
                      </a:r>
                      <a:r>
                        <a:rPr lang="it-IT" sz="1000" kern="1200" baseline="0" dirty="0" smtClean="0">
                          <a:solidFill>
                            <a:schemeClr val="tx1">
                              <a:lumMod val="65000"/>
                              <a:lumOff val="35000"/>
                            </a:schemeClr>
                          </a:solidFill>
                          <a:effectLst/>
                          <a:latin typeface="Calibri" pitchFamily="34" charset="0"/>
                          <a:ea typeface="Times New Roman"/>
                          <a:cs typeface="Times New Roman"/>
                        </a:rPr>
                        <a:t>), sulle dinamiche REA-SUAP per alimentare il </a:t>
                      </a:r>
                      <a:r>
                        <a:rPr lang="it-IT" sz="1000" i="1" kern="1200" baseline="0" dirty="0" smtClean="0">
                          <a:solidFill>
                            <a:schemeClr val="tx1">
                              <a:lumMod val="65000"/>
                              <a:lumOff val="35000"/>
                            </a:schemeClr>
                          </a:solidFill>
                          <a:effectLst/>
                          <a:latin typeface="Calibri" pitchFamily="34" charset="0"/>
                          <a:ea typeface="Times New Roman"/>
                          <a:cs typeface="Times New Roman"/>
                        </a:rPr>
                        <a:t>Fascicolo d’impresa</a:t>
                      </a:r>
                      <a:r>
                        <a:rPr lang="it-IT" sz="1000" kern="1200" baseline="0" dirty="0" smtClean="0">
                          <a:solidFill>
                            <a:schemeClr val="tx1">
                              <a:lumMod val="65000"/>
                              <a:lumOff val="35000"/>
                            </a:schemeClr>
                          </a:solidFill>
                          <a:effectLst/>
                          <a:latin typeface="Calibri" pitchFamily="34" charset="0"/>
                          <a:ea typeface="Times New Roman"/>
                          <a:cs typeface="Times New Roman"/>
                        </a:rPr>
                        <a:t>, sulla crescita del servizio </a:t>
                      </a:r>
                      <a:r>
                        <a:rPr lang="it-IT" sz="1000" i="1" kern="1200" baseline="0" dirty="0" smtClean="0">
                          <a:solidFill>
                            <a:schemeClr val="tx1">
                              <a:lumMod val="65000"/>
                              <a:lumOff val="35000"/>
                            </a:schemeClr>
                          </a:solidFill>
                          <a:effectLst/>
                          <a:latin typeface="Calibri" pitchFamily="34" charset="0"/>
                          <a:ea typeface="Times New Roman"/>
                          <a:cs typeface="Times New Roman"/>
                        </a:rPr>
                        <a:t>AQ</a:t>
                      </a:r>
                      <a:r>
                        <a:rPr lang="it-IT" sz="1000" kern="1200" baseline="0" dirty="0" smtClean="0">
                          <a:solidFill>
                            <a:schemeClr val="tx1">
                              <a:lumMod val="65000"/>
                              <a:lumOff val="35000"/>
                            </a:schemeClr>
                          </a:solidFill>
                          <a:effectLst/>
                          <a:latin typeface="Calibri" pitchFamily="34" charset="0"/>
                          <a:ea typeface="Times New Roman"/>
                          <a:cs typeface="Times New Roman"/>
                        </a:rPr>
                        <a:t>I per la costituzione delle startup innovative.</a:t>
                      </a:r>
                    </a:p>
                    <a:p>
                      <a:pPr marL="0" lvl="0" indent="0" algn="just" fontAlgn="base">
                        <a:spcBef>
                          <a:spcPts val="240"/>
                        </a:spcBef>
                        <a:spcAft>
                          <a:spcPts val="0"/>
                        </a:spcAft>
                        <a:buFont typeface="Calibri"/>
                        <a:buNone/>
                      </a:pPr>
                      <a:endParaRPr lang="it-IT" sz="1000" kern="1200" baseline="0" dirty="0" smtClean="0">
                        <a:solidFill>
                          <a:schemeClr val="tx1">
                            <a:lumMod val="65000"/>
                            <a:lumOff val="35000"/>
                          </a:schemeClr>
                        </a:solidFill>
                        <a:effectLst/>
                        <a:latin typeface="Calibri" pitchFamily="34" charset="0"/>
                        <a:ea typeface="Times New Roman"/>
                        <a:cs typeface="Times New Roman"/>
                      </a:endParaRPr>
                    </a:p>
                    <a:p>
                      <a:pPr marL="0" lvl="0" indent="0" algn="just" fontAlgn="base">
                        <a:spcBef>
                          <a:spcPts val="240"/>
                        </a:spcBef>
                        <a:spcAft>
                          <a:spcPts val="0"/>
                        </a:spcAft>
                        <a:buFont typeface="Calibri"/>
                        <a:buNone/>
                      </a:pPr>
                      <a:r>
                        <a:rPr lang="it-IT" sz="1000" i="1" kern="1200" baseline="0" dirty="0" smtClean="0">
                          <a:solidFill>
                            <a:schemeClr val="tx1">
                              <a:lumMod val="65000"/>
                              <a:lumOff val="35000"/>
                            </a:schemeClr>
                          </a:solidFill>
                          <a:effectLst/>
                          <a:latin typeface="Calibri" pitchFamily="34" charset="0"/>
                          <a:ea typeface="Times New Roman"/>
                          <a:cs typeface="Times New Roman"/>
                        </a:rPr>
                        <a:t>Garantire la qualità </a:t>
                      </a:r>
                      <a:r>
                        <a:rPr lang="it-IT" sz="1000" kern="1200" baseline="0" dirty="0" smtClean="0">
                          <a:solidFill>
                            <a:schemeClr val="tx1">
                              <a:lumMod val="65000"/>
                              <a:lumOff val="35000"/>
                            </a:schemeClr>
                          </a:solidFill>
                          <a:effectLst/>
                          <a:latin typeface="Calibri" pitchFamily="34" charset="0"/>
                          <a:ea typeface="Times New Roman"/>
                          <a:cs typeface="Times New Roman"/>
                        </a:rPr>
                        <a:t>del Registro imprese ha un’importanza cruciale per le funzioni di trasparenza del mercato e di tutela della fede pubblica, poiché quanto più i dati contenuti nel Registro rispecchiano la situazione reale tanto maggiormente la fonte informativa risulta attendibile e assolve alla sua funzione sia </a:t>
                      </a:r>
                      <a:r>
                        <a:rPr lang="it-IT" sz="1000" kern="1200" baseline="0" dirty="0" smtClean="0">
                          <a:solidFill>
                            <a:schemeClr val="tx1">
                              <a:lumMod val="65000"/>
                              <a:lumOff val="35000"/>
                            </a:schemeClr>
                          </a:solidFill>
                          <a:effectLst/>
                          <a:latin typeface="Calibri" pitchFamily="34" charset="0"/>
                          <a:ea typeface="Times New Roman"/>
                          <a:cs typeface="Times New Roman"/>
                        </a:rPr>
                        <a:t>per gli </a:t>
                      </a:r>
                      <a:r>
                        <a:rPr lang="it-IT" sz="1000" kern="1200" baseline="0" dirty="0" smtClean="0">
                          <a:solidFill>
                            <a:schemeClr val="tx1">
                              <a:lumMod val="65000"/>
                              <a:lumOff val="35000"/>
                            </a:schemeClr>
                          </a:solidFill>
                          <a:effectLst/>
                          <a:latin typeface="Calibri" pitchFamily="34" charset="0"/>
                          <a:ea typeface="Times New Roman"/>
                          <a:cs typeface="Times New Roman"/>
                        </a:rPr>
                        <a:t>attori del mercato sia per i soggetti deputati alla vigilanza e alla repressione della criminalità. Pertanto, anche nel 2019, l’ufficio sarà impegnato </a:t>
                      </a:r>
                      <a:r>
                        <a:rPr lang="it-IT" sz="1000" kern="1200" baseline="0" dirty="0" smtClean="0">
                          <a:solidFill>
                            <a:schemeClr val="tx1">
                              <a:lumMod val="65000"/>
                              <a:lumOff val="35000"/>
                            </a:schemeClr>
                          </a:solidFill>
                          <a:effectLst/>
                          <a:latin typeface="Calibri" pitchFamily="34" charset="0"/>
                          <a:ea typeface="Times New Roman"/>
                          <a:cs typeface="Times New Roman"/>
                        </a:rPr>
                        <a:t>su diversi </a:t>
                      </a:r>
                      <a:r>
                        <a:rPr lang="it-IT" sz="1000" kern="1200" baseline="0" dirty="0" smtClean="0">
                          <a:solidFill>
                            <a:schemeClr val="tx1">
                              <a:lumMod val="65000"/>
                              <a:lumOff val="35000"/>
                            </a:schemeClr>
                          </a:solidFill>
                          <a:effectLst/>
                          <a:latin typeface="Calibri" pitchFamily="34" charset="0"/>
                          <a:ea typeface="Times New Roman"/>
                          <a:cs typeface="Times New Roman"/>
                        </a:rPr>
                        <a:t>fronti:</a:t>
                      </a:r>
                    </a:p>
                    <a:p>
                      <a:pPr marL="171450" lvl="0" indent="-171450" algn="just" fontAlgn="base">
                        <a:spcBef>
                          <a:spcPts val="240"/>
                        </a:spcBef>
                        <a:spcAft>
                          <a:spcPts val="0"/>
                        </a:spcAft>
                        <a:buFont typeface="Arial" panose="020B0604020202020204" pitchFamily="34" charset="0"/>
                        <a:buChar char="•"/>
                      </a:pPr>
                      <a:r>
                        <a:rPr lang="it-IT" sz="1000" kern="1200" baseline="0" dirty="0" smtClean="0">
                          <a:solidFill>
                            <a:schemeClr val="tx1">
                              <a:lumMod val="65000"/>
                              <a:lumOff val="35000"/>
                            </a:schemeClr>
                          </a:solidFill>
                          <a:effectLst/>
                          <a:latin typeface="Calibri" pitchFamily="34" charset="0"/>
                          <a:ea typeface="Times New Roman"/>
                          <a:cs typeface="Times New Roman"/>
                        </a:rPr>
                        <a:t>verifica dei presupposti per avviare i procedimenti di cancellazione d’ufficio delle società che si trovano nella condizione prevista dall’art. 2490 C.C.;</a:t>
                      </a:r>
                    </a:p>
                    <a:p>
                      <a:pPr marL="171450" lvl="0" indent="-171450" algn="just" fontAlgn="base">
                        <a:spcBef>
                          <a:spcPts val="240"/>
                        </a:spcBef>
                        <a:spcAft>
                          <a:spcPts val="0"/>
                        </a:spcAft>
                        <a:buFont typeface="Arial" panose="020B0604020202020204" pitchFamily="34" charset="0"/>
                        <a:buChar char="•"/>
                      </a:pPr>
                      <a:r>
                        <a:rPr lang="it-IT" sz="1000" kern="1200" baseline="0" dirty="0" smtClean="0">
                          <a:solidFill>
                            <a:schemeClr val="tx1">
                              <a:lumMod val="65000"/>
                              <a:lumOff val="35000"/>
                            </a:schemeClr>
                          </a:solidFill>
                          <a:effectLst/>
                          <a:latin typeface="Calibri" pitchFamily="34" charset="0"/>
                          <a:ea typeface="Times New Roman"/>
                          <a:cs typeface="Times New Roman"/>
                        </a:rPr>
                        <a:t>verifica dei presupposti per la cancellazione degli indirizzi di </a:t>
                      </a:r>
                      <a:r>
                        <a:rPr lang="it-IT" sz="1000" kern="1200" baseline="0" dirty="0" err="1" smtClean="0">
                          <a:solidFill>
                            <a:schemeClr val="tx1">
                              <a:lumMod val="65000"/>
                              <a:lumOff val="35000"/>
                            </a:schemeClr>
                          </a:solidFill>
                          <a:effectLst/>
                          <a:latin typeface="Calibri" pitchFamily="34" charset="0"/>
                          <a:ea typeface="Times New Roman"/>
                          <a:cs typeface="Times New Roman"/>
                        </a:rPr>
                        <a:t>p.e.c</a:t>
                      </a:r>
                      <a:r>
                        <a:rPr lang="it-IT" sz="1000" kern="1200" baseline="0" dirty="0" smtClean="0">
                          <a:solidFill>
                            <a:schemeClr val="tx1">
                              <a:lumMod val="65000"/>
                              <a:lumOff val="35000"/>
                            </a:schemeClr>
                          </a:solidFill>
                          <a:effectLst/>
                          <a:latin typeface="Calibri" pitchFamily="34" charset="0"/>
                          <a:ea typeface="Times New Roman"/>
                          <a:cs typeface="Times New Roman"/>
                        </a:rPr>
                        <a:t>. non valide ai sensi della normativa vigente;</a:t>
                      </a:r>
                    </a:p>
                    <a:p>
                      <a:pPr marL="171450" lvl="0" indent="-171450" algn="just" fontAlgn="base">
                        <a:spcBef>
                          <a:spcPts val="240"/>
                        </a:spcBef>
                        <a:spcAft>
                          <a:spcPts val="0"/>
                        </a:spcAft>
                        <a:buFont typeface="Arial" panose="020B0604020202020204" pitchFamily="34" charset="0"/>
                        <a:buChar char="•"/>
                      </a:pPr>
                      <a:r>
                        <a:rPr lang="it-IT" sz="1000" kern="1200" baseline="0" dirty="0" smtClean="0">
                          <a:solidFill>
                            <a:schemeClr val="tx1">
                              <a:lumMod val="65000"/>
                              <a:lumOff val="35000"/>
                            </a:schemeClr>
                          </a:solidFill>
                          <a:effectLst/>
                          <a:latin typeface="Calibri" pitchFamily="34" charset="0"/>
                          <a:ea typeface="Times New Roman"/>
                          <a:cs typeface="Times New Roman"/>
                        </a:rPr>
                        <a:t>prosecuzione della verifica dinamica dell’attività di agente di affari in mediazione intrapresa nel 2018, con avvio dei procedimenti di inibizione delle attività risultate irregolari;</a:t>
                      </a:r>
                    </a:p>
                    <a:p>
                      <a:pPr marL="171450" lvl="0" indent="-171450" algn="just" fontAlgn="base">
                        <a:spcBef>
                          <a:spcPts val="240"/>
                        </a:spcBef>
                        <a:spcAft>
                          <a:spcPts val="0"/>
                        </a:spcAft>
                        <a:buFont typeface="Arial" panose="020B0604020202020204" pitchFamily="34" charset="0"/>
                        <a:buChar char="•"/>
                      </a:pPr>
                      <a:r>
                        <a:rPr lang="it-IT" sz="1000" kern="1200" baseline="0" dirty="0" smtClean="0">
                          <a:solidFill>
                            <a:schemeClr val="tx1">
                              <a:lumMod val="65000"/>
                              <a:lumOff val="35000"/>
                            </a:schemeClr>
                          </a:solidFill>
                          <a:effectLst/>
                          <a:latin typeface="Calibri" pitchFamily="34" charset="0"/>
                          <a:ea typeface="Times New Roman"/>
                          <a:cs typeface="Times New Roman"/>
                        </a:rPr>
                        <a:t>avvio della verifica dinamica delle attività di spedizioniere e di agente e rappresentante di commercio.</a:t>
                      </a:r>
                    </a:p>
                    <a:p>
                      <a:pPr marL="0" lvl="0" indent="0" algn="just" fontAlgn="base">
                        <a:spcBef>
                          <a:spcPts val="240"/>
                        </a:spcBef>
                        <a:spcAft>
                          <a:spcPts val="0"/>
                        </a:spcAft>
                        <a:buFont typeface="Calibri"/>
                        <a:buNone/>
                      </a:pPr>
                      <a:endParaRPr lang="it-IT" sz="1000" kern="1200" baseline="0" dirty="0" smtClean="0">
                        <a:solidFill>
                          <a:schemeClr val="tx1">
                            <a:lumMod val="65000"/>
                            <a:lumOff val="35000"/>
                          </a:schemeClr>
                        </a:solidFill>
                        <a:effectLst/>
                        <a:latin typeface="Calibri" pitchFamily="34" charset="0"/>
                        <a:ea typeface="Times New Roman"/>
                        <a:cs typeface="Times New Roman"/>
                      </a:endParaRPr>
                    </a:p>
                    <a:p>
                      <a:pPr algn="just" fontAlgn="base">
                        <a:spcBef>
                          <a:spcPts val="240"/>
                        </a:spcBef>
                        <a:spcAft>
                          <a:spcPts val="0"/>
                        </a:spcAft>
                      </a:pPr>
                      <a:endParaRPr lang="it-IT" sz="1000" kern="1200" dirty="0" smtClean="0">
                        <a:solidFill>
                          <a:schemeClr val="tx1">
                            <a:lumMod val="65000"/>
                            <a:lumOff val="35000"/>
                          </a:schemeClr>
                        </a:solidFill>
                        <a:effectLst/>
                        <a:latin typeface="+mn-lt"/>
                        <a:ea typeface="Times New Roman"/>
                        <a:cs typeface="Times New Roman"/>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30</a:t>
            </a:fld>
            <a:endParaRPr lang="it-IT"/>
          </a:p>
        </p:txBody>
      </p:sp>
    </p:spTree>
    <p:extLst>
      <p:ext uri="{BB962C8B-B14F-4D97-AF65-F5344CB8AC3E}">
        <p14:creationId xmlns:p14="http://schemas.microsoft.com/office/powerpoint/2010/main" val="14795635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89114370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720785466"/>
              </p:ext>
            </p:extLst>
          </p:nvPr>
        </p:nvGraphicFramePr>
        <p:xfrm>
          <a:off x="539552" y="1054224"/>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fontAlgn="base">
                        <a:spcBef>
                          <a:spcPts val="240"/>
                        </a:spcBef>
                        <a:spcAft>
                          <a:spcPts val="0"/>
                        </a:spcAft>
                      </a:pPr>
                      <a:r>
                        <a:rPr lang="it-IT" sz="1000" b="1" kern="1200" dirty="0" smtClean="0">
                          <a:solidFill>
                            <a:srgbClr val="FF0000"/>
                          </a:solidFill>
                          <a:effectLst/>
                          <a:latin typeface="Calibri" pitchFamily="34" charset="0"/>
                          <a:ea typeface="Times New Roman"/>
                          <a:cs typeface="Times New Roman"/>
                        </a:rPr>
                        <a:t>CASSETTO DIGITALE, FIRMA</a:t>
                      </a:r>
                      <a:r>
                        <a:rPr lang="it-IT" sz="1000" b="1" kern="1200" baseline="0" dirty="0" smtClean="0">
                          <a:solidFill>
                            <a:srgbClr val="FF0000"/>
                          </a:solidFill>
                          <a:effectLst/>
                          <a:latin typeface="Calibri" pitchFamily="34" charset="0"/>
                          <a:ea typeface="Times New Roman"/>
                          <a:cs typeface="Times New Roman"/>
                        </a:rPr>
                        <a:t> REMOTA, SPID, LIBRI DIGITALI</a:t>
                      </a:r>
                    </a:p>
                    <a:p>
                      <a:pPr algn="just" fontAlgn="base">
                        <a:spcBef>
                          <a:spcPts val="240"/>
                        </a:spcBef>
                        <a:spcAft>
                          <a:spcPts val="0"/>
                        </a:spcAft>
                      </a:pPr>
                      <a:r>
                        <a:rPr lang="it-IT" sz="1000" kern="1200" dirty="0" smtClean="0">
                          <a:solidFill>
                            <a:schemeClr val="tx1">
                              <a:lumMod val="65000"/>
                              <a:lumOff val="35000"/>
                            </a:schemeClr>
                          </a:solidFill>
                          <a:effectLst/>
                          <a:latin typeface="Calibri" pitchFamily="34" charset="0"/>
                          <a:ea typeface="Times New Roman"/>
                          <a:cs typeface="Times New Roman"/>
                        </a:rPr>
                        <a:t>Un</a:t>
                      </a:r>
                      <a:r>
                        <a:rPr lang="it-IT" sz="1000" kern="1200" baseline="0" dirty="0" smtClean="0">
                          <a:solidFill>
                            <a:schemeClr val="tx1">
                              <a:lumMod val="65000"/>
                              <a:lumOff val="35000"/>
                            </a:schemeClr>
                          </a:solidFill>
                          <a:effectLst/>
                          <a:latin typeface="Calibri" pitchFamily="34" charset="0"/>
                          <a:ea typeface="Times New Roman"/>
                          <a:cs typeface="Times New Roman"/>
                        </a:rPr>
                        <a:t> campo di intervento è costituito dal consolidamento delle attività di promozione dei s</a:t>
                      </a:r>
                      <a:r>
                        <a:rPr lang="it-IT" sz="1000" kern="1200" dirty="0" smtClean="0">
                          <a:solidFill>
                            <a:schemeClr val="tx1">
                              <a:lumMod val="65000"/>
                              <a:lumOff val="35000"/>
                            </a:schemeClr>
                          </a:solidFill>
                          <a:effectLst/>
                          <a:latin typeface="Calibri" pitchFamily="34" charset="0"/>
                          <a:ea typeface="Times New Roman"/>
                          <a:cs typeface="Times New Roman"/>
                        </a:rPr>
                        <a:t>ervizi disponibili nel sistema camerale per operare efficacemente in un mercato digitale: </a:t>
                      </a:r>
                    </a:p>
                    <a:p>
                      <a:pPr marL="342900" lvl="0" indent="-342900" algn="just" fontAlgn="base">
                        <a:spcBef>
                          <a:spcPts val="240"/>
                        </a:spcBef>
                        <a:spcAft>
                          <a:spcPts val="0"/>
                        </a:spcAft>
                        <a:buFont typeface="Calibri"/>
                        <a:buChar char="-"/>
                      </a:pPr>
                      <a:r>
                        <a:rPr lang="it-IT" sz="1000" b="0" kern="1200" dirty="0" smtClean="0">
                          <a:solidFill>
                            <a:schemeClr val="tx1">
                              <a:lumMod val="65000"/>
                              <a:lumOff val="35000"/>
                            </a:schemeClr>
                          </a:solidFill>
                          <a:effectLst/>
                          <a:latin typeface="Calibri" pitchFamily="34" charset="0"/>
                          <a:ea typeface="Times New Roman"/>
                          <a:cs typeface="Times New Roman"/>
                        </a:rPr>
                        <a:t>Il</a:t>
                      </a:r>
                      <a:r>
                        <a:rPr lang="it-IT" sz="1000" b="1" kern="1200" dirty="0" smtClean="0">
                          <a:solidFill>
                            <a:schemeClr val="tx1">
                              <a:lumMod val="65000"/>
                              <a:lumOff val="35000"/>
                            </a:schemeClr>
                          </a:solidFill>
                          <a:effectLst/>
                          <a:latin typeface="Calibri" pitchFamily="34" charset="0"/>
                          <a:ea typeface="Times New Roman"/>
                          <a:cs typeface="Times New Roman"/>
                        </a:rPr>
                        <a:t> </a:t>
                      </a:r>
                      <a:r>
                        <a:rPr lang="it-IT" sz="1000" b="0" kern="1200" cap="all" baseline="0" dirty="0" smtClean="0">
                          <a:solidFill>
                            <a:schemeClr val="tx1">
                              <a:lumMod val="65000"/>
                              <a:lumOff val="35000"/>
                            </a:schemeClr>
                          </a:solidFill>
                          <a:effectLst/>
                          <a:latin typeface="Calibri" pitchFamily="34" charset="0"/>
                          <a:ea typeface="Times New Roman"/>
                          <a:cs typeface="Times New Roman"/>
                        </a:rPr>
                        <a:t>cassetto digitale</a:t>
                      </a:r>
                      <a:r>
                        <a:rPr lang="it-IT" sz="1000" b="1" kern="1200" dirty="0" smtClean="0">
                          <a:solidFill>
                            <a:schemeClr val="tx1">
                              <a:lumMod val="65000"/>
                              <a:lumOff val="35000"/>
                            </a:schemeClr>
                          </a:solidFill>
                          <a:effectLst/>
                          <a:latin typeface="Calibri" pitchFamily="34" charset="0"/>
                          <a:ea typeface="Times New Roman"/>
                          <a:cs typeface="Times New Roman"/>
                        </a:rPr>
                        <a:t>, </a:t>
                      </a:r>
                      <a:r>
                        <a:rPr lang="it-IT" sz="1000" b="0" kern="1200" dirty="0" smtClean="0">
                          <a:solidFill>
                            <a:schemeClr val="tx1">
                              <a:lumMod val="65000"/>
                              <a:lumOff val="35000"/>
                            </a:schemeClr>
                          </a:solidFill>
                          <a:effectLst/>
                          <a:latin typeface="Calibri" pitchFamily="34" charset="0"/>
                          <a:ea typeface="Times New Roman"/>
                          <a:cs typeface="Times New Roman"/>
                        </a:rPr>
                        <a:t>con</a:t>
                      </a:r>
                      <a:r>
                        <a:rPr lang="it-IT" sz="1000" b="1" kern="1200" dirty="0" smtClean="0">
                          <a:solidFill>
                            <a:schemeClr val="tx1">
                              <a:lumMod val="65000"/>
                              <a:lumOff val="35000"/>
                            </a:schemeClr>
                          </a:solidFill>
                          <a:effectLst/>
                          <a:latin typeface="Calibri" pitchFamily="34" charset="0"/>
                          <a:ea typeface="Times New Roman"/>
                          <a:cs typeface="Times New Roman"/>
                        </a:rPr>
                        <a:t> </a:t>
                      </a:r>
                      <a:r>
                        <a:rPr lang="it-IT" sz="1000" b="0" kern="1200" dirty="0" smtClean="0">
                          <a:solidFill>
                            <a:schemeClr val="tx1">
                              <a:lumMod val="65000"/>
                              <a:lumOff val="35000"/>
                            </a:schemeClr>
                          </a:solidFill>
                          <a:effectLst/>
                          <a:latin typeface="Calibri" pitchFamily="34" charset="0"/>
                          <a:ea typeface="Times New Roman"/>
                          <a:cs typeface="Times New Roman"/>
                        </a:rPr>
                        <a:t>cui </a:t>
                      </a:r>
                      <a:r>
                        <a:rPr lang="it-IT" sz="1000" kern="1200" dirty="0" smtClean="0">
                          <a:solidFill>
                            <a:schemeClr val="tx1">
                              <a:lumMod val="65000"/>
                              <a:lumOff val="35000"/>
                            </a:schemeClr>
                          </a:solidFill>
                          <a:effectLst/>
                          <a:latin typeface="Calibri" pitchFamily="34" charset="0"/>
                          <a:ea typeface="Times New Roman"/>
                          <a:cs typeface="Times New Roman"/>
                        </a:rPr>
                        <a:t>l’imprenditore  ha la disponibilità di</a:t>
                      </a:r>
                      <a:r>
                        <a:rPr lang="it-IT" sz="1000" kern="1200" baseline="0" dirty="0" smtClean="0">
                          <a:solidFill>
                            <a:schemeClr val="tx1">
                              <a:lumMod val="65000"/>
                              <a:lumOff val="35000"/>
                            </a:schemeClr>
                          </a:solidFill>
                          <a:effectLst/>
                          <a:latin typeface="Calibri" pitchFamily="34" charset="0"/>
                          <a:ea typeface="Times New Roman"/>
                          <a:cs typeface="Times New Roman"/>
                        </a:rPr>
                        <a:t> tutta la documentazione ufficiale relativa alla </a:t>
                      </a:r>
                      <a:r>
                        <a:rPr lang="it-IT" sz="1000" kern="1200" dirty="0" smtClean="0">
                          <a:solidFill>
                            <a:schemeClr val="tx1">
                              <a:lumMod val="65000"/>
                              <a:lumOff val="35000"/>
                            </a:schemeClr>
                          </a:solidFill>
                          <a:effectLst/>
                          <a:latin typeface="Calibri" pitchFamily="34" charset="0"/>
                          <a:ea typeface="Times New Roman"/>
                          <a:cs typeface="Times New Roman"/>
                        </a:rPr>
                        <a:t>propria impresa</a:t>
                      </a:r>
                      <a:r>
                        <a:rPr lang="it-IT" sz="1000" kern="1200" baseline="0" dirty="0" smtClean="0">
                          <a:solidFill>
                            <a:schemeClr val="tx1">
                              <a:lumMod val="65000"/>
                              <a:lumOff val="35000"/>
                            </a:schemeClr>
                          </a:solidFill>
                          <a:effectLst/>
                          <a:latin typeface="Calibri" pitchFamily="34" charset="0"/>
                          <a:ea typeface="Times New Roman"/>
                          <a:cs typeface="Times New Roman"/>
                        </a:rPr>
                        <a:t> (</a:t>
                      </a:r>
                      <a:r>
                        <a:rPr lang="it-IT" sz="1000" kern="1200" dirty="0" smtClean="0">
                          <a:solidFill>
                            <a:schemeClr val="tx1">
                              <a:lumMod val="65000"/>
                              <a:lumOff val="35000"/>
                            </a:schemeClr>
                          </a:solidFill>
                          <a:effectLst/>
                          <a:latin typeface="Calibri" pitchFamily="34" charset="0"/>
                          <a:ea typeface="Times New Roman"/>
                          <a:cs typeface="Times New Roman"/>
                        </a:rPr>
                        <a:t>visure, atti, bilanci, stato delle proprie  pratiche e molte altre informazioni);</a:t>
                      </a:r>
                    </a:p>
                    <a:p>
                      <a:pPr marL="342900" lvl="0" indent="-342900" algn="just" fontAlgn="base">
                        <a:spcBef>
                          <a:spcPts val="240"/>
                        </a:spcBef>
                        <a:spcAft>
                          <a:spcPts val="0"/>
                        </a:spcAft>
                        <a:buFont typeface="Calibri"/>
                        <a:buChar char="-"/>
                      </a:pPr>
                      <a:r>
                        <a:rPr lang="it-IT" sz="1000" kern="1200" dirty="0" smtClean="0">
                          <a:solidFill>
                            <a:schemeClr val="tx1">
                              <a:lumMod val="65000"/>
                              <a:lumOff val="35000"/>
                            </a:schemeClr>
                          </a:solidFill>
                          <a:effectLst/>
                          <a:latin typeface="Calibri" pitchFamily="34" charset="0"/>
                          <a:ea typeface="Times New Roman"/>
                          <a:cs typeface="Times New Roman"/>
                        </a:rPr>
                        <a:t>la </a:t>
                      </a:r>
                      <a:r>
                        <a:rPr lang="it-IT" sz="1000" b="0" kern="1200" cap="all" baseline="0" dirty="0" smtClean="0">
                          <a:solidFill>
                            <a:schemeClr val="tx1">
                              <a:lumMod val="65000"/>
                              <a:lumOff val="35000"/>
                            </a:schemeClr>
                          </a:solidFill>
                          <a:effectLst/>
                          <a:latin typeface="Calibri" pitchFamily="34" charset="0"/>
                          <a:ea typeface="Times New Roman"/>
                          <a:cs typeface="Times New Roman"/>
                        </a:rPr>
                        <a:t>firma remota</a:t>
                      </a:r>
                      <a:r>
                        <a:rPr lang="it-IT" sz="1000" b="1" kern="1200" dirty="0" smtClean="0">
                          <a:solidFill>
                            <a:schemeClr val="tx1">
                              <a:lumMod val="65000"/>
                              <a:lumOff val="35000"/>
                            </a:schemeClr>
                          </a:solidFill>
                          <a:effectLst/>
                          <a:latin typeface="Calibri" pitchFamily="34" charset="0"/>
                          <a:ea typeface="Times New Roman"/>
                          <a:cs typeface="Times New Roman"/>
                        </a:rPr>
                        <a:t>,</a:t>
                      </a:r>
                      <a:r>
                        <a:rPr lang="it-IT" sz="1000" kern="1200" baseline="0" dirty="0" smtClean="0">
                          <a:solidFill>
                            <a:schemeClr val="tx1">
                              <a:lumMod val="65000"/>
                              <a:lumOff val="35000"/>
                            </a:schemeClr>
                          </a:solidFill>
                          <a:effectLst/>
                          <a:latin typeface="Calibri" pitchFamily="34" charset="0"/>
                          <a:ea typeface="Times New Roman"/>
                          <a:cs typeface="Times New Roman"/>
                        </a:rPr>
                        <a:t> che consente di</a:t>
                      </a:r>
                      <a:r>
                        <a:rPr lang="it-IT" sz="1000" kern="1200" dirty="0" smtClean="0">
                          <a:solidFill>
                            <a:schemeClr val="tx1">
                              <a:lumMod val="65000"/>
                              <a:lumOff val="35000"/>
                            </a:schemeClr>
                          </a:solidFill>
                          <a:effectLst/>
                          <a:latin typeface="Calibri" pitchFamily="34" charset="0"/>
                          <a:ea typeface="Times New Roman"/>
                          <a:cs typeface="Times New Roman"/>
                        </a:rPr>
                        <a:t> sottoscrivere digitalmente, con </a:t>
                      </a:r>
                      <a:r>
                        <a:rPr lang="it-IT" sz="1000" kern="1200" dirty="0" err="1" smtClean="0">
                          <a:solidFill>
                            <a:schemeClr val="tx1">
                              <a:lumMod val="65000"/>
                              <a:lumOff val="35000"/>
                            </a:schemeClr>
                          </a:solidFill>
                          <a:effectLst/>
                          <a:latin typeface="Calibri" pitchFamily="34" charset="0"/>
                          <a:ea typeface="Times New Roman"/>
                          <a:cs typeface="Times New Roman"/>
                        </a:rPr>
                        <a:t>smartphone</a:t>
                      </a:r>
                      <a:r>
                        <a:rPr lang="it-IT" sz="1000" kern="1200" dirty="0" smtClean="0">
                          <a:solidFill>
                            <a:schemeClr val="tx1">
                              <a:lumMod val="65000"/>
                              <a:lumOff val="35000"/>
                            </a:schemeClr>
                          </a:solidFill>
                          <a:effectLst/>
                          <a:latin typeface="Calibri" pitchFamily="34" charset="0"/>
                          <a:ea typeface="Times New Roman"/>
                          <a:cs typeface="Times New Roman"/>
                        </a:rPr>
                        <a:t>, i documenti da qualsiasi postazione connessa a Internet mediante una tecnologia innovativa, facile da usare e sicura.</a:t>
                      </a:r>
                    </a:p>
                    <a:p>
                      <a:pPr marL="0" lvl="0" indent="0" algn="just" fontAlgn="base">
                        <a:spcBef>
                          <a:spcPts val="240"/>
                        </a:spcBef>
                        <a:spcAft>
                          <a:spcPts val="0"/>
                        </a:spcAft>
                        <a:buFont typeface="Calibri"/>
                        <a:buNone/>
                      </a:pPr>
                      <a:endParaRPr lang="it-IT" sz="1000" kern="1200" dirty="0" smtClean="0">
                        <a:solidFill>
                          <a:schemeClr val="tx1">
                            <a:lumMod val="65000"/>
                            <a:lumOff val="35000"/>
                          </a:schemeClr>
                        </a:solidFill>
                        <a:effectLst/>
                        <a:latin typeface="Calibri" pitchFamily="34" charset="0"/>
                        <a:ea typeface="Times New Roman"/>
                        <a:cs typeface="Times New Roman"/>
                      </a:endParaRPr>
                    </a:p>
                    <a:p>
                      <a:pPr marL="0" lvl="0" indent="0" algn="just" fontAlgn="base">
                        <a:spcBef>
                          <a:spcPts val="240"/>
                        </a:spcBef>
                        <a:spcAft>
                          <a:spcPts val="0"/>
                        </a:spcAft>
                        <a:buFont typeface="Calibri"/>
                        <a:buNone/>
                      </a:pPr>
                      <a:r>
                        <a:rPr lang="it-IT" sz="1000" kern="1200" dirty="0" smtClean="0">
                          <a:solidFill>
                            <a:schemeClr val="tx1">
                              <a:lumMod val="65000"/>
                              <a:lumOff val="35000"/>
                            </a:schemeClr>
                          </a:solidFill>
                          <a:effectLst/>
                          <a:latin typeface="Calibri" pitchFamily="34" charset="0"/>
                          <a:ea typeface="Times New Roman"/>
                          <a:cs typeface="Times New Roman"/>
                        </a:rPr>
                        <a:t>Per </a:t>
                      </a:r>
                      <a:r>
                        <a:rPr lang="it-IT" sz="1000" kern="1200" dirty="0" smtClean="0">
                          <a:solidFill>
                            <a:schemeClr val="tx1">
                              <a:lumMod val="65000"/>
                              <a:lumOff val="35000"/>
                            </a:schemeClr>
                          </a:solidFill>
                          <a:effectLst/>
                          <a:latin typeface="Calibri" pitchFamily="34" charset="0"/>
                          <a:ea typeface="Times New Roman"/>
                          <a:cs typeface="Times New Roman"/>
                        </a:rPr>
                        <a:t>quanto riguarda lo </a:t>
                      </a:r>
                      <a:r>
                        <a:rPr lang="it-IT" sz="1000" b="0" kern="1200" baseline="0" dirty="0" smtClean="0">
                          <a:solidFill>
                            <a:schemeClr val="tx1">
                              <a:lumMod val="65000"/>
                              <a:lumOff val="35000"/>
                            </a:schemeClr>
                          </a:solidFill>
                          <a:effectLst/>
                          <a:latin typeface="Calibri" pitchFamily="34" charset="0"/>
                          <a:ea typeface="Times New Roman"/>
                          <a:cs typeface="Times New Roman"/>
                        </a:rPr>
                        <a:t>SPID</a:t>
                      </a:r>
                      <a:r>
                        <a:rPr lang="it-IT" sz="1000" b="1" kern="1200" baseline="0" dirty="0" smtClean="0">
                          <a:solidFill>
                            <a:schemeClr val="tx1">
                              <a:lumMod val="65000"/>
                              <a:lumOff val="35000"/>
                            </a:schemeClr>
                          </a:solidFill>
                          <a:effectLst/>
                          <a:latin typeface="Calibri" pitchFamily="34" charset="0"/>
                          <a:ea typeface="Times New Roman"/>
                          <a:cs typeface="Times New Roman"/>
                        </a:rPr>
                        <a:t> </a:t>
                      </a:r>
                      <a:r>
                        <a:rPr lang="it-IT" sz="1000" kern="1200" baseline="0" dirty="0" smtClean="0">
                          <a:solidFill>
                            <a:schemeClr val="tx1">
                              <a:lumMod val="65000"/>
                              <a:lumOff val="35000"/>
                            </a:schemeClr>
                          </a:solidFill>
                          <a:effectLst/>
                          <a:latin typeface="Calibri" pitchFamily="34" charset="0"/>
                          <a:ea typeface="Times New Roman"/>
                          <a:cs typeface="Times New Roman"/>
                        </a:rPr>
                        <a:t>(Sistema Pubblico di Identità Digitale), attivato alla fine del 2017, ha consentito a cittadini e imprese l’accesso sicuro e garantito ai servizi online della Pubblica Amministrazione, con un’unica Identità Digitale da </a:t>
                      </a:r>
                      <a:r>
                        <a:rPr lang="it-IT" sz="1000" i="1" kern="1200" baseline="0" dirty="0" smtClean="0">
                          <a:solidFill>
                            <a:schemeClr val="tx1">
                              <a:lumMod val="65000"/>
                              <a:lumOff val="35000"/>
                            </a:schemeClr>
                          </a:solidFill>
                          <a:effectLst/>
                          <a:latin typeface="Calibri" pitchFamily="34" charset="0"/>
                          <a:ea typeface="Times New Roman"/>
                          <a:cs typeface="Times New Roman"/>
                        </a:rPr>
                        <a:t>computer, </a:t>
                      </a:r>
                      <a:r>
                        <a:rPr lang="it-IT" sz="1000" i="1" kern="1200" baseline="0" dirty="0" err="1" smtClean="0">
                          <a:solidFill>
                            <a:schemeClr val="tx1">
                              <a:lumMod val="65000"/>
                              <a:lumOff val="35000"/>
                            </a:schemeClr>
                          </a:solidFill>
                          <a:effectLst/>
                          <a:latin typeface="Calibri" pitchFamily="34" charset="0"/>
                          <a:ea typeface="Times New Roman"/>
                          <a:cs typeface="Times New Roman"/>
                        </a:rPr>
                        <a:t>smartphone</a:t>
                      </a:r>
                      <a:r>
                        <a:rPr lang="it-IT" sz="1000" i="1" kern="1200" baseline="0" dirty="0" smtClean="0">
                          <a:solidFill>
                            <a:schemeClr val="tx1">
                              <a:lumMod val="65000"/>
                              <a:lumOff val="35000"/>
                            </a:schemeClr>
                          </a:solidFill>
                          <a:effectLst/>
                          <a:latin typeface="Calibri" pitchFamily="34" charset="0"/>
                          <a:ea typeface="Times New Roman"/>
                          <a:cs typeface="Times New Roman"/>
                        </a:rPr>
                        <a:t> e </a:t>
                      </a:r>
                      <a:r>
                        <a:rPr lang="it-IT" sz="1000" i="1" kern="1200" baseline="0" dirty="0" err="1" smtClean="0">
                          <a:solidFill>
                            <a:schemeClr val="tx1">
                              <a:lumMod val="65000"/>
                              <a:lumOff val="35000"/>
                            </a:schemeClr>
                          </a:solidFill>
                          <a:effectLst/>
                          <a:latin typeface="Calibri" pitchFamily="34" charset="0"/>
                          <a:ea typeface="Times New Roman"/>
                          <a:cs typeface="Times New Roman"/>
                        </a:rPr>
                        <a:t>tablet</a:t>
                      </a:r>
                      <a:r>
                        <a:rPr lang="it-IT" sz="1000" kern="1200" baseline="0" dirty="0" smtClean="0">
                          <a:solidFill>
                            <a:schemeClr val="tx1">
                              <a:lumMod val="65000"/>
                              <a:lumOff val="35000"/>
                            </a:schemeClr>
                          </a:solidFill>
                          <a:effectLst/>
                          <a:latin typeface="Calibri" pitchFamily="34" charset="0"/>
                          <a:ea typeface="Times New Roman"/>
                          <a:cs typeface="Times New Roman"/>
                        </a:rPr>
                        <a:t>.</a:t>
                      </a:r>
                    </a:p>
                    <a:p>
                      <a:pPr marL="0" lvl="0" indent="0" algn="just" fontAlgn="base">
                        <a:spcBef>
                          <a:spcPts val="240"/>
                        </a:spcBef>
                        <a:spcAft>
                          <a:spcPts val="0"/>
                        </a:spcAft>
                        <a:buFont typeface="Calibri"/>
                        <a:buNone/>
                      </a:pPr>
                      <a:r>
                        <a:rPr lang="it-IT" sz="1000" kern="1200" baseline="0" dirty="0" smtClean="0">
                          <a:solidFill>
                            <a:schemeClr val="tx1">
                              <a:lumMod val="65000"/>
                              <a:lumOff val="35000"/>
                            </a:schemeClr>
                          </a:solidFill>
                          <a:effectLst/>
                          <a:latin typeface="Calibri" pitchFamily="34" charset="0"/>
                          <a:ea typeface="Times New Roman"/>
                          <a:cs typeface="Times New Roman"/>
                        </a:rPr>
                        <a:t>Tale servizio è attualmente erogato con la modalità «accoglienza», il che significa che  condizione necessaria per avere l’accesso è essere dotati di dispositivo di firma digitale (</a:t>
                      </a:r>
                      <a:r>
                        <a:rPr lang="it-IT" sz="1000" kern="1200" baseline="0" dirty="0" err="1" smtClean="0">
                          <a:solidFill>
                            <a:schemeClr val="tx1">
                              <a:lumMod val="65000"/>
                              <a:lumOff val="35000"/>
                            </a:schemeClr>
                          </a:solidFill>
                          <a:effectLst/>
                          <a:latin typeface="Calibri" pitchFamily="34" charset="0"/>
                          <a:ea typeface="Times New Roman"/>
                          <a:cs typeface="Times New Roman"/>
                        </a:rPr>
                        <a:t>smart</a:t>
                      </a:r>
                      <a:r>
                        <a:rPr lang="it-IT" sz="1000" kern="1200" baseline="0" dirty="0" smtClean="0">
                          <a:solidFill>
                            <a:schemeClr val="tx1">
                              <a:lumMod val="65000"/>
                              <a:lumOff val="35000"/>
                            </a:schemeClr>
                          </a:solidFill>
                          <a:effectLst/>
                          <a:latin typeface="Calibri" pitchFamily="34" charset="0"/>
                          <a:ea typeface="Times New Roman"/>
                          <a:cs typeface="Times New Roman"/>
                        </a:rPr>
                        <a:t> card relativa alla CNS, o </a:t>
                      </a:r>
                      <a:r>
                        <a:rPr lang="it-IT" sz="1000" kern="1200" baseline="0" dirty="0" err="1" smtClean="0">
                          <a:solidFill>
                            <a:schemeClr val="tx1">
                              <a:lumMod val="65000"/>
                              <a:lumOff val="35000"/>
                            </a:schemeClr>
                          </a:solidFill>
                          <a:effectLst/>
                          <a:latin typeface="Calibri" pitchFamily="34" charset="0"/>
                          <a:ea typeface="Times New Roman"/>
                          <a:cs typeface="Times New Roman"/>
                        </a:rPr>
                        <a:t>token</a:t>
                      </a:r>
                      <a:r>
                        <a:rPr lang="it-IT" sz="1000" kern="1200" baseline="0" dirty="0" smtClean="0">
                          <a:solidFill>
                            <a:schemeClr val="tx1">
                              <a:lumMod val="65000"/>
                              <a:lumOff val="35000"/>
                            </a:schemeClr>
                          </a:solidFill>
                          <a:effectLst/>
                          <a:latin typeface="Calibri" pitchFamily="34" charset="0"/>
                          <a:ea typeface="Times New Roman"/>
                          <a:cs typeface="Times New Roman"/>
                        </a:rPr>
                        <a:t> </a:t>
                      </a:r>
                      <a:r>
                        <a:rPr lang="it-IT" sz="1000" kern="1200" baseline="0" dirty="0" err="1" smtClean="0">
                          <a:solidFill>
                            <a:schemeClr val="tx1">
                              <a:lumMod val="65000"/>
                              <a:lumOff val="35000"/>
                            </a:schemeClr>
                          </a:solidFill>
                          <a:effectLst/>
                          <a:latin typeface="Calibri" pitchFamily="34" charset="0"/>
                          <a:ea typeface="Times New Roman"/>
                          <a:cs typeface="Times New Roman"/>
                        </a:rPr>
                        <a:t>usb</a:t>
                      </a:r>
                      <a:r>
                        <a:rPr lang="it-IT" sz="1000" kern="1200" baseline="0" dirty="0" smtClean="0">
                          <a:solidFill>
                            <a:schemeClr val="tx1">
                              <a:lumMod val="65000"/>
                              <a:lumOff val="35000"/>
                            </a:schemeClr>
                          </a:solidFill>
                          <a:effectLst/>
                          <a:latin typeface="Calibri" pitchFamily="34" charset="0"/>
                          <a:ea typeface="Times New Roman"/>
                          <a:cs typeface="Times New Roman"/>
                        </a:rPr>
                        <a:t>); nel 2019 sarà aperta anche la possibilità di accesso con la modalità «de </a:t>
                      </a:r>
                      <a:r>
                        <a:rPr lang="it-IT" sz="1000" kern="1200" baseline="0" dirty="0" err="1" smtClean="0">
                          <a:solidFill>
                            <a:schemeClr val="tx1">
                              <a:lumMod val="65000"/>
                              <a:lumOff val="35000"/>
                            </a:schemeClr>
                          </a:solidFill>
                          <a:effectLst/>
                          <a:latin typeface="Calibri" pitchFamily="34" charset="0"/>
                          <a:ea typeface="Times New Roman"/>
                          <a:cs typeface="Times New Roman"/>
                        </a:rPr>
                        <a:t>visu</a:t>
                      </a:r>
                      <a:r>
                        <a:rPr lang="it-IT" sz="1000" kern="1200" baseline="0" dirty="0" smtClean="0">
                          <a:solidFill>
                            <a:schemeClr val="tx1">
                              <a:lumMod val="65000"/>
                              <a:lumOff val="35000"/>
                            </a:schemeClr>
                          </a:solidFill>
                          <a:effectLst/>
                          <a:latin typeface="Calibri" pitchFamily="34" charset="0"/>
                          <a:ea typeface="Times New Roman"/>
                          <a:cs typeface="Times New Roman"/>
                        </a:rPr>
                        <a:t>» che consente il riconoscimento del richiedente, che pertanto potrà recarsi all’appuntamento con l’ufficio  munito soltanto di documento di  identità.</a:t>
                      </a:r>
                    </a:p>
                    <a:p>
                      <a:pPr marL="0" lvl="0" indent="0" algn="just" fontAlgn="base">
                        <a:spcBef>
                          <a:spcPts val="240"/>
                        </a:spcBef>
                        <a:spcAft>
                          <a:spcPts val="0"/>
                        </a:spcAft>
                        <a:buFont typeface="Calibri"/>
                        <a:buNone/>
                      </a:pPr>
                      <a:endParaRPr lang="it-IT" sz="1000" kern="1200" baseline="0" dirty="0" smtClean="0">
                        <a:solidFill>
                          <a:schemeClr val="tx1">
                            <a:lumMod val="65000"/>
                            <a:lumOff val="35000"/>
                          </a:schemeClr>
                        </a:solidFill>
                        <a:effectLst/>
                        <a:latin typeface="Calibri" pitchFamily="34" charset="0"/>
                        <a:ea typeface="Times New Roman"/>
                        <a:cs typeface="Times New Roman"/>
                      </a:endParaRPr>
                    </a:p>
                    <a:p>
                      <a:pPr marL="0" lvl="0" indent="0" algn="just" fontAlgn="base">
                        <a:spcBef>
                          <a:spcPts val="240"/>
                        </a:spcBef>
                        <a:spcAft>
                          <a:spcPts val="0"/>
                        </a:spcAft>
                        <a:buFont typeface="Calibri"/>
                        <a:buNone/>
                      </a:pPr>
                      <a:r>
                        <a:rPr lang="it-IT" sz="1000" kern="1200" baseline="0" dirty="0" smtClean="0">
                          <a:solidFill>
                            <a:schemeClr val="tx1">
                              <a:lumMod val="65000"/>
                              <a:lumOff val="35000"/>
                            </a:schemeClr>
                          </a:solidFill>
                          <a:effectLst/>
                          <a:latin typeface="Calibri" pitchFamily="34" charset="0"/>
                          <a:ea typeface="Times New Roman"/>
                          <a:cs typeface="Times New Roman"/>
                        </a:rPr>
                        <a:t>Il consolidamento e la promozione </a:t>
                      </a:r>
                      <a:r>
                        <a:rPr lang="it-IT" sz="1000" b="0" kern="1200" baseline="0" dirty="0" smtClean="0">
                          <a:solidFill>
                            <a:schemeClr val="tx1">
                              <a:lumMod val="65000"/>
                              <a:lumOff val="35000"/>
                            </a:schemeClr>
                          </a:solidFill>
                          <a:effectLst/>
                          <a:latin typeface="Calibri" pitchFamily="34" charset="0"/>
                          <a:ea typeface="Times New Roman"/>
                          <a:cs typeface="Times New Roman"/>
                        </a:rPr>
                        <a:t>del </a:t>
                      </a:r>
                      <a:r>
                        <a:rPr lang="it-IT" sz="1000" b="0" kern="1200" dirty="0" smtClean="0">
                          <a:solidFill>
                            <a:schemeClr val="tx1">
                              <a:lumMod val="65000"/>
                              <a:lumOff val="35000"/>
                            </a:schemeClr>
                          </a:solidFill>
                          <a:effectLst/>
                          <a:latin typeface="Calibri" pitchFamily="34" charset="0"/>
                          <a:ea typeface="Times New Roman"/>
                          <a:cs typeface="Times New Roman"/>
                        </a:rPr>
                        <a:t>servizio </a:t>
                      </a:r>
                      <a:r>
                        <a:rPr lang="it-IT" sz="1000" b="0" i="1" kern="1200" cap="all" baseline="0" dirty="0" smtClean="0">
                          <a:solidFill>
                            <a:schemeClr val="tx1">
                              <a:lumMod val="65000"/>
                              <a:lumOff val="35000"/>
                            </a:schemeClr>
                          </a:solidFill>
                          <a:effectLst/>
                          <a:latin typeface="Calibri" pitchFamily="34" charset="0"/>
                          <a:ea typeface="Times New Roman"/>
                          <a:cs typeface="Times New Roman"/>
                        </a:rPr>
                        <a:t>Libri Digitali </a:t>
                      </a:r>
                      <a:r>
                        <a:rPr lang="it-IT" sz="1000" b="0" kern="1200" dirty="0" smtClean="0">
                          <a:solidFill>
                            <a:schemeClr val="tx1">
                              <a:lumMod val="65000"/>
                              <a:lumOff val="35000"/>
                            </a:schemeClr>
                          </a:solidFill>
                          <a:effectLst/>
                          <a:latin typeface="Calibri" pitchFamily="34" charset="0"/>
                          <a:ea typeface="Times New Roman"/>
                          <a:cs typeface="Times New Roman"/>
                        </a:rPr>
                        <a:t>consentirà una accelerazione del </a:t>
                      </a:r>
                      <a:r>
                        <a:rPr lang="it-IT" sz="1000" kern="1200" dirty="0" smtClean="0">
                          <a:solidFill>
                            <a:schemeClr val="tx1">
                              <a:lumMod val="65000"/>
                              <a:lumOff val="35000"/>
                            </a:schemeClr>
                          </a:solidFill>
                          <a:effectLst/>
                          <a:latin typeface="Calibri" pitchFamily="34" charset="0"/>
                          <a:ea typeface="Times New Roman"/>
                          <a:cs typeface="Times New Roman"/>
                        </a:rPr>
                        <a:t>processo di informatizzazione della tenuta dei libri sociali.  Con</a:t>
                      </a:r>
                      <a:r>
                        <a:rPr lang="it-IT" sz="1000" kern="1200" baseline="0" dirty="0" smtClean="0">
                          <a:solidFill>
                            <a:schemeClr val="tx1">
                              <a:lumMod val="65000"/>
                              <a:lumOff val="35000"/>
                            </a:schemeClr>
                          </a:solidFill>
                          <a:effectLst/>
                          <a:latin typeface="Calibri" pitchFamily="34" charset="0"/>
                          <a:ea typeface="Times New Roman"/>
                          <a:cs typeface="Times New Roman"/>
                        </a:rPr>
                        <a:t> tale servizio reso possibile con convenzione con </a:t>
                      </a:r>
                      <a:r>
                        <a:rPr lang="it-IT" sz="1000" kern="1200" baseline="0" dirty="0" err="1" smtClean="0">
                          <a:solidFill>
                            <a:schemeClr val="tx1">
                              <a:lumMod val="65000"/>
                              <a:lumOff val="35000"/>
                            </a:schemeClr>
                          </a:solidFill>
                          <a:effectLst/>
                          <a:latin typeface="Calibri" pitchFamily="34" charset="0"/>
                          <a:ea typeface="Times New Roman"/>
                          <a:cs typeface="Times New Roman"/>
                        </a:rPr>
                        <a:t>Infocamere</a:t>
                      </a:r>
                      <a:r>
                        <a:rPr lang="it-IT" sz="1000" kern="1200" baseline="0" dirty="0" smtClean="0">
                          <a:solidFill>
                            <a:schemeClr val="tx1">
                              <a:lumMod val="65000"/>
                              <a:lumOff val="35000"/>
                            </a:schemeClr>
                          </a:solidFill>
                          <a:effectLst/>
                          <a:latin typeface="Calibri" pitchFamily="34" charset="0"/>
                          <a:ea typeface="Times New Roman"/>
                          <a:cs typeface="Times New Roman"/>
                        </a:rPr>
                        <a:t> – accreditato presso l’AGID come Ente in grado di garantire la conservazione a norma dei documenti digitali – l’impresa potrà reperire </a:t>
                      </a:r>
                      <a:r>
                        <a:rPr lang="it-IT" sz="1000" kern="1200" dirty="0" smtClean="0">
                          <a:solidFill>
                            <a:schemeClr val="tx1">
                              <a:lumMod val="65000"/>
                              <a:lumOff val="35000"/>
                            </a:schemeClr>
                          </a:solidFill>
                          <a:effectLst/>
                          <a:latin typeface="Calibri" pitchFamily="34" charset="0"/>
                          <a:ea typeface="Times New Roman"/>
                          <a:cs typeface="Times New Roman"/>
                        </a:rPr>
                        <a:t>più facilmente e senza limiti di spazio, libri gestiti </a:t>
                      </a:r>
                      <a:r>
                        <a:rPr lang="it-IT" sz="1000" kern="1200" dirty="0" smtClean="0">
                          <a:solidFill>
                            <a:schemeClr val="tx1">
                              <a:lumMod val="65000"/>
                              <a:lumOff val="35000"/>
                            </a:schemeClr>
                          </a:solidFill>
                          <a:effectLst/>
                          <a:latin typeface="Calibri" pitchFamily="34" charset="0"/>
                          <a:ea typeface="Times New Roman"/>
                          <a:cs typeface="Times New Roman"/>
                        </a:rPr>
                        <a:t>, </a:t>
                      </a:r>
                      <a:r>
                        <a:rPr lang="it-IT" sz="1000" kern="1200" dirty="0" smtClean="0">
                          <a:solidFill>
                            <a:schemeClr val="tx1">
                              <a:lumMod val="65000"/>
                              <a:lumOff val="35000"/>
                            </a:schemeClr>
                          </a:solidFill>
                          <a:effectLst/>
                          <a:latin typeface="Calibri" pitchFamily="34" charset="0"/>
                          <a:ea typeface="Times New Roman"/>
                          <a:cs typeface="Times New Roman"/>
                        </a:rPr>
                        <a:t>con garanzie di  </a:t>
                      </a:r>
                      <a:r>
                        <a:rPr lang="it-IT" sz="1000" kern="1200" dirty="0" err="1" smtClean="0">
                          <a:solidFill>
                            <a:schemeClr val="tx1">
                              <a:lumMod val="65000"/>
                              <a:lumOff val="35000"/>
                            </a:schemeClr>
                          </a:solidFill>
                          <a:effectLst/>
                          <a:latin typeface="Calibri" pitchFamily="34" charset="0"/>
                          <a:ea typeface="Times New Roman"/>
                          <a:cs typeface="Times New Roman"/>
                        </a:rPr>
                        <a:t>immodificabilità</a:t>
                      </a:r>
                      <a:r>
                        <a:rPr lang="it-IT" sz="1000" kern="1200" dirty="0" smtClean="0">
                          <a:solidFill>
                            <a:schemeClr val="tx1">
                              <a:lumMod val="65000"/>
                              <a:lumOff val="35000"/>
                            </a:schemeClr>
                          </a:solidFill>
                          <a:effectLst/>
                          <a:latin typeface="Calibri" pitchFamily="34" charset="0"/>
                          <a:ea typeface="Times New Roman"/>
                          <a:cs typeface="Times New Roman"/>
                        </a:rPr>
                        <a:t> nel tempo.</a:t>
                      </a:r>
                    </a:p>
                    <a:p>
                      <a:pPr marL="0" lvl="0" indent="0" algn="just" fontAlgn="base">
                        <a:spcBef>
                          <a:spcPts val="240"/>
                        </a:spcBef>
                        <a:spcAft>
                          <a:spcPts val="0"/>
                        </a:spcAft>
                        <a:buFont typeface="Calibri"/>
                        <a:buNone/>
                      </a:pPr>
                      <a:endParaRPr kumimoji="0" lang="it-IT" altLang="it-IT" sz="1000" b="0" i="0" u="none" strike="noStrike" kern="1200" cap="none" normalizeH="0" baseline="0" dirty="0" smtClean="0">
                        <a:ln>
                          <a:noFill/>
                        </a:ln>
                        <a:solidFill>
                          <a:schemeClr val="tx1"/>
                        </a:solidFill>
                        <a:effectLst/>
                        <a:latin typeface="Calibri" pitchFamily="34" charset="0"/>
                        <a:ea typeface="+mn-ea"/>
                        <a:cs typeface="Times New Roman"/>
                      </a:endParaRPr>
                    </a:p>
                    <a:p>
                      <a:pPr marL="0" lvl="0" indent="0" algn="just" fontAlgn="base">
                        <a:spcBef>
                          <a:spcPts val="240"/>
                        </a:spcBef>
                        <a:spcAft>
                          <a:spcPts val="0"/>
                        </a:spcAft>
                        <a:buFont typeface="Calibri"/>
                        <a:buNone/>
                      </a:pPr>
                      <a:r>
                        <a:rPr kumimoji="0" lang="it-IT" altLang="it-IT" sz="1000" b="1" i="0" u="none" strike="noStrike" cap="none" normalizeH="0" baseline="0" dirty="0" smtClean="0">
                          <a:ln>
                            <a:noFill/>
                          </a:ln>
                          <a:solidFill>
                            <a:srgbClr val="FF0000"/>
                          </a:solidFill>
                          <a:effectLst/>
                          <a:latin typeface="Calibri" pitchFamily="34" charset="0"/>
                        </a:rPr>
                        <a:t>ASSISTENZA QUALIFICATA ALLE IMPRESE (A.Q.I.)</a:t>
                      </a:r>
                    </a:p>
                    <a:p>
                      <a:pPr marL="0" lvl="0" indent="0" algn="just" fontAlgn="base">
                        <a:spcBef>
                          <a:spcPts val="240"/>
                        </a:spcBef>
                        <a:spcAft>
                          <a:spcPts val="0"/>
                        </a:spcAft>
                        <a:buFont typeface="Calibri"/>
                        <a:buNone/>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servizio reso dall’Ufficio A.Q.I. (Assistenza Qualificata alle Imprese), visti i riscontri positivi evidenziati nel 2018, sarà consolidato, anche nel 2019 a vantaggio delle Startup innovative costituite in forma di società a responsabilità limitata.</a:t>
                      </a:r>
                    </a:p>
                    <a:p>
                      <a:pPr marL="0" lvl="0" indent="0" algn="just" fontAlgn="base">
                        <a:spcBef>
                          <a:spcPts val="240"/>
                        </a:spcBef>
                        <a:spcAft>
                          <a:spcPts val="0"/>
                        </a:spcAft>
                        <a:buFont typeface="Calibri"/>
                        <a:buNone/>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tal modo le società in possesso dei requisiti di legge, per poter ottenere l’iscrizione nella sezione speciale del Registro Imprese, possono rivolgersi alla Camera di Commercio, ottenendo:</a:t>
                      </a:r>
                    </a:p>
                    <a:p>
                      <a:pPr marL="0" lvl="0" indent="0" algn="just" fontAlgn="base">
                        <a:spcBef>
                          <a:spcPts val="240"/>
                        </a:spcBef>
                        <a:spcAft>
                          <a:spcPts val="0"/>
                        </a:spcAft>
                        <a:buFont typeface="Calibri"/>
                        <a:buNone/>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la verifica delle condizioni formali per la costituzione della società, anche in riferimento a quanto previsto dalla normativa di settore;</a:t>
                      </a:r>
                    </a:p>
                    <a:p>
                      <a:pPr marL="0" lvl="0" indent="0" algn="just" fontAlgn="base">
                        <a:spcBef>
                          <a:spcPts val="240"/>
                        </a:spcBef>
                        <a:spcAft>
                          <a:spcPts val="0"/>
                        </a:spcAft>
                        <a:buFont typeface="Calibri"/>
                        <a:buNone/>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l’autentica dello statuto e dell’atto costitutivo;</a:t>
                      </a:r>
                    </a:p>
                    <a:p>
                      <a:pPr marL="0" lvl="0" indent="0" algn="just" fontAlgn="base">
                        <a:spcBef>
                          <a:spcPts val="240"/>
                        </a:spcBef>
                        <a:spcAft>
                          <a:spcPts val="0"/>
                        </a:spcAft>
                        <a:buFont typeface="Calibri"/>
                        <a:buNone/>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la registrazione degli atti presso l’Agenzia delle Entrate;</a:t>
                      </a:r>
                    </a:p>
                    <a:p>
                      <a:pPr marL="0" lvl="0" indent="0" algn="just" fontAlgn="base">
                        <a:spcBef>
                          <a:spcPts val="240"/>
                        </a:spcBef>
                        <a:spcAft>
                          <a:spcPts val="0"/>
                        </a:spcAft>
                        <a:buFont typeface="Calibri"/>
                        <a:buNone/>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l’iscrizione contestuale nella sezione speciale del Registro delle Imprese.</a:t>
                      </a:r>
                    </a:p>
                    <a:p>
                      <a:pPr marL="0" lvl="0" indent="0" algn="just" fontAlgn="base">
                        <a:spcBef>
                          <a:spcPts val="240"/>
                        </a:spcBef>
                        <a:spcAft>
                          <a:spcPts val="0"/>
                        </a:spcAft>
                        <a:buFont typeface="Calibri"/>
                        <a:buNone/>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Strettamente collegati a tale adempimento –  e al mantenimento dei requisiti nel tempo –  sono gli ulteriori benefici di carattere economico/fiscale che il legislatore riconosce alle startup innovative.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31</a:t>
            </a:fld>
            <a:endParaRPr lang="it-IT"/>
          </a:p>
        </p:txBody>
      </p:sp>
    </p:spTree>
    <p:extLst>
      <p:ext uri="{BB962C8B-B14F-4D97-AF65-F5344CB8AC3E}">
        <p14:creationId xmlns:p14="http://schemas.microsoft.com/office/powerpoint/2010/main" val="37795261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00832114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547867821"/>
              </p:ext>
            </p:extLst>
          </p:nvPr>
        </p:nvGraphicFramePr>
        <p:xfrm>
          <a:off x="539552" y="1054224"/>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ts val="240"/>
                        </a:spcBef>
                        <a:spcAft>
                          <a:spcPts val="0"/>
                        </a:spcAft>
                        <a:buClrTx/>
                        <a:buSzTx/>
                        <a:buFontTx/>
                        <a:buNone/>
                        <a:tabLst/>
                        <a:defRPr/>
                      </a:pPr>
                      <a:r>
                        <a:rPr kumimoji="0" lang="it-IT" sz="1000" b="1" i="0" u="none" strike="noStrike" kern="1200" cap="none" spc="0" normalizeH="0" baseline="0" noProof="0" dirty="0" smtClean="0">
                          <a:ln>
                            <a:noFill/>
                          </a:ln>
                          <a:solidFill>
                            <a:srgbClr val="FF0000"/>
                          </a:solidFill>
                          <a:effectLst/>
                          <a:uLnTx/>
                          <a:uFillTx/>
                          <a:latin typeface="Calibri"/>
                          <a:ea typeface="Times New Roman"/>
                          <a:cs typeface="Times New Roman"/>
                        </a:rPr>
                        <a:t>SOSTEGNO AI SUAP E AI SERVIZI SUL TERRITORIO</a:t>
                      </a:r>
                    </a:p>
                    <a:p>
                      <a:pPr marL="0" marR="0" lvl="0" indent="0" algn="just" defTabSz="914400" rtl="0" eaLnBrk="1" fontAlgn="base" latinLnBrk="0" hangingPunct="1">
                        <a:lnSpc>
                          <a:spcPct val="100000"/>
                        </a:lnSpc>
                        <a:spcBef>
                          <a:spcPts val="24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Times New Roman"/>
                          <a:cs typeface="Times New Roman"/>
                        </a:rPr>
                        <a:t>La riforma degli Sportelli Unici delle Attività Produttive individua in tali strutture dei Comuni il solo soggetto pubblico di riferimento territoriale per tutti i procedimenti che abbiano ad oggetto l'esercizio di attività produttive e di prestazione di servizi, e quelli relativi alle azioni di localizzazione, realizzazione, trasformazione, ristrutturazione o riconversione. Lo Sportello Unico deve interagire con gli Enti terzi con sistemi applicativi che garantiscano la gestione della documentazione a norma.</a:t>
                      </a:r>
                    </a:p>
                    <a:p>
                      <a:pPr marL="0" marR="0" lvl="0" indent="0" algn="just" defTabSz="914400" rtl="0" eaLnBrk="1" fontAlgn="base" latinLnBrk="0" hangingPunct="1">
                        <a:lnSpc>
                          <a:spcPct val="100000"/>
                        </a:lnSpc>
                        <a:spcBef>
                          <a:spcPts val="24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Times New Roman"/>
                          <a:cs typeface="Times New Roman"/>
                        </a:rPr>
                        <a:t>La Camera, in prima linea, sin dall’entrata in vigore del Decreto n. 160/2010  quale facilitatore del processo di semplificazione e di telematizzazione dei procedimenti, continuerà a svolgere un ruolo decisivo nei confronti dei Suap della provincia per incentivare le innovazioni che consentano l’ottimizzazione nell’utilizzo degli strumenti già a disposizione. Infatti le aree in cui si dovrà operare sono la conformazione delle procedure, l’incentivo all’utilizzo di applicativi che agevolano l’implementazione del fascicolo informatico d’impresa, l’utilizzo diffuso della piattaforma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Times New Roman"/>
                          <a:cs typeface="Times New Roman"/>
                        </a:rPr>
                        <a:t>i</a:t>
                      </a:r>
                      <a:r>
                        <a:rPr kumimoji="0" lang="it-IT" sz="1000" b="0" i="1" u="none" strike="noStrike" kern="1200" cap="none" spc="0" normalizeH="0" baseline="0" noProof="0" dirty="0" err="1" smtClean="0">
                          <a:ln>
                            <a:noFill/>
                          </a:ln>
                          <a:solidFill>
                            <a:schemeClr val="tx1">
                              <a:lumMod val="65000"/>
                              <a:lumOff val="35000"/>
                            </a:schemeClr>
                          </a:solidFill>
                          <a:effectLst/>
                          <a:uLnTx/>
                          <a:uFillTx/>
                          <a:latin typeface="Calibri"/>
                          <a:ea typeface="Times New Roman"/>
                          <a:cs typeface="Times New Roman"/>
                        </a:rPr>
                        <a:t>mpresainungiorno</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Times New Roman"/>
                          <a:cs typeface="Times New Roman"/>
                        </a:rPr>
                        <a:t>  (I1G) da parte di tutti gli Enti terzi coinvolti, nel rispetto dell’interoperabilità, secondo un percorso condiviso con la Regione Lombardia.</a:t>
                      </a:r>
                    </a:p>
                    <a:p>
                      <a:pPr marL="0" marR="0" lvl="0" indent="0" algn="just" defTabSz="914400" rtl="0" eaLnBrk="1" fontAlgn="base" latinLnBrk="0" hangingPunct="1">
                        <a:lnSpc>
                          <a:spcPct val="100000"/>
                        </a:lnSpc>
                        <a:spcBef>
                          <a:spcPts val="24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Times New Roman"/>
                          <a:cs typeface="Times New Roman"/>
                        </a:rPr>
                        <a:t>Per i Comuni in delega continuerà ad essere garantito l’utilizzo della piattaforma previo accreditamento del rispettivo responsabile.</a:t>
                      </a:r>
                    </a:p>
                    <a:p>
                      <a:pPr marL="0" marR="0" lvl="0" indent="0" algn="just" defTabSz="914400" rtl="0" eaLnBrk="1" fontAlgn="base" latinLnBrk="0" hangingPunct="1">
                        <a:lnSpc>
                          <a:spcPct val="100000"/>
                        </a:lnSpc>
                        <a:spcBef>
                          <a:spcPts val="24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Times New Roman"/>
                          <a:cs typeface="Times New Roman"/>
                        </a:rPr>
                        <a:t>Sarà incentivato un più mirato utilizzo della  piattaforma I1G  con una nuova alberatura e con la revisione della modulistica.  Verranno impostate modalità e strumenti adeguati alla lavorazione degli esiti,  uniformando le risultanze della pubblicità legale ai procedimenti svolti dai Suap .</a:t>
                      </a:r>
                    </a:p>
                    <a:p>
                      <a:pPr marL="0" marR="0" lvl="0" indent="0" algn="just" defTabSz="914400" rtl="0" eaLnBrk="1" fontAlgn="base" latinLnBrk="0" hangingPunct="1">
                        <a:lnSpc>
                          <a:spcPct val="100000"/>
                        </a:lnSpc>
                        <a:spcBef>
                          <a:spcPts val="24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Times New Roman"/>
                          <a:cs typeface="Times New Roman"/>
                        </a:rPr>
                        <a:t>Le azioni di promozione per l’aggregazione dei SUAP del territorio e l’abbandono definitivo degli obsoleti sistemi di comunicazione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Times New Roman"/>
                          <a:cs typeface="Times New Roman"/>
                        </a:rPr>
                        <a:t>pec</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Times New Roman"/>
                          <a:cs typeface="Times New Roman"/>
                        </a:rPr>
                        <a:t> to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Times New Roman"/>
                          <a:cs typeface="Times New Roman"/>
                        </a:rPr>
                        <a:t>pec</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Times New Roman"/>
                          <a:cs typeface="Times New Roman"/>
                        </a:rPr>
                        <a:t>», potranno avere maggiore efficacia qualora la Regione, al termine del progetto “100% SUAP in Lombardia” in atto, emanerà un bando di finanziamento per stimolare la qualificazione degli Sportelli Unici.</a:t>
                      </a:r>
                    </a:p>
                    <a:p>
                      <a:pPr marL="0" marR="0" lvl="0" indent="0" algn="just" defTabSz="914400" rtl="0" eaLnBrk="1" fontAlgn="base" latinLnBrk="0" hangingPunct="1">
                        <a:lnSpc>
                          <a:spcPct val="100000"/>
                        </a:lnSpc>
                        <a:spcBef>
                          <a:spcPts val="24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Times New Roman"/>
                          <a:cs typeface="Times New Roman"/>
                        </a:rPr>
                        <a:t>Inoltre l’Ente inoltre continuerà a svolgere azioni sinergiche con i maggiori Comuni della provincia Vigevano e Voghera, per rendere accessibili  sul territorio i servizi di certificazione anagrafica.</a:t>
                      </a:r>
                    </a:p>
                    <a:p>
                      <a:pPr marL="0" marR="0" lvl="0" indent="0" algn="just" defTabSz="914400" rtl="0" eaLnBrk="1" fontAlgn="base" latinLnBrk="0" hangingPunct="1">
                        <a:lnSpc>
                          <a:spcPct val="100000"/>
                        </a:lnSpc>
                        <a:spcBef>
                          <a:spcPts val="240"/>
                        </a:spcBef>
                        <a:spcAft>
                          <a:spcPts val="0"/>
                        </a:spcAft>
                        <a:buClrTx/>
                        <a:buSzTx/>
                        <a:buFontTx/>
                        <a:buNone/>
                        <a:tabLst/>
                        <a:defRPr/>
                      </a:pPr>
                      <a:endParaRPr kumimoji="0" lang="it-IT" sz="1000" b="0" i="0" u="none" strike="noStrike" kern="1200" cap="none" spc="0" normalizeH="0" baseline="0" noProof="0" dirty="0" smtClean="0">
                        <a:ln>
                          <a:noFill/>
                        </a:ln>
                        <a:solidFill>
                          <a:prstClr val="black"/>
                        </a:solidFill>
                        <a:effectLst/>
                        <a:uLnTx/>
                        <a:uFillTx/>
                        <a:latin typeface="Calibri"/>
                        <a:ea typeface="Times New Roman"/>
                        <a:cs typeface="Times New Roman"/>
                      </a:endParaRPr>
                    </a:p>
                    <a:p>
                      <a:pPr algn="just" fontAlgn="base">
                        <a:spcBef>
                          <a:spcPts val="240"/>
                        </a:spcBef>
                        <a:spcAft>
                          <a:spcPts val="0"/>
                        </a:spcAft>
                      </a:pPr>
                      <a:r>
                        <a:rPr lang="it-IT" sz="1000" b="1" kern="1200" dirty="0" smtClean="0">
                          <a:solidFill>
                            <a:srgbClr val="FF0000"/>
                          </a:solidFill>
                          <a:effectLst/>
                          <a:latin typeface="Calibri" pitchFamily="34" charset="0"/>
                          <a:ea typeface="Times New Roman"/>
                          <a:cs typeface="Times New Roman"/>
                        </a:rPr>
                        <a:t>FASCICOLO INFORMATICO D’IMPRESA </a:t>
                      </a:r>
                    </a:p>
                    <a:p>
                      <a:pPr algn="just" fontAlgn="base">
                        <a:spcBef>
                          <a:spcPts val="240"/>
                        </a:spcBef>
                        <a:spcAft>
                          <a:spcPts val="0"/>
                        </a:spcAft>
                      </a:pPr>
                      <a:r>
                        <a:rPr lang="it-IT" sz="1000" kern="1200" dirty="0" smtClean="0">
                          <a:solidFill>
                            <a:schemeClr val="tx1">
                              <a:lumMod val="65000"/>
                              <a:lumOff val="35000"/>
                            </a:schemeClr>
                          </a:solidFill>
                          <a:effectLst/>
                          <a:latin typeface="Calibri" pitchFamily="34" charset="0"/>
                          <a:ea typeface="Times New Roman"/>
                          <a:cs typeface="Times New Roman"/>
                        </a:rPr>
                        <a:t>La riforma ha attribuito alle Camere la funzione di formazione e gestione del Fascicolo Informatico d’impresa in cui sono raccolti tutti i dati e documenti relativi all’avvio dell’esercizio delle attività economiche. In attesa di</a:t>
                      </a:r>
                      <a:r>
                        <a:rPr lang="it-IT" sz="1000" kern="1200" baseline="0" dirty="0" smtClean="0">
                          <a:solidFill>
                            <a:schemeClr val="tx1">
                              <a:lumMod val="65000"/>
                              <a:lumOff val="35000"/>
                            </a:schemeClr>
                          </a:solidFill>
                          <a:effectLst/>
                          <a:latin typeface="Calibri" pitchFamily="34" charset="0"/>
                          <a:ea typeface="Times New Roman"/>
                          <a:cs typeface="Times New Roman"/>
                        </a:rPr>
                        <a:t> un</a:t>
                      </a:r>
                      <a:r>
                        <a:rPr lang="it-IT" sz="1000" kern="1200" dirty="0" smtClean="0">
                          <a:solidFill>
                            <a:schemeClr val="tx1">
                              <a:lumMod val="65000"/>
                              <a:lumOff val="35000"/>
                            </a:schemeClr>
                          </a:solidFill>
                          <a:effectLst/>
                          <a:latin typeface="Calibri" pitchFamily="34" charset="0"/>
                          <a:ea typeface="Times New Roman"/>
                          <a:cs typeface="Times New Roman"/>
                        </a:rPr>
                        <a:t> Regolamento sul fascicolo da parte del Ministero dello Sviluppo Economico, la Camera di Commercio è chiamata a svolgere attività informativa e formativa nei confronti delle</a:t>
                      </a:r>
                      <a:r>
                        <a:rPr lang="it-IT" sz="1000" kern="1200" baseline="0" dirty="0" smtClean="0">
                          <a:solidFill>
                            <a:schemeClr val="tx1">
                              <a:lumMod val="65000"/>
                              <a:lumOff val="35000"/>
                            </a:schemeClr>
                          </a:solidFill>
                          <a:effectLst/>
                          <a:latin typeface="Calibri" pitchFamily="34" charset="0"/>
                          <a:ea typeface="Times New Roman"/>
                          <a:cs typeface="Times New Roman"/>
                        </a:rPr>
                        <a:t> Amministrazioni e dei SUAP, attività che viene svolta in sinergia con la Regione Lombardia.</a:t>
                      </a:r>
                      <a:endParaRPr lang="it-IT" sz="1000" kern="1200" dirty="0" smtClean="0">
                        <a:solidFill>
                          <a:schemeClr val="tx1">
                            <a:lumMod val="65000"/>
                            <a:lumOff val="35000"/>
                          </a:schemeClr>
                        </a:solidFill>
                        <a:effectLst/>
                        <a:latin typeface="Calibri" pitchFamily="34" charset="0"/>
                        <a:ea typeface="Times New Roman"/>
                        <a:cs typeface="+mn-cs"/>
                      </a:endParaRPr>
                    </a:p>
                    <a:p>
                      <a:pPr algn="just" fontAlgn="base">
                        <a:spcBef>
                          <a:spcPts val="240"/>
                        </a:spcBef>
                        <a:spcAft>
                          <a:spcPts val="0"/>
                        </a:spcAft>
                      </a:pPr>
                      <a:r>
                        <a:rPr lang="it-IT" sz="1000" kern="1200" dirty="0" smtClean="0">
                          <a:solidFill>
                            <a:schemeClr val="tx1">
                              <a:lumMod val="65000"/>
                              <a:lumOff val="35000"/>
                            </a:schemeClr>
                          </a:solidFill>
                          <a:effectLst/>
                          <a:latin typeface="Calibri" pitchFamily="34" charset="0"/>
                          <a:ea typeface="Times New Roman"/>
                          <a:cs typeface="Times New Roman"/>
                        </a:rPr>
                        <a:t>Pertanto proseguiranno</a:t>
                      </a:r>
                      <a:r>
                        <a:rPr lang="it-IT" sz="1000" kern="1200" baseline="0" dirty="0" smtClean="0">
                          <a:solidFill>
                            <a:schemeClr val="tx1">
                              <a:lumMod val="65000"/>
                              <a:lumOff val="35000"/>
                            </a:schemeClr>
                          </a:solidFill>
                          <a:effectLst/>
                          <a:latin typeface="Calibri" pitchFamily="34" charset="0"/>
                          <a:ea typeface="Times New Roman"/>
                          <a:cs typeface="Times New Roman"/>
                        </a:rPr>
                        <a:t> le iniziative dell’Ente nella diffusione delle </a:t>
                      </a:r>
                      <a:r>
                        <a:rPr lang="it-IT" sz="1000" kern="1200" dirty="0" smtClean="0">
                          <a:solidFill>
                            <a:schemeClr val="tx1">
                              <a:lumMod val="65000"/>
                              <a:lumOff val="35000"/>
                            </a:schemeClr>
                          </a:solidFill>
                          <a:effectLst/>
                          <a:latin typeface="Calibri" pitchFamily="34" charset="0"/>
                          <a:ea typeface="Times New Roman"/>
                          <a:cs typeface="+mn-cs"/>
                        </a:rPr>
                        <a:t>implementazioni di questo importate strumento per la semplificazione amministrativa e per la trasparenza del mercato</a:t>
                      </a:r>
                      <a:r>
                        <a:rPr lang="it-IT" sz="1000" kern="1200" baseline="0" dirty="0" smtClean="0">
                          <a:solidFill>
                            <a:schemeClr val="tx1">
                              <a:lumMod val="65000"/>
                              <a:lumOff val="35000"/>
                            </a:schemeClr>
                          </a:solidFill>
                          <a:effectLst/>
                          <a:latin typeface="Calibri" pitchFamily="34" charset="0"/>
                          <a:ea typeface="Times New Roman"/>
                          <a:cs typeface="+mn-cs"/>
                        </a:rPr>
                        <a:t>; particolare attenzione sarà posta alla </a:t>
                      </a:r>
                      <a:r>
                        <a:rPr lang="it-IT" sz="1000" kern="1200" dirty="0" smtClean="0">
                          <a:solidFill>
                            <a:schemeClr val="tx1">
                              <a:lumMod val="65000"/>
                              <a:lumOff val="35000"/>
                            </a:schemeClr>
                          </a:solidFill>
                          <a:effectLst/>
                          <a:latin typeface="Calibri" pitchFamily="34" charset="0"/>
                          <a:ea typeface="Times New Roman"/>
                          <a:cs typeface="Times New Roman"/>
                        </a:rPr>
                        <a:t>standardizzazione delle procedure per l’avvio e lo svolgimento delle attività economiche.</a:t>
                      </a:r>
                    </a:p>
                    <a:p>
                      <a:pPr algn="just" fontAlgn="base">
                        <a:spcBef>
                          <a:spcPts val="240"/>
                        </a:spcBef>
                        <a:spcAft>
                          <a:spcPts val="0"/>
                        </a:spcAft>
                      </a:pPr>
                      <a:endParaRPr lang="it-IT" sz="1000" kern="1200" dirty="0" smtClean="0">
                        <a:solidFill>
                          <a:schemeClr val="tx1"/>
                        </a:solidFill>
                        <a:effectLst/>
                        <a:latin typeface="Calibri" pitchFamily="34" charset="0"/>
                        <a:ea typeface="Times New Roman"/>
                        <a:cs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Calibri" pitchFamily="34" charset="0"/>
                          <a:ea typeface="Times New Roman"/>
                          <a:cs typeface="Times New Roman"/>
                        </a:rPr>
                        <a:t>In quest’ottica l’Ente si farà promotore di un</a:t>
                      </a:r>
                      <a:r>
                        <a:rPr lang="it-IT" sz="1000" kern="1200" baseline="0" dirty="0" smtClean="0">
                          <a:solidFill>
                            <a:schemeClr val="tx1">
                              <a:lumMod val="65000"/>
                              <a:lumOff val="35000"/>
                            </a:schemeClr>
                          </a:solidFill>
                          <a:effectLst/>
                          <a:latin typeface="Calibri" pitchFamily="34" charset="0"/>
                          <a:ea typeface="Times New Roman"/>
                          <a:cs typeface="Times New Roman"/>
                        </a:rPr>
                        <a:t> tavolo a livello provinciale con il coinvolgimento di alcuni SUAP, dell’Ufficio territoriale di Regione Lombardia e delle Associazioni delle categorie imprenditoriali; con l’ausilio degli </a:t>
                      </a:r>
                      <a:r>
                        <a:rPr lang="it-IT" sz="1000" b="0" i="1" kern="1200" baseline="0" dirty="0" smtClean="0">
                          <a:solidFill>
                            <a:schemeClr val="tx1">
                              <a:lumMod val="65000"/>
                              <a:lumOff val="35000"/>
                            </a:schemeClr>
                          </a:solidFill>
                          <a:effectLst/>
                          <a:latin typeface="Calibri" pitchFamily="34" charset="0"/>
                          <a:ea typeface="Times New Roman"/>
                          <a:cs typeface="Times New Roman"/>
                        </a:rPr>
                        <a:t>Angeli </a:t>
                      </a:r>
                      <a:r>
                        <a:rPr lang="it-IT" sz="1000" b="0" i="1" kern="1200" baseline="0" dirty="0" err="1" smtClean="0">
                          <a:solidFill>
                            <a:schemeClr val="tx1">
                              <a:lumMod val="65000"/>
                              <a:lumOff val="35000"/>
                            </a:schemeClr>
                          </a:solidFill>
                          <a:effectLst/>
                          <a:latin typeface="Calibri" pitchFamily="34" charset="0"/>
                          <a:ea typeface="Times New Roman"/>
                          <a:cs typeface="Times New Roman"/>
                        </a:rPr>
                        <a:t>antiburocrazia</a:t>
                      </a:r>
                      <a:r>
                        <a:rPr lang="it-IT" sz="1000" b="0" i="1" kern="1200" baseline="0" dirty="0" smtClean="0">
                          <a:solidFill>
                            <a:schemeClr val="tx1">
                              <a:lumMod val="65000"/>
                              <a:lumOff val="35000"/>
                            </a:schemeClr>
                          </a:solidFill>
                          <a:effectLst/>
                          <a:latin typeface="Calibri" pitchFamily="34" charset="0"/>
                          <a:ea typeface="Times New Roman"/>
                          <a:cs typeface="Times New Roman"/>
                        </a:rPr>
                        <a:t> </a:t>
                      </a:r>
                      <a:r>
                        <a:rPr lang="it-IT" sz="1000" b="0" kern="1200" baseline="0" dirty="0" smtClean="0">
                          <a:solidFill>
                            <a:schemeClr val="tx1">
                              <a:lumMod val="65000"/>
                              <a:lumOff val="35000"/>
                            </a:schemeClr>
                          </a:solidFill>
                          <a:effectLst/>
                          <a:latin typeface="Calibri" pitchFamily="34" charset="0"/>
                          <a:ea typeface="Times New Roman"/>
                          <a:cs typeface="Times New Roman"/>
                        </a:rPr>
                        <a:t>- in accordo con quanto previsto dal progetto regionale indirizzato alla riduzione degli ostacoli burocratici per le imprese - </a:t>
                      </a:r>
                      <a:r>
                        <a:rPr lang="it-IT" sz="1000" kern="1200" baseline="0" dirty="0" smtClean="0">
                          <a:solidFill>
                            <a:schemeClr val="tx1">
                              <a:lumMod val="65000"/>
                              <a:lumOff val="35000"/>
                            </a:schemeClr>
                          </a:solidFill>
                          <a:effectLst/>
                          <a:latin typeface="Calibri" pitchFamily="34" charset="0"/>
                          <a:ea typeface="Times New Roman"/>
                          <a:cs typeface="Times New Roman"/>
                        </a:rPr>
                        <a:t>il tavolo di coordinamento avrà l’obiettivo di individuare percorsi di omogeneizzazione e semplificazione delle procedure, al fine di garantire  risposte efficaci e tempestive alle esigenze degli imprenditori, tramite anche l’agevolazione degli scambi informativi.</a:t>
                      </a:r>
                    </a:p>
                    <a:p>
                      <a:pPr algn="just" fontAlgn="base">
                        <a:spcBef>
                          <a:spcPts val="240"/>
                        </a:spcBef>
                        <a:spcAft>
                          <a:spcPts val="0"/>
                        </a:spcAft>
                      </a:pPr>
                      <a:endParaRPr lang="it-IT" sz="1000" kern="1200" baseline="0" dirty="0" smtClean="0">
                        <a:solidFill>
                          <a:schemeClr val="tx1"/>
                        </a:solidFill>
                        <a:effectLst/>
                        <a:latin typeface="Calibri" pitchFamily="34" charset="0"/>
                        <a:ea typeface="Times New Roman"/>
                        <a:cs typeface="Times New Roman"/>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32</a:t>
            </a:fld>
            <a:endParaRPr lang="it-IT"/>
          </a:p>
        </p:txBody>
      </p:sp>
    </p:spTree>
    <p:extLst>
      <p:ext uri="{BB962C8B-B14F-4D97-AF65-F5344CB8AC3E}">
        <p14:creationId xmlns:p14="http://schemas.microsoft.com/office/powerpoint/2010/main" val="28523387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40743538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325055653"/>
              </p:ext>
            </p:extLst>
          </p:nvPr>
        </p:nvGraphicFramePr>
        <p:xfrm>
          <a:off x="539552" y="1054224"/>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fontAlgn="base">
                        <a:spcBef>
                          <a:spcPts val="240"/>
                        </a:spcBef>
                        <a:spcAft>
                          <a:spcPts val="0"/>
                        </a:spcAft>
                      </a:pPr>
                      <a:endParaRPr lang="it-IT" sz="1000" b="1" kern="1200" cap="all" baseline="0" dirty="0" smtClean="0">
                        <a:solidFill>
                          <a:srgbClr val="FF0000"/>
                        </a:solidFill>
                        <a:effectLst/>
                        <a:latin typeface="Calibri" pitchFamily="34" charset="0"/>
                        <a:ea typeface="Times New Roman"/>
                        <a:cs typeface="Times New Roman"/>
                      </a:endParaRPr>
                    </a:p>
                    <a:p>
                      <a:pPr algn="just" fontAlgn="base">
                        <a:spcBef>
                          <a:spcPts val="240"/>
                        </a:spcBef>
                        <a:spcAft>
                          <a:spcPts val="0"/>
                        </a:spcAft>
                      </a:pPr>
                      <a:r>
                        <a:rPr lang="it-IT" sz="1000" b="1" kern="1200" cap="all" baseline="0" dirty="0" smtClean="0">
                          <a:solidFill>
                            <a:srgbClr val="FF0000"/>
                          </a:solidFill>
                          <a:effectLst/>
                          <a:latin typeface="Calibri" pitchFamily="34" charset="0"/>
                          <a:ea typeface="Times New Roman"/>
                          <a:cs typeface="Times New Roman"/>
                        </a:rPr>
                        <a:t>Supporto Utenza – </a:t>
                      </a:r>
                      <a:r>
                        <a:rPr lang="it-IT" sz="1000" b="1" i="1" kern="1200" cap="all" baseline="0" dirty="0" err="1" smtClean="0">
                          <a:solidFill>
                            <a:srgbClr val="FF0000"/>
                          </a:solidFill>
                          <a:effectLst/>
                          <a:latin typeface="Calibri" pitchFamily="34" charset="0"/>
                          <a:ea typeface="Times New Roman"/>
                          <a:cs typeface="Times New Roman"/>
                        </a:rPr>
                        <a:t>Customer</a:t>
                      </a:r>
                      <a:r>
                        <a:rPr lang="it-IT" sz="1000" b="1" i="1" kern="1200" cap="all" baseline="0" dirty="0" smtClean="0">
                          <a:solidFill>
                            <a:srgbClr val="FF0000"/>
                          </a:solidFill>
                          <a:effectLst/>
                          <a:latin typeface="Calibri" pitchFamily="34" charset="0"/>
                          <a:ea typeface="Times New Roman"/>
                          <a:cs typeface="Times New Roman"/>
                        </a:rPr>
                        <a:t> Care</a:t>
                      </a:r>
                    </a:p>
                    <a:p>
                      <a:pPr algn="just" fontAlgn="base">
                        <a:spcBef>
                          <a:spcPts val="240"/>
                        </a:spcBef>
                        <a:spcAft>
                          <a:spcPts val="0"/>
                        </a:spcAft>
                      </a:pPr>
                      <a:r>
                        <a:rPr lang="it-IT" sz="1000" kern="1200" baseline="0" dirty="0" smtClean="0">
                          <a:solidFill>
                            <a:schemeClr val="tx1">
                              <a:lumMod val="65000"/>
                              <a:lumOff val="35000"/>
                            </a:schemeClr>
                          </a:solidFill>
                          <a:effectLst/>
                          <a:latin typeface="Calibri" pitchFamily="34" charset="0"/>
                          <a:ea typeface="Times New Roman"/>
                          <a:cs typeface="Times New Roman"/>
                        </a:rPr>
                        <a:t>La qualità dell’informazione all’utenza da parte del Registro imprese è da anni all’attenzione dell’Ente attraverso una strutturata serie di supporti informativi: </a:t>
                      </a:r>
                      <a:r>
                        <a:rPr lang="it-IT" sz="1000" kern="1200" baseline="0" dirty="0" err="1" smtClean="0">
                          <a:solidFill>
                            <a:schemeClr val="tx1">
                              <a:lumMod val="65000"/>
                              <a:lumOff val="35000"/>
                            </a:schemeClr>
                          </a:solidFill>
                          <a:effectLst/>
                          <a:latin typeface="Calibri" pitchFamily="34" charset="0"/>
                          <a:ea typeface="Times New Roman"/>
                          <a:cs typeface="Times New Roman"/>
                        </a:rPr>
                        <a:t>Contact</a:t>
                      </a:r>
                      <a:r>
                        <a:rPr lang="it-IT" sz="1000" kern="1200" baseline="0" dirty="0" smtClean="0">
                          <a:solidFill>
                            <a:schemeClr val="tx1">
                              <a:lumMod val="65000"/>
                              <a:lumOff val="35000"/>
                            </a:schemeClr>
                          </a:solidFill>
                          <a:effectLst/>
                          <a:latin typeface="Calibri" pitchFamily="34" charset="0"/>
                          <a:ea typeface="Times New Roman"/>
                          <a:cs typeface="Times New Roman"/>
                        </a:rPr>
                        <a:t> center, Prontuari,  </a:t>
                      </a:r>
                      <a:r>
                        <a:rPr lang="it-IT" sz="1000" kern="1200" baseline="0" dirty="0" err="1" smtClean="0">
                          <a:solidFill>
                            <a:schemeClr val="tx1">
                              <a:lumMod val="65000"/>
                              <a:lumOff val="35000"/>
                            </a:schemeClr>
                          </a:solidFill>
                          <a:effectLst/>
                          <a:latin typeface="Calibri" pitchFamily="34" charset="0"/>
                          <a:ea typeface="Times New Roman"/>
                          <a:cs typeface="Times New Roman"/>
                        </a:rPr>
                        <a:t>Widget</a:t>
                      </a:r>
                      <a:r>
                        <a:rPr lang="it-IT" sz="1000" kern="1200" baseline="0" dirty="0" smtClean="0">
                          <a:solidFill>
                            <a:schemeClr val="tx1">
                              <a:lumMod val="65000"/>
                              <a:lumOff val="35000"/>
                            </a:schemeClr>
                          </a:solidFill>
                          <a:effectLst/>
                          <a:latin typeface="Calibri" pitchFamily="34" charset="0"/>
                          <a:ea typeface="Times New Roman"/>
                          <a:cs typeface="Times New Roman"/>
                        </a:rPr>
                        <a:t> (guide on-line per le pratiche societarie).</a:t>
                      </a:r>
                    </a:p>
                    <a:p>
                      <a:pPr algn="just" fontAlgn="base">
                        <a:spcBef>
                          <a:spcPts val="240"/>
                        </a:spcBef>
                        <a:spcAft>
                          <a:spcPts val="0"/>
                        </a:spcAft>
                      </a:pPr>
                      <a:r>
                        <a:rPr lang="it-IT" sz="1000" kern="1200" baseline="0" dirty="0" smtClean="0">
                          <a:solidFill>
                            <a:schemeClr val="tx1">
                              <a:lumMod val="65000"/>
                              <a:lumOff val="35000"/>
                            </a:schemeClr>
                          </a:solidFill>
                          <a:effectLst/>
                          <a:latin typeface="Calibri" pitchFamily="34" charset="0"/>
                          <a:ea typeface="Times New Roman"/>
                          <a:cs typeface="Times New Roman"/>
                        </a:rPr>
                        <a:t>Presso lo sportello fisico </a:t>
                      </a:r>
                      <a:r>
                        <a:rPr lang="it-IT" sz="1000" i="1" kern="1200" baseline="0" dirty="0" smtClean="0">
                          <a:solidFill>
                            <a:schemeClr val="tx1">
                              <a:lumMod val="65000"/>
                              <a:lumOff val="35000"/>
                            </a:schemeClr>
                          </a:solidFill>
                          <a:effectLst/>
                          <a:latin typeface="Calibri" pitchFamily="34" charset="0"/>
                          <a:ea typeface="Times New Roman"/>
                          <a:cs typeface="Times New Roman"/>
                        </a:rPr>
                        <a:t>Comunica</a:t>
                      </a:r>
                      <a:r>
                        <a:rPr lang="it-IT" sz="1000" kern="1200" baseline="0" dirty="0" smtClean="0">
                          <a:solidFill>
                            <a:schemeClr val="tx1">
                              <a:lumMod val="65000"/>
                              <a:lumOff val="35000"/>
                            </a:schemeClr>
                          </a:solidFill>
                          <a:effectLst/>
                          <a:latin typeface="Calibri" pitchFamily="34" charset="0"/>
                          <a:ea typeface="Times New Roman"/>
                          <a:cs typeface="Times New Roman"/>
                        </a:rPr>
                        <a:t> del Registro imprese  è previsto in determinate fasce orarie un servizio di consulenza sull’avvio delle attività economiche, sugli adempimenti societari, e su tutti gli aspetti riguardanti gli obblighi di denuncia/deposito di atti nel Registro Imprese/RE.</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algn="just" fontAlgn="base">
                        <a:spcBef>
                          <a:spcPts val="240"/>
                        </a:spcBef>
                        <a:spcAft>
                          <a:spcPts val="0"/>
                        </a:spcAft>
                      </a:pPr>
                      <a:endParaRPr lang="it-IT" sz="1000" kern="1200" baseline="0" dirty="0" smtClean="0">
                        <a:solidFill>
                          <a:schemeClr val="tx1">
                            <a:lumMod val="65000"/>
                            <a:lumOff val="35000"/>
                          </a:schemeClr>
                        </a:solidFill>
                        <a:effectLst/>
                        <a:latin typeface="Calibri" pitchFamily="34" charset="0"/>
                        <a:ea typeface="Times New Roman"/>
                        <a:cs typeface="Times New Roman"/>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33</a:t>
            </a:fld>
            <a:endParaRPr lang="it-IT"/>
          </a:p>
        </p:txBody>
      </p:sp>
    </p:spTree>
    <p:extLst>
      <p:ext uri="{BB962C8B-B14F-4D97-AF65-F5344CB8AC3E}">
        <p14:creationId xmlns:p14="http://schemas.microsoft.com/office/powerpoint/2010/main" val="18550987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82211797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118983070"/>
              </p:ext>
            </p:extLst>
          </p:nvPr>
        </p:nvGraphicFramePr>
        <p:xfrm>
          <a:off x="395536" y="1052736"/>
          <a:ext cx="8424936" cy="5805264"/>
        </p:xfrm>
        <a:graphic>
          <a:graphicData uri="http://schemas.openxmlformats.org/drawingml/2006/table">
            <a:tbl>
              <a:tblPr/>
              <a:tblGrid>
                <a:gridCol w="8424936"/>
              </a:tblGrid>
              <a:tr h="58052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solidFill>
                        <a:effectLst/>
                        <a:uLnTx/>
                        <a:uFillTx/>
                        <a:latin typeface="Calibri"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Lo scopo di questo Settore è garantire correttezza e trasparenza nei rapporti commerciali; i campi di intervento sono: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 garantire qualità e affidabilità  di coloro che intendono intraprendere un’attività nel settore del commercio e dei servizi;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 favorire la crescita della professionalità negli operatori del settore;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 offrire assistenza a interlocutori pubblici e privati nell’interpretazione e applicazione delle normative di competenza del settore;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 promuovere la diffusione della mediazione e in generale la nascita di una cultura di composizione stragiudiziale dei conflitti;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 promuovere la correttezza dei rapporti commerciali  tra imprese e consumatori/utenti e favorire l’immissione sul mercato di prodotti sicuri;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 favorire lo sviluppo di una coscienza consumeristica del cittadino attraverso attività divulgative variamente declinate.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solidFill>
                        <a:effectLst/>
                        <a:uLnTx/>
                        <a:uFillTx/>
                        <a:latin typeface="Calibri"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smtClean="0">
                          <a:ln>
                            <a:noFill/>
                          </a:ln>
                          <a:solidFill>
                            <a:srgbClr val="FF0000"/>
                          </a:solidFill>
                          <a:effectLst/>
                          <a:uLnTx/>
                          <a:uFillTx/>
                          <a:latin typeface="Calibri" pitchFamily="34" charset="0"/>
                          <a:ea typeface="+mn-ea"/>
                          <a:cs typeface="Times New Roman" panose="02020603050405020304" pitchFamily="18" charset="0"/>
                        </a:rPr>
                        <a:t>VIGILANZA DEL MERCATO – CONTROLLI SULLA SICUREZZA DEI PRODOTTI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Le attività ispettive – con particolare riguardo ai controlli sulla sicurezza dei prodotti – anche nel 2019 verranno intraprese secondo le consuete linee guida che dagli ultimi anni sono fornite dal Ministero dello Sviluppo Economico, che in accordo con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stimola il potenziamento delle ispezioni, specie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con riguardo ai settori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dei giocattoli, dei prodotti elettrici e dei dispositivi di protezione individuale. Pertanto si ritiene rilevante la necessità di mantenere un concreto impegno nelle azioni di vigilanza, anche prevedendo interventi  per il controllo casuale dei prodotti tramite analisi di laboratorio, da effettuarsi presso gli organismi notificati.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L’Ente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inoltre svolgerà attività di vigilanza anche negli ambiti della trasparenza delle informazioni al consumatore nella vendita di auto nuove per quanto attiene le emissioni di CO</a:t>
                      </a:r>
                      <a:r>
                        <a:rPr kumimoji="0" lang="it-IT" sz="1000" b="0" i="0" u="none" strike="noStrike" kern="1200" cap="none" spc="0" normalizeH="0" baseline="-2500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2</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e i consumi di carburante nonché nel settore dell’abbigliamento e delle calzature.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solidFill>
                        <a:effectLst/>
                        <a:uLnTx/>
                        <a:uFillTx/>
                        <a:latin typeface="Calibri"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solidFill>
                        <a:effectLst/>
                        <a:uLnTx/>
                        <a:uFillTx/>
                        <a:latin typeface="Calibri" pitchFamily="34" charset="0"/>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1" i="0" u="none" strike="noStrike" cap="none" normalizeH="0" baseline="0" dirty="0" smtClean="0">
                          <a:ln>
                            <a:noFill/>
                          </a:ln>
                          <a:solidFill>
                            <a:srgbClr val="FF0000"/>
                          </a:solidFill>
                          <a:effectLst/>
                          <a:latin typeface="Calibri" panose="020F0502020204030204" pitchFamily="34" charset="0"/>
                        </a:rPr>
                        <a:t>AZIONI DI CONTRASTO NEI CONFRONTI DELL’ABUSIVISMO E DELL’ATTIVITA’ IRREGOLARE NEL SETTORE DELL’INTERMEDIAZIONE IMMOBILIARE</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Nel mese di ottobre 2018 l’Ente ha </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sottoscritto un </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Protocollo d’intesa per il contrasto all’abusivismo ed allo svolgimento irregolare dell’attività di intermediazione immobiliare su proposta della Prefettura di Pavia.</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Con tale accordo si prospettano azioni coordinate con le associazioni dei consumatori e le associazioni degli agenti di affari in mediazione presenti sul territorio, al fine di promuovere la trasparenza del mercato e monitorare il fenomeno, riducendo le dimensioni di abusivismo e di scorrettezza professionale da cui possono derivare ingenti danni sia per i consumatori sia per gli agenti che operano correttamente,  che rischiano di vedere screditata la propria immagine, oltre a dover subire forme di concorrenza sleale.</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E’ da ricordare che le funzioni di regolazione del mercato della Camera di Commercio svolgono un ruolo centrale in questo settore, in quanto ai sensi della l. n. 39/1989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s.m.i.</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l’Ente valuta il possesso dei requisiti professionali e morali autocertificati dagli agenti e, quindi, ha facoltà di inibire il prosieguo dell’attività nei casi di carenza delle condizioni di legge; inoltre ha  attribuzioni disciplinari e di vigilanza sulle agenzie immobiliari iscritte nel Registro Imprese, potendo applicare </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sanzioni </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che vanno dalla temporanea sospensione fino – nei casi più gravi – all’inibizione definitiva dell’attività.</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34</a:t>
            </a:fld>
            <a:endParaRPr lang="it-IT"/>
          </a:p>
        </p:txBody>
      </p:sp>
    </p:spTree>
    <p:extLst>
      <p:ext uri="{BB962C8B-B14F-4D97-AF65-F5344CB8AC3E}">
        <p14:creationId xmlns:p14="http://schemas.microsoft.com/office/powerpoint/2010/main" val="16944257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61615903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156273591"/>
              </p:ext>
            </p:extLst>
          </p:nvPr>
        </p:nvGraphicFramePr>
        <p:xfrm>
          <a:off x="611560"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ts val="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a:ea typeface="+mn-ea"/>
                          <a:cs typeface="Times New Roman" panose="02020603050405020304" pitchFamily="18" charset="0"/>
                        </a:rPr>
                        <a:t>MEDIAZIONE FINALIZZATA ALLA CONCILIAZIONE DELLE CONTROVERSIE CIVILI E COMMERCIALI</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solidFill>
                          <a:effectLst/>
                          <a:uLnTx/>
                          <a:uFillTx/>
                          <a:latin typeface="Calibri"/>
                          <a:ea typeface="+mn-ea"/>
                          <a:cs typeface="Times New Roman" panose="02020603050405020304" pitchFamily="18" charset="0"/>
                        </a:rPr>
                        <a:t>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Viene confermato l’impegno a diffondere la conoscenza dello strumento conciliativo anche nell’ambito delle </a:t>
                      </a:r>
                      <a:r>
                        <a:rPr kumimoji="0" lang="it-IT" altLang="it-IT" sz="1000" b="1"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mediazioni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volontarie, oltre i casi in cui il ricorso all’Organismo costituisce una condizione di procedibilità dell’azione giudiziaria. Si intende pertanto anche nel 2019 proseguire negli incontri con le scuole per diffondere la conoscenza degli a.d.r. (arbitrato, mediazione) e delle attività svolte dalla Camera di Commercio.</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Sarà incentivata una maggiore utilizzazione dell’istituto conciliativo anche nelle controversie in cui la mediazione non è obbligatoria, mettendo in luce gli enormi vantaggi che esso offre sia in termini di risparmio di tempo e di risorse economiche, sia per quanto attiene la forse ancor più importante prospettiva di riavvicinamento e di mantenimento delle relazioni tra le parti. </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endParaRPr kumimoji="0" lang="it-IT" altLang="it-IT" sz="1000" b="1" i="0" u="none" strike="noStrike" kern="1200" cap="none" spc="0" normalizeH="0" baseline="0" noProof="0" dirty="0" smtClean="0">
                        <a:ln>
                          <a:noFill/>
                        </a:ln>
                        <a:solidFill>
                          <a:schemeClr val="tx1"/>
                        </a:solidFill>
                        <a:effectLst/>
                        <a:uLnTx/>
                        <a:uFillTx/>
                        <a:latin typeface="Calibri" pitchFamily="34" charset="0"/>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Calibri" pitchFamily="34" charset="0"/>
                          <a:ea typeface="+mn-ea"/>
                          <a:cs typeface="Times New Roman" panose="02020603050405020304" pitchFamily="18" charset="0"/>
                        </a:rPr>
                        <a:t>PARTECIPAZIONE ALL’ORGANISMO PER COMPOSIZIONE DELLE CRISI DA SOVRAINDEBITAMENTO ISTITUITO IN SINERGIA CON IL SISTEMA CAMERALE LOMBARDO</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A seguito della realizzazione di uno specifico progetto  promosso da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nel 2016, l’Ente ha contribuito alla costituzione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dell’</a:t>
                      </a:r>
                      <a:r>
                        <a:rPr kumimoji="0" lang="it-IT" altLang="it-IT" sz="1000" b="1"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Organismo </a:t>
                      </a:r>
                      <a:r>
                        <a:rPr kumimoji="0" lang="it-IT" altLang="it-IT" sz="1000" b="1"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per la composizione delle crisi da </a:t>
                      </a:r>
                      <a:r>
                        <a:rPr kumimoji="0" lang="it-IT" altLang="it-IT" sz="1000" b="1"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sovraindebitamento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Lo strumento è rivolto a tutti i soggetti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sovraindebitati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(ossia impossibilitati a estinguere con beni prontamente liquidabili la massa debitoria) e non rientranti tra i soggetti sottoposti alle normali procedure concorsuali. </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La legge prevede, per i piccoli imprenditori e i consumatori in possesso dei requisiti richiesti, la possibilità di rivolgersi all’Organismo preposto alla scelta di un gestore tra professionisti di comprovata esperienza, il quale avrà il compito di formulare una proposta di accordo con i creditori o, nel caso del consumatore, di presentare un piano di ristrutturazione dei debiti soggetto all’approvazione del competente Tribunale.  </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La Camera di Pavia è tra gli Enti del sistema camerale lombardo che hanno partecipato alla realizzazione del progetto, che ha come capofila e referente dell’Organismo la Camera arbitrale di Milano. Anche nel 2019 l’Ente, che ha recentemente ribadito il proprio interesse per proseguire nell’attività in sinergia con le altre Camere lombarde, continuerà a svolgere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front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office per le procedure in esame, fornendo un importate punto di raccordo tra i richiedenti, il referente e i gestori. </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Il Servizio continuerà inoltre a gestire funzioni amministrative tradizionali, quali la verifica della regolarità nello svolgimento delle </a:t>
                      </a:r>
                      <a:r>
                        <a:rPr kumimoji="0" lang="it-IT" altLang="it-IT" sz="1000" b="1"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manifestazioni a premi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la tenuta del </a:t>
                      </a:r>
                      <a:r>
                        <a:rPr kumimoji="0" lang="it-IT" altLang="it-IT" sz="1000" b="1"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Registro protesti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con le relative procedure di cancellazione, le </a:t>
                      </a:r>
                      <a:r>
                        <a:rPr kumimoji="0" lang="it-IT" altLang="it-IT" sz="1000" b="1"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sanzioni amministrative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con il contenzioso presso  gli organi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giurisidizionali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Times New Roman" panose="02020603050405020304" pitchFamily="18" charset="0"/>
                        </a:rPr>
                        <a:t> competenti,  senza ricorrere  di norma  a legali esterni.</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596336" y="6515933"/>
            <a:ext cx="1090464" cy="365125"/>
          </a:xfrm>
        </p:spPr>
        <p:txBody>
          <a:bodyPr/>
          <a:lstStyle/>
          <a:p>
            <a:fld id="{4BD0750F-4D7B-4D15-8AC0-E073ED7660F4}" type="slidenum">
              <a:rPr lang="it-IT" smtClean="0"/>
              <a:t>35</a:t>
            </a:fld>
            <a:endParaRPr lang="it-IT" dirty="0"/>
          </a:p>
        </p:txBody>
      </p:sp>
    </p:spTree>
    <p:extLst>
      <p:ext uri="{BB962C8B-B14F-4D97-AF65-F5344CB8AC3E}">
        <p14:creationId xmlns:p14="http://schemas.microsoft.com/office/powerpoint/2010/main" val="2230909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21804678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026330396"/>
              </p:ext>
            </p:extLst>
          </p:nvPr>
        </p:nvGraphicFramePr>
        <p:xfrm>
          <a:off x="611560"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mn-lt"/>
                          <a:ea typeface="+mn-ea"/>
                          <a:cs typeface="Times New Roman" panose="02020603050405020304" pitchFamily="18" charset="0"/>
                        </a:rPr>
                        <a:t>QUALIFICAZIONE DELLE FUNZIONI DI RILEVAZIONE DEI PREZZI E VALORIZZAZIONE DELLA BORSA MERCI TELEMATICA ITALIANA IN ACCORDO CON LE NUOVE PREVISIONI NORMATIVE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legge 91/2015, recante disposizioni urgenti in materia di rilancio dei settori agricoli in crisi, ha introdotto (art. 6 bis) nuove norme per la trasparenza nelle relazioni contrattuali nelle filiere agricole. Di conseguenza con Decreto del Ministro delle Politiche Agricole Alimentari e Forestali sono state introdotte le Commissioni uniche nazionali per le filiere maggiormente rappresentative del sistema agricolo alimentare, in linea con gli orientamenti dell’Unione Europea sulle organizzazioni comuni di mercati. </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Camera di Commercio , oltre a procedere alla rilevazione dei prezzi agricoli sui mercati provinciali, continuerà il progetto «newsletter» di informazione dell’andamento dei mercati nazionali e internazionali per gli operatori. In collaborazione con BMTI, inoltre, la Camera intende proseguire nell’attuazione della nuova normativa, anche al fine di valorizzare la Sala Contrattazione Merci di Mortara in relazione alla approvazione della  CUN nazionale del riso e del  risone.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1" i="0" u="none" strike="noStrike" kern="1200" cap="none" spc="0" normalizeH="0" baseline="0" noProof="0" dirty="0" smtClean="0">
                          <a:ln>
                            <a:noFill/>
                          </a:ln>
                          <a:solidFill>
                            <a:srgbClr val="FF0000"/>
                          </a:solidFill>
                          <a:effectLst/>
                          <a:uLnTx/>
                          <a:uFillTx/>
                          <a:latin typeface="+mn-lt"/>
                          <a:ea typeface="+mn-ea"/>
                          <a:cs typeface="Times New Roman" panose="02020603050405020304" pitchFamily="18" charset="0"/>
                        </a:rPr>
                        <a:t>DIVULGAZIONE DEL SERVIZIO DI ORIENTAMENTO PER CONTRASTARE L’ILLEGALITÀ NELLE RELAZIONI ECONOMICHE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Camera di Commercio di Pavia ha aderito, negli anni scorsi, al progetto «</a:t>
                      </a:r>
                      <a:r>
                        <a:rPr kumimoji="0" lang="it-IT" altLang="it-IT" sz="1000" b="1"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Sportello </a:t>
                      </a:r>
                      <a:r>
                        <a:rPr kumimoji="0" lang="it-IT" altLang="it-IT" sz="1000" b="1"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RiEmergo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in collaborazione con l’Unione Regionale.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Oltre a continuare nelle attività ormai consolidate dello Sportello Legalità (ricezione di richieste e di eventuali segnalazioni nonché monitoraggio delle medesime per valutare l’efficacia e l’efficienza del servizio), proseguirà nelle azioni di sensibilizzazione per la diffusione della cultura della legalità attraverso incontri e dibattiti, coinvolgendo direttamente imprese e loro associazioni di categoria nonché i giovani, come si è fatto con lo spettacolo «L’ora illegale» di Paolo Hendel.</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endParaRPr kumimoji="0" lang="it-IT" altLang="it-IT" sz="1050" b="0" i="0" u="none" strike="noStrike" kern="1200" cap="none" spc="0" normalizeH="0" baseline="0" noProof="0" dirty="0" smtClean="0">
                        <a:ln>
                          <a:noFill/>
                        </a:ln>
                        <a:solidFill>
                          <a:prstClr val="black">
                            <a:lumMod val="65000"/>
                            <a:lumOff val="35000"/>
                          </a:prstClr>
                        </a:solidFill>
                        <a:effectLst/>
                        <a:uLnTx/>
                        <a:uFillTx/>
                        <a:latin typeface="Calibri"/>
                        <a:ea typeface="+mn-ea"/>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596336" y="6515933"/>
            <a:ext cx="1090464" cy="365125"/>
          </a:xfrm>
        </p:spPr>
        <p:txBody>
          <a:bodyPr/>
          <a:lstStyle/>
          <a:p>
            <a:fld id="{4BD0750F-4D7B-4D15-8AC0-E073ED7660F4}" type="slidenum">
              <a:rPr lang="it-IT" smtClean="0">
                <a:solidFill>
                  <a:prstClr val="black">
                    <a:tint val="75000"/>
                  </a:prstClr>
                </a:solidFill>
              </a:rPr>
              <a:pPr/>
              <a:t>36</a:t>
            </a:fld>
            <a:endParaRPr lang="it-IT" dirty="0">
              <a:solidFill>
                <a:prstClr val="black">
                  <a:tint val="75000"/>
                </a:prstClr>
              </a:solidFill>
            </a:endParaRPr>
          </a:p>
        </p:txBody>
      </p:sp>
    </p:spTree>
    <p:extLst>
      <p:ext uri="{BB962C8B-B14F-4D97-AF65-F5344CB8AC3E}">
        <p14:creationId xmlns:p14="http://schemas.microsoft.com/office/powerpoint/2010/main" val="2789360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21687476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011121245"/>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rgbClr val="00B050"/>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000" b="1" i="0" u="none" strike="noStrike" kern="1200" cap="none" spc="0" normalizeH="0" baseline="0" noProof="0" dirty="0" smtClean="0">
                          <a:ln>
                            <a:noFill/>
                          </a:ln>
                          <a:solidFill>
                            <a:srgbClr val="FF0000"/>
                          </a:solidFill>
                          <a:effectLst/>
                          <a:uLnTx/>
                          <a:uFillTx/>
                          <a:latin typeface="+mn-lt"/>
                          <a:ea typeface="+mn-ea"/>
                          <a:cs typeface="Times New Roman" panose="02020603050405020304" pitchFamily="18" charset="0"/>
                        </a:rPr>
                        <a:t>PROCESSI DI RIORGANIZZAZIONE INTERNA</a:t>
                      </a:r>
                    </a:p>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Nel corrente anno  5 dipendenti hanno lasciato il lavoro per pensionamento e vanno ad aggiungersi alle n.  9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unità che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hanno lasciato l’Ente nel biennio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2016-2017;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al 31.12.2018 il personale in servizio sarà di n. 44 unità rispetto a n. 58 in servizio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all’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1.1.2016. Si è quindi registrato un calo del 25% del personale che, fino ad oggi, è stato fronteggiato mediante l’attivazione di processi di riorganizzazione interna e automazione di sempre maggiori servizi per poter continuare a rispondere alle esigenze dei diversi operatori e dei diversi soggetti del territorio nonché per poter continuare ad assicurare la necessaria flessibilità organizzativa tenuto conto del totale blocco delle assunzioni e delle collaborazioni esterne,  introdotto dal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D.Lgs.</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219/2016. Qualora si dovessero registrare ulteriori  uscite di personale, cosa peraltro ipotizzabile stante l’età anagrafica di alcuni dipendenti, sarà necessario prevedere un incremento del ricorso all’automazione di ulteriori processi ed attività mediante l’acquisizione di servizi ad hoc che porterebbe all’incremento dei costi di funzionamento.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Nel 2019 l’Ente, inoltre, sarà  impegnato  anche nelle attività propedeutiche relative alla riorganizzazione territoriale dipendente dalla Riforma  del Sistema Camerale, nelle attività  connesse agli interventi di riqualificazione del Palazzo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delle Esposizioni Alberto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Ricevuti e dell’immobile  di Piazza del Lino,  nelle attività di  organizzazione dei sempre più numerosi eventi  promozionali che  la Camera  gestirà direttamente o tramite la propria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Azienda Speciale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Paviasviluppo</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a:t>
                      </a:r>
                    </a:p>
                    <a:p>
                      <a:pPr marL="0" marR="0" lvl="0" indent="0" algn="just" defTabSz="914400" rtl="0" eaLnBrk="1" fontAlgn="auto" latinLnBrk="0" hangingPunct="1">
                        <a:lnSpc>
                          <a:spcPct val="100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rgbClr val="00B050"/>
                        </a:solidFill>
                        <a:effectLst/>
                        <a:uLnTx/>
                        <a:uFillTx/>
                        <a:latin typeface="+mn-lt"/>
                        <a:ea typeface="+mn-ea"/>
                        <a:cs typeface="Times New Roman" panose="02020603050405020304" pitchFamily="18" charset="0"/>
                      </a:endParaRPr>
                    </a:p>
                    <a:p>
                      <a:pPr algn="just" fontAlgn="base">
                        <a:spcBef>
                          <a:spcPts val="240"/>
                        </a:spcBef>
                        <a:spcAft>
                          <a:spcPts val="0"/>
                        </a:spcAft>
                      </a:pPr>
                      <a:r>
                        <a:rPr lang="it-IT" sz="1000" b="1" kern="1200" dirty="0" smtClean="0">
                          <a:solidFill>
                            <a:srgbClr val="FF0000"/>
                          </a:solidFill>
                          <a:effectLst/>
                          <a:latin typeface="Calibri"/>
                          <a:ea typeface="+mn-ea"/>
                          <a:cs typeface="+mn-cs"/>
                        </a:rPr>
                        <a:t>CONSOLIDARE I BENEFICI DEL NUOVO SISTEMA DI GESTIONE DIGITALE DEI DOCUMENTI, ARCHIVI </a:t>
                      </a:r>
                    </a:p>
                    <a:p>
                      <a:pPr algn="just" fontAlgn="base">
                        <a:spcBef>
                          <a:spcPts val="240"/>
                        </a:spcBef>
                        <a:spcAft>
                          <a:spcPts val="0"/>
                        </a:spcAft>
                      </a:pPr>
                      <a:endParaRPr lang="it-IT" sz="1200" dirty="0" smtClean="0">
                        <a:effectLst/>
                        <a:latin typeface="Times New Roman"/>
                        <a:ea typeface="Times New Roman"/>
                      </a:endParaRPr>
                    </a:p>
                    <a:p>
                      <a:pPr algn="just" fontAlgn="base">
                        <a:spcBef>
                          <a:spcPts val="240"/>
                        </a:spcBef>
                        <a:spcAft>
                          <a:spcPts val="0"/>
                        </a:spcAft>
                      </a:pPr>
                      <a:r>
                        <a:rPr lang="it-IT" sz="1000" kern="1200" dirty="0" smtClean="0">
                          <a:solidFill>
                            <a:srgbClr val="595959"/>
                          </a:solidFill>
                          <a:effectLst/>
                          <a:latin typeface="Calibri"/>
                          <a:ea typeface="+mn-ea"/>
                          <a:cs typeface="+mn-cs"/>
                        </a:rPr>
                        <a:t>Con l’introduzione dal settembre 2015 dell’applicativo </a:t>
                      </a:r>
                      <a:r>
                        <a:rPr lang="it-IT" sz="1000" kern="1200" dirty="0" err="1" smtClean="0">
                          <a:solidFill>
                            <a:srgbClr val="595959"/>
                          </a:solidFill>
                          <a:effectLst/>
                          <a:latin typeface="Calibri"/>
                          <a:ea typeface="+mn-ea"/>
                          <a:cs typeface="+mn-cs"/>
                        </a:rPr>
                        <a:t>Gedoc</a:t>
                      </a:r>
                      <a:r>
                        <a:rPr lang="it-IT" sz="1000" kern="1200" dirty="0" smtClean="0">
                          <a:solidFill>
                            <a:srgbClr val="595959"/>
                          </a:solidFill>
                          <a:effectLst/>
                          <a:latin typeface="Calibri"/>
                          <a:ea typeface="+mn-ea"/>
                          <a:cs typeface="+mn-cs"/>
                        </a:rPr>
                        <a:t> di </a:t>
                      </a:r>
                      <a:r>
                        <a:rPr lang="it-IT" sz="1000" kern="1200" dirty="0" err="1" smtClean="0">
                          <a:solidFill>
                            <a:srgbClr val="595959"/>
                          </a:solidFill>
                          <a:effectLst/>
                          <a:latin typeface="Calibri"/>
                          <a:ea typeface="+mn-ea"/>
                          <a:cs typeface="+mn-cs"/>
                        </a:rPr>
                        <a:t>Infocamere</a:t>
                      </a:r>
                      <a:r>
                        <a:rPr lang="it-IT" sz="1000" kern="1200" dirty="0" smtClean="0">
                          <a:solidFill>
                            <a:srgbClr val="595959"/>
                          </a:solidFill>
                          <a:effectLst/>
                          <a:latin typeface="Calibri"/>
                          <a:ea typeface="+mn-ea"/>
                          <a:cs typeface="+mn-cs"/>
                        </a:rPr>
                        <a:t>,</a:t>
                      </a:r>
                      <a:r>
                        <a:rPr lang="it-IT" sz="1000" kern="1200" baseline="0" dirty="0" smtClean="0">
                          <a:solidFill>
                            <a:srgbClr val="595959"/>
                          </a:solidFill>
                          <a:effectLst/>
                          <a:latin typeface="Calibri"/>
                          <a:ea typeface="+mn-ea"/>
                          <a:cs typeface="+mn-cs"/>
                        </a:rPr>
                        <a:t> si è dato ulteriore impulso all’informatizzazione del </a:t>
                      </a:r>
                      <a:r>
                        <a:rPr lang="it-IT" sz="1000" kern="1200" dirty="0" smtClean="0">
                          <a:solidFill>
                            <a:srgbClr val="595959"/>
                          </a:solidFill>
                          <a:effectLst/>
                          <a:latin typeface="Calibri"/>
                          <a:ea typeface="+mn-ea"/>
                          <a:cs typeface="+mn-cs"/>
                        </a:rPr>
                        <a:t>sistema di gestione documentale. Nel 2019</a:t>
                      </a:r>
                      <a:r>
                        <a:rPr lang="it-IT" sz="1000" kern="1200" baseline="0" dirty="0" smtClean="0">
                          <a:solidFill>
                            <a:srgbClr val="595959"/>
                          </a:solidFill>
                          <a:effectLst/>
                          <a:latin typeface="Calibri"/>
                          <a:ea typeface="+mn-ea"/>
                          <a:cs typeface="+mn-cs"/>
                        </a:rPr>
                        <a:t> si continuerà con l’implementazione delle potenzialità del </a:t>
                      </a:r>
                      <a:r>
                        <a:rPr lang="it-IT" sz="1000" b="1" kern="1200" baseline="0" dirty="0" smtClean="0">
                          <a:solidFill>
                            <a:srgbClr val="595959"/>
                          </a:solidFill>
                          <a:effectLst/>
                          <a:latin typeface="Calibri"/>
                          <a:ea typeface="+mn-ea"/>
                          <a:cs typeface="+mn-cs"/>
                        </a:rPr>
                        <a:t>protocollo informatico</a:t>
                      </a:r>
                      <a:r>
                        <a:rPr lang="it-IT" sz="1000" kern="1200" baseline="0" dirty="0" smtClean="0">
                          <a:solidFill>
                            <a:srgbClr val="595959"/>
                          </a:solidFill>
                          <a:effectLst/>
                          <a:latin typeface="Calibri"/>
                          <a:ea typeface="+mn-ea"/>
                          <a:cs typeface="+mn-cs"/>
                        </a:rPr>
                        <a:t>, anche in termini di </a:t>
                      </a:r>
                      <a:r>
                        <a:rPr lang="it-IT" sz="1000" kern="1200" baseline="0" dirty="0" err="1" smtClean="0">
                          <a:solidFill>
                            <a:srgbClr val="595959"/>
                          </a:solidFill>
                          <a:effectLst/>
                          <a:latin typeface="Calibri"/>
                          <a:ea typeface="+mn-ea"/>
                          <a:cs typeface="+mn-cs"/>
                        </a:rPr>
                        <a:t>interoperatività</a:t>
                      </a:r>
                      <a:r>
                        <a:rPr lang="it-IT" sz="1000" kern="1200" baseline="0" dirty="0" smtClean="0">
                          <a:solidFill>
                            <a:srgbClr val="595959"/>
                          </a:solidFill>
                          <a:effectLst/>
                          <a:latin typeface="Calibri"/>
                          <a:ea typeface="+mn-ea"/>
                          <a:cs typeface="+mn-cs"/>
                        </a:rPr>
                        <a:t> e di integrazione con la </a:t>
                      </a:r>
                      <a:r>
                        <a:rPr lang="it-IT" sz="1000" kern="1200" baseline="0" dirty="0" err="1" smtClean="0">
                          <a:solidFill>
                            <a:srgbClr val="595959"/>
                          </a:solidFill>
                          <a:effectLst/>
                          <a:latin typeface="Calibri"/>
                          <a:ea typeface="+mn-ea"/>
                          <a:cs typeface="+mn-cs"/>
                        </a:rPr>
                        <a:t>pec</a:t>
                      </a:r>
                      <a:r>
                        <a:rPr lang="it-IT" sz="1000" kern="1200" baseline="0" dirty="0" smtClean="0">
                          <a:solidFill>
                            <a:srgbClr val="595959"/>
                          </a:solidFill>
                          <a:effectLst/>
                          <a:latin typeface="Calibri"/>
                          <a:ea typeface="+mn-ea"/>
                          <a:cs typeface="+mn-cs"/>
                        </a:rPr>
                        <a:t>. Inoltre andrà avanti il percorso di sensibilizzazione del personale rispetto alla tutela dei dati personali durante le registrazioni di protocollo, utilizzando le relative applicazioni GEDOC.</a:t>
                      </a:r>
                      <a:endParaRPr lang="it-IT" sz="1200" kern="1200" baseline="0" dirty="0" smtClean="0">
                        <a:solidFill>
                          <a:schemeClr val="tx1"/>
                        </a:solidFill>
                        <a:effectLst/>
                        <a:latin typeface="Times New Roman"/>
                        <a:ea typeface="+mn-ea"/>
                        <a:cs typeface="+mn-cs"/>
                      </a:endParaRPr>
                    </a:p>
                    <a:p>
                      <a:pPr algn="just" fontAlgn="base">
                        <a:spcBef>
                          <a:spcPts val="240"/>
                        </a:spcBef>
                        <a:spcAft>
                          <a:spcPts val="0"/>
                        </a:spcAft>
                      </a:pPr>
                      <a:r>
                        <a:rPr lang="it-IT" sz="1000" kern="1200" baseline="0" noProof="0" dirty="0" smtClean="0">
                          <a:solidFill>
                            <a:srgbClr val="595959"/>
                          </a:solidFill>
                          <a:effectLst/>
                          <a:latin typeface="Calibri"/>
                          <a:ea typeface="+mn-ea"/>
                          <a:cs typeface="+mn-cs"/>
                        </a:rPr>
                        <a:t>Nel 2019 con riferimento all’archivio di deposito, si proseguirà, ove necessarie, nelle operazioni di scarto della documentazione in eccedenza (efficacemente portate a termine nel 2018), mentre si progetteranno iniziative di valorizzazione del </a:t>
                      </a:r>
                      <a:r>
                        <a:rPr lang="it-IT" sz="1000" b="1" kern="1200" baseline="0" noProof="0" dirty="0" smtClean="0">
                          <a:solidFill>
                            <a:srgbClr val="595959"/>
                          </a:solidFill>
                          <a:effectLst/>
                          <a:latin typeface="Calibri"/>
                          <a:ea typeface="+mn-ea"/>
                          <a:cs typeface="+mn-cs"/>
                        </a:rPr>
                        <a:t>patrimonio culturale della Camera</a:t>
                      </a:r>
                      <a:r>
                        <a:rPr lang="it-IT" sz="1000" kern="1200" baseline="0" noProof="0" dirty="0" smtClean="0">
                          <a:solidFill>
                            <a:srgbClr val="595959"/>
                          </a:solidFill>
                          <a:effectLst/>
                          <a:latin typeface="Calibri"/>
                          <a:ea typeface="+mn-ea"/>
                          <a:cs typeface="+mn-cs"/>
                        </a:rPr>
                        <a:t>, a partire dall’</a:t>
                      </a:r>
                      <a:r>
                        <a:rPr lang="it-IT" sz="1000" b="1" kern="1200" baseline="0" noProof="0" dirty="0" smtClean="0">
                          <a:solidFill>
                            <a:srgbClr val="595959"/>
                          </a:solidFill>
                          <a:effectLst/>
                          <a:latin typeface="Calibri"/>
                          <a:ea typeface="+mn-ea"/>
                          <a:cs typeface="+mn-cs"/>
                        </a:rPr>
                        <a:t>archivio storico</a:t>
                      </a:r>
                      <a:r>
                        <a:rPr lang="it-IT" sz="1000" kern="1200" baseline="0" noProof="0" dirty="0" smtClean="0">
                          <a:solidFill>
                            <a:srgbClr val="595959"/>
                          </a:solidFill>
                          <a:effectLst/>
                          <a:latin typeface="Calibri"/>
                          <a:ea typeface="+mn-ea"/>
                          <a:cs typeface="+mn-cs"/>
                        </a:rPr>
                        <a:t>. </a:t>
                      </a:r>
                    </a:p>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rgbClr val="00B050"/>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rgbClr val="00B050"/>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37</a:t>
            </a:fld>
            <a:endParaRPr lang="it-IT"/>
          </a:p>
        </p:txBody>
      </p:sp>
    </p:spTree>
    <p:extLst>
      <p:ext uri="{BB962C8B-B14F-4D97-AF65-F5344CB8AC3E}">
        <p14:creationId xmlns:p14="http://schemas.microsoft.com/office/powerpoint/2010/main" val="21304887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0818598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890985609"/>
              </p:ext>
            </p:extLst>
          </p:nvPr>
        </p:nvGraphicFramePr>
        <p:xfrm>
          <a:off x="467544" y="1124744"/>
          <a:ext cx="8207375" cy="5912993"/>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lang="it-IT" sz="1000" b="1" kern="1200" noProof="0" dirty="0" smtClean="0">
                          <a:solidFill>
                            <a:srgbClr val="FF0000"/>
                          </a:solidFill>
                          <a:latin typeface="+mn-lt"/>
                          <a:ea typeface="+mn-ea"/>
                          <a:cs typeface="+mn-cs"/>
                        </a:rPr>
                        <a:t>ASSESSMENT </a:t>
                      </a:r>
                      <a:r>
                        <a:rPr lang="it-IT" sz="1000" b="1" kern="1200" noProof="0" dirty="0" smtClean="0">
                          <a:solidFill>
                            <a:srgbClr val="FF0000"/>
                          </a:solidFill>
                          <a:latin typeface="+mn-lt"/>
                          <a:ea typeface="+mn-ea"/>
                          <a:cs typeface="+mn-cs"/>
                        </a:rPr>
                        <a:t>E RIORGANIZZAZIONE PRIVACY</a:t>
                      </a:r>
                    </a:p>
                    <a:p>
                      <a:pPr marL="0" marR="0" lvl="0" indent="0" algn="just" defTabSz="914400" rtl="0" eaLnBrk="1" fontAlgn="auto" latinLnBrk="0" hangingPunct="1">
                        <a:lnSpc>
                          <a:spcPct val="115000"/>
                        </a:lnSpc>
                        <a:spcBef>
                          <a:spcPts val="0"/>
                        </a:spcBef>
                        <a:spcAft>
                          <a:spcPts val="1000"/>
                        </a:spcAft>
                        <a:buClrTx/>
                        <a:buSzTx/>
                        <a:buFontTx/>
                        <a:buNone/>
                        <a:tabLst/>
                        <a:defRPr/>
                      </a:pPr>
                      <a:r>
                        <a:rPr lang="it-IT" sz="1000" kern="1200" dirty="0" smtClean="0">
                          <a:solidFill>
                            <a:schemeClr val="tx1">
                              <a:lumMod val="65000"/>
                              <a:lumOff val="35000"/>
                            </a:schemeClr>
                          </a:solidFill>
                          <a:latin typeface="+mn-lt"/>
                          <a:ea typeface="+mn-ea"/>
                          <a:cs typeface="+mn-cs"/>
                        </a:rPr>
                        <a:t>Nel 2019 continuerà il processo di continuo aggiornamento dell’Ente, in termini organizzativi e di </a:t>
                      </a:r>
                      <a:r>
                        <a:rPr lang="it-IT" sz="1000" kern="1200" dirty="0" err="1" smtClean="0">
                          <a:solidFill>
                            <a:schemeClr val="tx1">
                              <a:lumMod val="65000"/>
                              <a:lumOff val="35000"/>
                            </a:schemeClr>
                          </a:solidFill>
                          <a:latin typeface="+mn-lt"/>
                          <a:ea typeface="+mn-ea"/>
                          <a:cs typeface="+mn-cs"/>
                        </a:rPr>
                        <a:t>compliance</a:t>
                      </a:r>
                      <a:r>
                        <a:rPr lang="it-IT" sz="1000" kern="1200" dirty="0" smtClean="0">
                          <a:solidFill>
                            <a:schemeClr val="tx1">
                              <a:lumMod val="65000"/>
                              <a:lumOff val="35000"/>
                            </a:schemeClr>
                          </a:solidFill>
                          <a:latin typeface="+mn-lt"/>
                          <a:ea typeface="+mn-ea"/>
                          <a:cs typeface="+mn-cs"/>
                        </a:rPr>
                        <a:t>, in conseguenza della piena operatività del  </a:t>
                      </a:r>
                      <a:r>
                        <a:rPr lang="it-IT" sz="1000" i="1" kern="1200" dirty="0" smtClean="0">
                          <a:solidFill>
                            <a:schemeClr val="tx1">
                              <a:lumMod val="65000"/>
                              <a:lumOff val="35000"/>
                            </a:schemeClr>
                          </a:solidFill>
                          <a:latin typeface="+mn-lt"/>
                          <a:ea typeface="+mn-ea"/>
                          <a:cs typeface="+mn-cs"/>
                        </a:rPr>
                        <a:t>Regolamento UE 2016/679 relativo alla protezione delle persone fisiche con riguardo al trattamento dei dati personali nonché alla libera circolazione di tali dati</a:t>
                      </a:r>
                      <a:r>
                        <a:rPr lang="it-IT" sz="1000" kern="1200" dirty="0" smtClean="0">
                          <a:solidFill>
                            <a:schemeClr val="tx1">
                              <a:lumMod val="65000"/>
                              <a:lumOff val="35000"/>
                            </a:schemeClr>
                          </a:solidFill>
                          <a:latin typeface="+mn-lt"/>
                          <a:ea typeface="+mn-ea"/>
                          <a:cs typeface="+mn-cs"/>
                        </a:rPr>
                        <a:t>. Nel 2018 la Camera è stata parte attiva del relativo gruppo di lavoro presso </a:t>
                      </a:r>
                      <a:r>
                        <a:rPr lang="it-IT" sz="1000" kern="1200" dirty="0" err="1" smtClean="0">
                          <a:solidFill>
                            <a:schemeClr val="tx1">
                              <a:lumMod val="65000"/>
                              <a:lumOff val="35000"/>
                            </a:schemeClr>
                          </a:solidFill>
                          <a:latin typeface="+mn-lt"/>
                          <a:ea typeface="+mn-ea"/>
                          <a:cs typeface="+mn-cs"/>
                        </a:rPr>
                        <a:t>Unioncamere</a:t>
                      </a:r>
                      <a:r>
                        <a:rPr lang="it-IT" sz="1000" kern="1200" dirty="0" smtClean="0">
                          <a:solidFill>
                            <a:schemeClr val="tx1">
                              <a:lumMod val="65000"/>
                              <a:lumOff val="35000"/>
                            </a:schemeClr>
                          </a:solidFill>
                          <a:latin typeface="+mn-lt"/>
                          <a:ea typeface="+mn-ea"/>
                          <a:cs typeface="+mn-cs"/>
                        </a:rPr>
                        <a:t> Regionale dedicato alla materia, dando impulso </a:t>
                      </a:r>
                      <a:r>
                        <a:rPr lang="it-IT" sz="1000" kern="1200" dirty="0" smtClean="0">
                          <a:solidFill>
                            <a:schemeClr val="tx1">
                              <a:lumMod val="65000"/>
                              <a:lumOff val="35000"/>
                            </a:schemeClr>
                          </a:solidFill>
                          <a:latin typeface="+mn-lt"/>
                          <a:ea typeface="+mn-ea"/>
                          <a:cs typeface="+mn-cs"/>
                        </a:rPr>
                        <a:t>all’</a:t>
                      </a:r>
                      <a:r>
                        <a:rPr lang="it-IT" sz="1000" kern="1200" dirty="0" err="1" smtClean="0">
                          <a:solidFill>
                            <a:schemeClr val="tx1">
                              <a:lumMod val="65000"/>
                              <a:lumOff val="35000"/>
                            </a:schemeClr>
                          </a:solidFill>
                          <a:latin typeface="+mn-lt"/>
                          <a:ea typeface="+mn-ea"/>
                          <a:cs typeface="+mn-cs"/>
                        </a:rPr>
                        <a:t>Assessment</a:t>
                      </a:r>
                      <a:r>
                        <a:rPr lang="it-IT" sz="1000" kern="1200" dirty="0" smtClean="0">
                          <a:solidFill>
                            <a:schemeClr val="tx1">
                              <a:lumMod val="65000"/>
                              <a:lumOff val="35000"/>
                            </a:schemeClr>
                          </a:solidFill>
                          <a:latin typeface="+mn-lt"/>
                          <a:ea typeface="+mn-ea"/>
                          <a:cs typeface="+mn-cs"/>
                        </a:rPr>
                        <a:t> </a:t>
                      </a:r>
                      <a:r>
                        <a:rPr lang="it-IT" sz="1000" kern="1200" dirty="0" smtClean="0">
                          <a:solidFill>
                            <a:schemeClr val="tx1">
                              <a:lumMod val="65000"/>
                              <a:lumOff val="35000"/>
                            </a:schemeClr>
                          </a:solidFill>
                          <a:latin typeface="+mn-lt"/>
                          <a:ea typeface="+mn-ea"/>
                          <a:cs typeface="+mn-cs"/>
                        </a:rPr>
                        <a:t>e alla formazione del personale, procedendo alla nomina di un Responsabile Protezione Dati (o DPO) sia nell’Ente che nell’Azienda Speciale </a:t>
                      </a:r>
                      <a:r>
                        <a:rPr lang="it-IT" sz="1000" kern="1200" dirty="0" err="1" smtClean="0">
                          <a:solidFill>
                            <a:schemeClr val="tx1">
                              <a:lumMod val="65000"/>
                              <a:lumOff val="35000"/>
                            </a:schemeClr>
                          </a:solidFill>
                          <a:latin typeface="+mn-lt"/>
                          <a:ea typeface="+mn-ea"/>
                          <a:cs typeface="+mn-cs"/>
                        </a:rPr>
                        <a:t>Paviasviluppo</a:t>
                      </a:r>
                      <a:r>
                        <a:rPr lang="it-IT" sz="1000" kern="1200" dirty="0" smtClean="0">
                          <a:solidFill>
                            <a:schemeClr val="tx1">
                              <a:lumMod val="65000"/>
                              <a:lumOff val="35000"/>
                            </a:schemeClr>
                          </a:solidFill>
                          <a:latin typeface="+mn-lt"/>
                          <a:ea typeface="+mn-ea"/>
                          <a:cs typeface="+mn-cs"/>
                        </a:rPr>
                        <a:t>, avviando il Registro Trattamento Dati (REGI) anche in modalità avanzata grazie</a:t>
                      </a:r>
                      <a:r>
                        <a:rPr lang="it-IT" sz="1000" kern="1200" baseline="0" dirty="0" smtClean="0">
                          <a:solidFill>
                            <a:schemeClr val="tx1">
                              <a:lumMod val="65000"/>
                              <a:lumOff val="35000"/>
                            </a:schemeClr>
                          </a:solidFill>
                          <a:latin typeface="+mn-lt"/>
                          <a:ea typeface="+mn-ea"/>
                          <a:cs typeface="+mn-cs"/>
                        </a:rPr>
                        <a:t> al software fornito da </a:t>
                      </a:r>
                      <a:r>
                        <a:rPr lang="it-IT" sz="1000" kern="1200" baseline="0" dirty="0" err="1" smtClean="0">
                          <a:solidFill>
                            <a:schemeClr val="tx1">
                              <a:lumMod val="65000"/>
                              <a:lumOff val="35000"/>
                            </a:schemeClr>
                          </a:solidFill>
                          <a:latin typeface="+mn-lt"/>
                          <a:ea typeface="+mn-ea"/>
                          <a:cs typeface="+mn-cs"/>
                        </a:rPr>
                        <a:t>Infocamere</a:t>
                      </a:r>
                      <a:r>
                        <a:rPr lang="it-IT" sz="1000" kern="1200" dirty="0" smtClean="0">
                          <a:solidFill>
                            <a:schemeClr val="tx1">
                              <a:lumMod val="65000"/>
                              <a:lumOff val="35000"/>
                            </a:schemeClr>
                          </a:solidFill>
                          <a:latin typeface="+mn-lt"/>
                          <a:ea typeface="+mn-ea"/>
                          <a:cs typeface="+mn-cs"/>
                        </a:rPr>
                        <a:t>. Nel 2019 si proseguirà nella strutturazione dei processi organizzativi e delle misure di sicurezza conseguenti alla valutazione del rischio.</a:t>
                      </a:r>
                    </a:p>
                    <a:p>
                      <a:pPr marL="0" marR="0" lvl="0" indent="0" algn="just" defTabSz="914400" rtl="0" eaLnBrk="1" fontAlgn="auto" latinLnBrk="0" hangingPunct="1">
                        <a:lnSpc>
                          <a:spcPct val="115000"/>
                        </a:lnSpc>
                        <a:spcBef>
                          <a:spcPts val="0"/>
                        </a:spcBef>
                        <a:spcAft>
                          <a:spcPts val="1000"/>
                        </a:spcAft>
                        <a:buClrTx/>
                        <a:buSzTx/>
                        <a:buFontTx/>
                        <a:buNone/>
                        <a:tabLst/>
                        <a:defRPr/>
                      </a:pPr>
                      <a:endParaRPr lang="it-IT" sz="1000" kern="1200" noProof="0" dirty="0" smtClean="0">
                        <a:solidFill>
                          <a:schemeClr val="tx1">
                            <a:lumMod val="65000"/>
                            <a:lumOff val="35000"/>
                          </a:schemeClr>
                        </a:solidFill>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charset="0"/>
                        <a:buNone/>
                        <a:tabLst/>
                        <a:defRPr/>
                      </a:pPr>
                      <a:r>
                        <a:rPr lang="it-IT" sz="1000" b="1" kern="1200" noProof="0" dirty="0" smtClean="0">
                          <a:solidFill>
                            <a:srgbClr val="FF0000"/>
                          </a:solidFill>
                          <a:latin typeface="+mn-lt"/>
                          <a:ea typeface="+mn-ea"/>
                          <a:cs typeface="+mn-cs"/>
                        </a:rPr>
                        <a:t>PROCESSI DI REINGEGNERIZZAZIONE</a:t>
                      </a:r>
                    </a:p>
                    <a:p>
                      <a:pPr marL="0" marR="0" lvl="0" indent="0" algn="just" defTabSz="914400" rtl="0" eaLnBrk="1" fontAlgn="auto" latinLnBrk="0" hangingPunct="1">
                        <a:lnSpc>
                          <a:spcPct val="100000"/>
                        </a:lnSpc>
                        <a:spcBef>
                          <a:spcPct val="20000"/>
                        </a:spcBef>
                        <a:spcAft>
                          <a:spcPts val="0"/>
                        </a:spcAft>
                        <a:buClrTx/>
                        <a:buSzTx/>
                        <a:buFont typeface="Arial" charset="0"/>
                        <a:buNone/>
                        <a:tabLst/>
                        <a:defRPr/>
                      </a:pPr>
                      <a:r>
                        <a:rPr lang="it-IT" sz="1000" kern="1200" noProof="0" dirty="0" smtClean="0">
                          <a:solidFill>
                            <a:schemeClr val="tx1">
                              <a:lumMod val="65000"/>
                              <a:lumOff val="35000"/>
                            </a:schemeClr>
                          </a:solidFill>
                          <a:latin typeface="+mn-lt"/>
                          <a:ea typeface="+mn-ea"/>
                          <a:cs typeface="+mn-cs"/>
                        </a:rPr>
                        <a:t> </a:t>
                      </a:r>
                    </a:p>
                    <a:p>
                      <a:pPr marL="0" marR="0" lvl="0" indent="0" algn="just" defTabSz="914400" rtl="0" eaLnBrk="1" fontAlgn="auto" latinLnBrk="0" hangingPunct="1">
                        <a:lnSpc>
                          <a:spcPct val="100000"/>
                        </a:lnSpc>
                        <a:spcBef>
                          <a:spcPct val="20000"/>
                        </a:spcBef>
                        <a:spcAft>
                          <a:spcPts val="0"/>
                        </a:spcAft>
                        <a:buClrTx/>
                        <a:buSzTx/>
                        <a:buFont typeface="Arial" charset="0"/>
                        <a:buNone/>
                        <a:tabLst/>
                        <a:defRPr/>
                      </a:pPr>
                      <a:r>
                        <a:rPr lang="it-IT" sz="1000" kern="1200" noProof="0" dirty="0" smtClean="0">
                          <a:solidFill>
                            <a:schemeClr val="tx1">
                              <a:lumMod val="65000"/>
                              <a:lumOff val="35000"/>
                            </a:schemeClr>
                          </a:solidFill>
                          <a:latin typeface="+mn-lt"/>
                          <a:ea typeface="+mn-ea"/>
                          <a:cs typeface="+mn-cs"/>
                        </a:rPr>
                        <a:t>In relazione </a:t>
                      </a:r>
                      <a:r>
                        <a:rPr lang="it-IT" sz="1000" kern="1200" noProof="0" dirty="0" smtClean="0">
                          <a:solidFill>
                            <a:schemeClr val="tx1">
                              <a:lumMod val="65000"/>
                              <a:lumOff val="35000"/>
                            </a:schemeClr>
                          </a:solidFill>
                          <a:latin typeface="+mn-lt"/>
                          <a:ea typeface="+mn-ea"/>
                          <a:cs typeface="+mn-cs"/>
                        </a:rPr>
                        <a:t>all’</a:t>
                      </a:r>
                      <a:r>
                        <a:rPr lang="it-IT" sz="1000" kern="1200" baseline="0" noProof="0" dirty="0" smtClean="0">
                          <a:solidFill>
                            <a:schemeClr val="tx1">
                              <a:lumMod val="65000"/>
                              <a:lumOff val="35000"/>
                            </a:schemeClr>
                          </a:solidFill>
                          <a:latin typeface="+mn-lt"/>
                          <a:ea typeface="+mn-ea"/>
                          <a:cs typeface="+mn-cs"/>
                        </a:rPr>
                        <a:t> </a:t>
                      </a:r>
                      <a:r>
                        <a:rPr lang="it-IT" sz="1000" kern="1200" noProof="0" dirty="0" smtClean="0">
                          <a:solidFill>
                            <a:schemeClr val="tx1">
                              <a:lumMod val="65000"/>
                              <a:lumOff val="35000"/>
                            </a:schemeClr>
                          </a:solidFill>
                          <a:latin typeface="+mn-lt"/>
                          <a:ea typeface="+mn-ea"/>
                          <a:cs typeface="+mn-cs"/>
                        </a:rPr>
                        <a:t>accorpamento dell’Ente con le consorelle di Mantova e Cremona, nel corso del 2018 sono stati costituiti a livello dei singoli servizi </a:t>
                      </a:r>
                      <a:r>
                        <a:rPr lang="it-IT" sz="1000" kern="1200" noProof="0" dirty="0" smtClean="0">
                          <a:solidFill>
                            <a:schemeClr val="tx1">
                              <a:lumMod val="65000"/>
                              <a:lumOff val="35000"/>
                            </a:schemeClr>
                          </a:solidFill>
                          <a:latin typeface="+mn-lt"/>
                          <a:ea typeface="+mn-ea"/>
                          <a:cs typeface="+mn-cs"/>
                        </a:rPr>
                        <a:t>gruppi </a:t>
                      </a:r>
                      <a:r>
                        <a:rPr lang="it-IT" sz="1000" kern="1200" noProof="0" dirty="0" smtClean="0">
                          <a:solidFill>
                            <a:schemeClr val="tx1">
                              <a:lumMod val="65000"/>
                              <a:lumOff val="35000"/>
                            </a:schemeClr>
                          </a:solidFill>
                          <a:latin typeface="+mn-lt"/>
                          <a:ea typeface="+mn-ea"/>
                          <a:cs typeface="+mn-cs"/>
                        </a:rPr>
                        <a:t>di lavoro </a:t>
                      </a:r>
                      <a:r>
                        <a:rPr lang="it-IT" sz="1000" kern="1200" noProof="0" dirty="0" err="1" smtClean="0">
                          <a:solidFill>
                            <a:schemeClr val="tx1">
                              <a:lumMod val="65000"/>
                              <a:lumOff val="35000"/>
                            </a:schemeClr>
                          </a:solidFill>
                          <a:latin typeface="+mn-lt"/>
                          <a:ea typeface="+mn-ea"/>
                          <a:cs typeface="+mn-cs"/>
                        </a:rPr>
                        <a:t>intercamerali</a:t>
                      </a:r>
                      <a:r>
                        <a:rPr lang="it-IT" sz="1000" kern="1200" noProof="0" dirty="0" smtClean="0">
                          <a:solidFill>
                            <a:schemeClr val="tx1">
                              <a:lumMod val="65000"/>
                              <a:lumOff val="35000"/>
                            </a:schemeClr>
                          </a:solidFill>
                          <a:latin typeface="+mn-lt"/>
                          <a:ea typeface="+mn-ea"/>
                          <a:cs typeface="+mn-cs"/>
                        </a:rPr>
                        <a:t>, che si sono già relazionati con i referenti di </a:t>
                      </a:r>
                      <a:r>
                        <a:rPr lang="it-IT" sz="1000" kern="1200" noProof="0" dirty="0" err="1" smtClean="0">
                          <a:solidFill>
                            <a:schemeClr val="tx1">
                              <a:lumMod val="65000"/>
                              <a:lumOff val="35000"/>
                            </a:schemeClr>
                          </a:solidFill>
                          <a:latin typeface="+mn-lt"/>
                          <a:ea typeface="+mn-ea"/>
                          <a:cs typeface="+mn-cs"/>
                        </a:rPr>
                        <a:t>Infocamere</a:t>
                      </a:r>
                      <a:r>
                        <a:rPr lang="it-IT" sz="1000" kern="1200" noProof="0" dirty="0" smtClean="0">
                          <a:solidFill>
                            <a:schemeClr val="tx1">
                              <a:lumMod val="65000"/>
                              <a:lumOff val="35000"/>
                            </a:schemeClr>
                          </a:solidFill>
                          <a:latin typeface="+mn-lt"/>
                          <a:ea typeface="+mn-ea"/>
                          <a:cs typeface="+mn-cs"/>
                        </a:rPr>
                        <a:t> al fine di definire le specifiche conseguenti alla futura costituzione della Camera di Cremona-Mantova-Pavia; salvo gli ulteriori esiti di carattere giurisprudenziale o normativo, il processo di ristrutturazione nel 2019 potrebbe essere ripreso, con l’obiettivo di portare a una condivisione di modalità operative omogenee nel rispetto dei principi di economicità, efficacia ed efficienza, a garanzia del mantenimento e , ove possibile , di miglioramento dei servizi resi. </a:t>
                      </a:r>
                    </a:p>
                    <a:p>
                      <a:pPr marL="0" marR="0" lvl="0" indent="0" algn="just" defTabSz="914400" rtl="0" eaLnBrk="1" fontAlgn="auto" latinLnBrk="0" hangingPunct="1">
                        <a:lnSpc>
                          <a:spcPct val="100000"/>
                        </a:lnSpc>
                        <a:spcBef>
                          <a:spcPct val="20000"/>
                        </a:spcBef>
                        <a:spcAft>
                          <a:spcPts val="0"/>
                        </a:spcAft>
                        <a:buClrTx/>
                        <a:buSzTx/>
                        <a:buFont typeface="Arial" charset="0"/>
                        <a:buNone/>
                        <a:tabLst/>
                        <a:defRPr/>
                      </a:pPr>
                      <a:r>
                        <a:rPr lang="it-IT" sz="1000" kern="1200" noProof="0" dirty="0" smtClean="0">
                          <a:solidFill>
                            <a:schemeClr val="tx1">
                              <a:lumMod val="65000"/>
                              <a:lumOff val="35000"/>
                            </a:schemeClr>
                          </a:solidFill>
                          <a:latin typeface="+mn-lt"/>
                          <a:ea typeface="+mn-ea"/>
                          <a:cs typeface="+mn-cs"/>
                        </a:rPr>
                        <a:t>Un supporto rilevante al buon esito del processo è l’estensione dei livelli di interoperabilità tra gli applicativi  attualmente in uso, e l’utilizzo allargato dei servizi on-line. A tal proposito già dal mese di ottobre 2018 l’Ente ha aderito ad alcuni servizi offerti da </a:t>
                      </a:r>
                      <a:r>
                        <a:rPr lang="it-IT" sz="1000" kern="1200" noProof="0" dirty="0" err="1" smtClean="0">
                          <a:solidFill>
                            <a:schemeClr val="tx1">
                              <a:lumMod val="65000"/>
                              <a:lumOff val="35000"/>
                            </a:schemeClr>
                          </a:solidFill>
                          <a:latin typeface="+mn-lt"/>
                          <a:ea typeface="+mn-ea"/>
                          <a:cs typeface="+mn-cs"/>
                        </a:rPr>
                        <a:t>Unioncamere-Digicamere</a:t>
                      </a:r>
                      <a:r>
                        <a:rPr lang="it-IT" sz="1000" kern="1200" noProof="0" dirty="0" smtClean="0">
                          <a:solidFill>
                            <a:schemeClr val="tx1">
                              <a:lumMod val="65000"/>
                              <a:lumOff val="35000"/>
                            </a:schemeClr>
                          </a:solidFill>
                          <a:latin typeface="+mn-lt"/>
                          <a:ea typeface="+mn-ea"/>
                          <a:cs typeface="+mn-cs"/>
                        </a:rPr>
                        <a:t> che consentono un’interfaccia digitale con l’utente per la richiesta di solleciti, rettifiche e gestione degli appuntamenti nell’ambito del Registro Imprese; l’efficacia di tale modalità operativa verrà testata nel 2019, anche per valutare un’ulteriore estensione dei servizi on-line ad altri settori della Camera. </a:t>
                      </a:r>
                    </a:p>
                    <a:p>
                      <a:pPr marL="0" algn="just" defTabSz="914400" rtl="0" eaLnBrk="1" latinLnBrk="0" hangingPunct="1">
                        <a:lnSpc>
                          <a:spcPct val="100000"/>
                        </a:lnSpc>
                        <a:spcBef>
                          <a:spcPct val="20000"/>
                        </a:spcBef>
                        <a:buFont typeface="Arial" charset="0"/>
                      </a:pPr>
                      <a:r>
                        <a:rPr lang="it-IT" sz="1000" kern="1200" noProof="0" dirty="0" smtClean="0">
                          <a:solidFill>
                            <a:schemeClr val="tx1">
                              <a:lumMod val="65000"/>
                              <a:lumOff val="35000"/>
                            </a:schemeClr>
                          </a:solidFill>
                          <a:latin typeface="+mn-lt"/>
                          <a:ea typeface="+mn-ea"/>
                          <a:cs typeface="+mn-cs"/>
                        </a:rPr>
                        <a:t>Per quanto riguarda alcuni flussi documentali sarà effettuato un </a:t>
                      </a:r>
                      <a:r>
                        <a:rPr lang="it-IT" sz="1000" kern="1200" noProof="0" dirty="0" err="1" smtClean="0">
                          <a:solidFill>
                            <a:schemeClr val="tx1">
                              <a:lumMod val="65000"/>
                              <a:lumOff val="35000"/>
                            </a:schemeClr>
                          </a:solidFill>
                          <a:latin typeface="+mn-lt"/>
                          <a:ea typeface="+mn-ea"/>
                          <a:cs typeface="+mn-cs"/>
                        </a:rPr>
                        <a:t>efficientamento</a:t>
                      </a:r>
                      <a:r>
                        <a:rPr lang="it-IT" sz="1000" kern="1200" noProof="0" dirty="0" smtClean="0">
                          <a:solidFill>
                            <a:schemeClr val="tx1">
                              <a:lumMod val="65000"/>
                              <a:lumOff val="35000"/>
                            </a:schemeClr>
                          </a:solidFill>
                          <a:latin typeface="+mn-lt"/>
                          <a:ea typeface="+mn-ea"/>
                          <a:cs typeface="+mn-cs"/>
                        </a:rPr>
                        <a:t> tramite l’integrazione degli applicativi di </a:t>
                      </a:r>
                      <a:r>
                        <a:rPr lang="it-IT" sz="1000" kern="1200" noProof="0" dirty="0" err="1" smtClean="0">
                          <a:solidFill>
                            <a:schemeClr val="tx1">
                              <a:lumMod val="65000"/>
                              <a:lumOff val="35000"/>
                            </a:schemeClr>
                          </a:solidFill>
                          <a:latin typeface="+mn-lt"/>
                          <a:ea typeface="+mn-ea"/>
                          <a:cs typeface="+mn-cs"/>
                        </a:rPr>
                        <a:t>Infocamere</a:t>
                      </a:r>
                      <a:r>
                        <a:rPr lang="it-IT" sz="1000" kern="1200" noProof="0" dirty="0" smtClean="0">
                          <a:solidFill>
                            <a:schemeClr val="tx1">
                              <a:lumMod val="65000"/>
                              <a:lumOff val="35000"/>
                            </a:schemeClr>
                          </a:solidFill>
                          <a:latin typeface="+mn-lt"/>
                          <a:ea typeface="+mn-ea"/>
                          <a:cs typeface="+mn-cs"/>
                        </a:rPr>
                        <a:t>, come quello relativo all’accertamento delle violazioni amministrative del Registro imprese e ai conseguenti procedimenti sanzionatori, che verranno integrati con il sistema </a:t>
                      </a:r>
                      <a:r>
                        <a:rPr lang="it-IT" sz="1000" kern="1200" noProof="0" dirty="0" err="1" smtClean="0">
                          <a:solidFill>
                            <a:schemeClr val="tx1">
                              <a:lumMod val="65000"/>
                              <a:lumOff val="35000"/>
                            </a:schemeClr>
                          </a:solidFill>
                          <a:latin typeface="+mn-lt"/>
                          <a:ea typeface="+mn-ea"/>
                          <a:cs typeface="+mn-cs"/>
                        </a:rPr>
                        <a:t>Gedoc</a:t>
                      </a:r>
                      <a:r>
                        <a:rPr lang="it-IT" sz="1000" kern="1200" noProof="0" dirty="0" smtClean="0">
                          <a:solidFill>
                            <a:schemeClr val="tx1">
                              <a:lumMod val="65000"/>
                              <a:lumOff val="35000"/>
                            </a:schemeClr>
                          </a:solidFill>
                          <a:latin typeface="+mn-lt"/>
                          <a:ea typeface="+mn-ea"/>
                          <a:cs typeface="+mn-cs"/>
                        </a:rPr>
                        <a:t> di gestione documentale.</a:t>
                      </a:r>
                    </a:p>
                    <a:p>
                      <a:pPr marL="0" algn="just" defTabSz="914400" rtl="0" eaLnBrk="1" latinLnBrk="0" hangingPunct="1">
                        <a:lnSpc>
                          <a:spcPct val="100000"/>
                        </a:lnSpc>
                        <a:spcBef>
                          <a:spcPct val="20000"/>
                        </a:spcBef>
                        <a:buFont typeface="Arial" charset="0"/>
                      </a:pPr>
                      <a:r>
                        <a:rPr lang="it-IT" sz="1000" kern="1200" noProof="0" dirty="0" smtClean="0">
                          <a:solidFill>
                            <a:schemeClr val="tx1">
                              <a:lumMod val="65000"/>
                              <a:lumOff val="35000"/>
                            </a:schemeClr>
                          </a:solidFill>
                          <a:latin typeface="+mn-lt"/>
                          <a:ea typeface="+mn-ea"/>
                          <a:cs typeface="+mn-cs"/>
                        </a:rPr>
                        <a:t>Saranno inoltre valutate le opportunità fornite dal recente servizio di </a:t>
                      </a:r>
                      <a:r>
                        <a:rPr lang="it-IT" sz="1000" kern="1200" noProof="0" dirty="0" err="1" smtClean="0">
                          <a:solidFill>
                            <a:schemeClr val="tx1">
                              <a:lumMod val="65000"/>
                              <a:lumOff val="35000"/>
                            </a:schemeClr>
                          </a:solidFill>
                          <a:latin typeface="+mn-lt"/>
                          <a:ea typeface="+mn-ea"/>
                          <a:cs typeface="+mn-cs"/>
                        </a:rPr>
                        <a:t>Infocamere</a:t>
                      </a:r>
                      <a:r>
                        <a:rPr lang="it-IT" sz="1000" kern="1200" noProof="0" dirty="0" smtClean="0">
                          <a:solidFill>
                            <a:schemeClr val="tx1">
                              <a:lumMod val="65000"/>
                              <a:lumOff val="35000"/>
                            </a:schemeClr>
                          </a:solidFill>
                          <a:latin typeface="+mn-lt"/>
                          <a:ea typeface="+mn-ea"/>
                          <a:cs typeface="+mn-cs"/>
                        </a:rPr>
                        <a:t> per consentire la «stampa in azienda» delle certificazioni estere e dei carnet ATA tramite la recente implementazione dell’applicativo «Cert’O».</a:t>
                      </a:r>
                      <a:r>
                        <a:rPr lang="it-IT" sz="1000" kern="1200" dirty="0" smtClean="0">
                          <a:solidFill>
                            <a:schemeClr val="tx1">
                              <a:lumMod val="65000"/>
                              <a:lumOff val="35000"/>
                            </a:schemeClr>
                          </a:solidFill>
                          <a:latin typeface="+mn-lt"/>
                          <a:ea typeface="+mn-ea"/>
                          <a:cs typeface="+mn-cs"/>
                        </a:rPr>
                        <a:t> </a:t>
                      </a:r>
                      <a:endParaRPr lang="it-IT" sz="1000" kern="1200" noProof="0" dirty="0" smtClean="0">
                        <a:solidFill>
                          <a:schemeClr val="tx1">
                            <a:lumMod val="65000"/>
                            <a:lumOff val="35000"/>
                          </a:schemeClr>
                        </a:solidFill>
                        <a:latin typeface="+mn-lt"/>
                        <a:ea typeface="+mn-ea"/>
                        <a:cs typeface="+mn-cs"/>
                      </a:endParaRPr>
                    </a:p>
                    <a:p>
                      <a:pPr marL="0" marR="0" lvl="0" indent="0" algn="just" defTabSz="914400" rtl="0" eaLnBrk="1" fontAlgn="auto" latinLnBrk="0" hangingPunct="1">
                        <a:lnSpc>
                          <a:spcPct val="100000"/>
                        </a:lnSpc>
                        <a:spcBef>
                          <a:spcPct val="20000"/>
                        </a:spcBef>
                        <a:spcAft>
                          <a:spcPts val="1000"/>
                        </a:spcAft>
                        <a:buClrTx/>
                        <a:buSzTx/>
                        <a:buFont typeface="Arial" charset="0"/>
                        <a:buNone/>
                        <a:tabLst/>
                        <a:defRPr/>
                      </a:pPr>
                      <a:r>
                        <a:rPr lang="it-IT" sz="1000" kern="1200" dirty="0" smtClean="0">
                          <a:solidFill>
                            <a:schemeClr val="tx1">
                              <a:lumMod val="65000"/>
                              <a:lumOff val="35000"/>
                            </a:schemeClr>
                          </a:solidFill>
                          <a:latin typeface="+mn-lt"/>
                          <a:ea typeface="+mn-ea"/>
                          <a:cs typeface="+mn-cs"/>
                        </a:rPr>
                        <a:t>La Camera sarà indotta nel corso del prossimo anno ad avviare azioni per rinnovare la gestione e l’organizzazione della struttura con l’obiettivo di renderla più funzionale e adeguarla al nuovo scenario di riferimento che deriverà dall’esito del piano di razionalizzazione di </a:t>
                      </a:r>
                      <a:r>
                        <a:rPr lang="it-IT" sz="1000" kern="1200" dirty="0" err="1" smtClean="0">
                          <a:solidFill>
                            <a:schemeClr val="tx1">
                              <a:lumMod val="65000"/>
                              <a:lumOff val="35000"/>
                            </a:schemeClr>
                          </a:solidFill>
                          <a:latin typeface="+mn-lt"/>
                          <a:ea typeface="+mn-ea"/>
                          <a:cs typeface="+mn-cs"/>
                        </a:rPr>
                        <a:t>Unioncamere</a:t>
                      </a:r>
                      <a:r>
                        <a:rPr lang="it-IT" sz="1000" kern="1200" dirty="0" smtClean="0">
                          <a:solidFill>
                            <a:schemeClr val="tx1">
                              <a:lumMod val="65000"/>
                              <a:lumOff val="35000"/>
                            </a:schemeClr>
                          </a:solidFill>
                          <a:latin typeface="+mn-lt"/>
                          <a:ea typeface="+mn-ea"/>
                          <a:cs typeface="+mn-cs"/>
                        </a:rPr>
                        <a:t>  relativo agli accorpamenti, al riordino delle sedi e alla revisione dell’assetto del personale. In ogni caso l’Ente conferma l’intento di migliorare continuamente la performance organizzativa e valutare i margini di </a:t>
                      </a:r>
                      <a:r>
                        <a:rPr lang="it-IT" sz="1000" kern="1200" dirty="0" err="1" smtClean="0">
                          <a:solidFill>
                            <a:schemeClr val="tx1">
                              <a:lumMod val="65000"/>
                              <a:lumOff val="35000"/>
                            </a:schemeClr>
                          </a:solidFill>
                          <a:latin typeface="+mn-lt"/>
                          <a:ea typeface="+mn-ea"/>
                          <a:cs typeface="+mn-cs"/>
                        </a:rPr>
                        <a:t>efficientamento</a:t>
                      </a:r>
                      <a:r>
                        <a:rPr lang="it-IT" sz="1000" kern="1200" dirty="0" smtClean="0">
                          <a:solidFill>
                            <a:schemeClr val="tx1">
                              <a:lumMod val="65000"/>
                              <a:lumOff val="35000"/>
                            </a:schemeClr>
                          </a:solidFill>
                          <a:latin typeface="+mn-lt"/>
                          <a:ea typeface="+mn-ea"/>
                          <a:cs typeface="+mn-cs"/>
                        </a:rPr>
                        <a:t> dell’azione camerale, tenuto conto del condizionamento esterno e delle potenzialità /opportunità derivanti dai nuovi compiti assegnati alle Camere.</a:t>
                      </a:r>
                    </a:p>
                    <a:p>
                      <a:pPr marL="0" marR="0" lvl="0" indent="0" algn="just" defTabSz="914400" rtl="0" eaLnBrk="1" fontAlgn="auto" latinLnBrk="0" hangingPunct="1">
                        <a:lnSpc>
                          <a:spcPct val="115000"/>
                        </a:lnSpc>
                        <a:spcBef>
                          <a:spcPct val="20000"/>
                        </a:spcBef>
                        <a:spcAft>
                          <a:spcPts val="1000"/>
                        </a:spcAft>
                        <a:buClrTx/>
                        <a:buSzTx/>
                        <a:buFont typeface="Arial" charset="0"/>
                        <a:buNone/>
                        <a:tabLst/>
                        <a:defRPr/>
                      </a:pPr>
                      <a:endParaRPr lang="it-IT" sz="1000" kern="1200" noProof="0" dirty="0" smtClean="0">
                        <a:solidFill>
                          <a:schemeClr val="tx1">
                            <a:lumMod val="65000"/>
                            <a:lumOff val="35000"/>
                          </a:schemeClr>
                        </a:solidFill>
                        <a:latin typeface="+mn-lt"/>
                        <a:ea typeface="+mn-ea"/>
                        <a:cs typeface="+mn-cs"/>
                      </a:endParaRPr>
                    </a:p>
                    <a:p>
                      <a:pPr marL="0" marR="0" lvl="0" indent="0" algn="just" defTabSz="914400" rtl="0" eaLnBrk="1" fontAlgn="auto" latinLnBrk="0" hangingPunct="1">
                        <a:lnSpc>
                          <a:spcPct val="115000"/>
                        </a:lnSpc>
                        <a:spcBef>
                          <a:spcPts val="0"/>
                        </a:spcBef>
                        <a:spcAft>
                          <a:spcPts val="1000"/>
                        </a:spcAft>
                        <a:buClrTx/>
                        <a:buSzTx/>
                        <a:buFontTx/>
                        <a:buNone/>
                        <a:tabLst/>
                        <a:defRPr/>
                      </a:pPr>
                      <a:endParaRPr lang="it-IT" sz="1000" kern="1200" noProof="0" dirty="0" smtClean="0">
                        <a:solidFill>
                          <a:schemeClr val="tx1">
                            <a:lumMod val="65000"/>
                            <a:lumOff val="35000"/>
                          </a:schemeClr>
                        </a:solidFill>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38</a:t>
            </a:fld>
            <a:endParaRPr lang="it-IT"/>
          </a:p>
        </p:txBody>
      </p:sp>
    </p:spTree>
    <p:extLst>
      <p:ext uri="{BB962C8B-B14F-4D97-AF65-F5344CB8AC3E}">
        <p14:creationId xmlns:p14="http://schemas.microsoft.com/office/powerpoint/2010/main" val="23825017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556907355"/>
              </p:ext>
            </p:extLst>
          </p:nvPr>
        </p:nvGraphicFramePr>
        <p:xfrm>
          <a:off x="323528" y="260648"/>
          <a:ext cx="8280920" cy="1080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70029449"/>
              </p:ext>
            </p:extLst>
          </p:nvPr>
        </p:nvGraphicFramePr>
        <p:xfrm>
          <a:off x="395536" y="1268760"/>
          <a:ext cx="8279383" cy="5068642"/>
        </p:xfrm>
        <a:graphic>
          <a:graphicData uri="http://schemas.openxmlformats.org/drawingml/2006/table">
            <a:tbl>
              <a:tblPr/>
              <a:tblGrid>
                <a:gridCol w="8279383"/>
              </a:tblGrid>
              <a:tr h="5068642">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00B050"/>
                          </a:solidFill>
                          <a:effectLst/>
                          <a:uLnTx/>
                          <a:uFillTx/>
                          <a:latin typeface="+mn-lt"/>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200" b="0" i="0" u="none" strike="noStrike" kern="1200" cap="none" spc="0" normalizeH="0" baseline="0" noProof="0" dirty="0" smtClean="0">
                        <a:ln>
                          <a:noFill/>
                        </a:ln>
                        <a:solidFill>
                          <a:srgbClr val="00B050"/>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La ri</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qualificazione  e l’aggiornamento professionale delle professionalità dell’Ente rimangono un impegno primario e un obiettivo prioritario del sistema camerale necessario per riconvertire i dipendenti sulle nuove funzioni affidate alle Camere. Già  dal 2017 il personale è fortemente impegnato sulle linee formative messe a disposizione da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nell'ambito del complessivo programma  nazionale di sviluppo e potenziamento delle professionalità Camerali  che proseguirà anche nel 2019.</a:t>
                      </a: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Oltre a un’attenta programmazione delle attività formative destinate all’aggiornamento del personale, tenendo conto delle competenze assegnate alle singole unità organizzative, si dovranno intensificare gli interscambi informativi tra gli uffici  e incentivare  il  team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working</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per consentire l’aumento del grado di flessibilità nella gestione dei processi, fattore essenziale per la crescita delle competenze.</a:t>
                      </a: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Si dovranno effettuare interventi formativi nei confronti dei responsabili e dei rispettivi collaboratori in materia di Anticorruzione, aumentando il grado di consapevolezza delle norme vigenti in materia, con particolare riguardo al Codice di comportamento e alle misure necessarie per garantire la trasparenza amministrativa. In tal senso l’aggiornamento del Piano triennale di prevenzione della corruzione, nell’indicare le puntuali azioni indirizzate a prevenire i rischi di eventi corruttivi ai sensi della  L. 90/2012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s.m.i.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avrà  come riferimento le direttive poste dal Piano Nazionale Anticorruzione emanato dall’A.N.A.C.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7030A0"/>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00B05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39</a:t>
            </a:fld>
            <a:endParaRPr lang="it-IT"/>
          </a:p>
        </p:txBody>
      </p:sp>
    </p:spTree>
    <p:extLst>
      <p:ext uri="{BB962C8B-B14F-4D97-AF65-F5344CB8AC3E}">
        <p14:creationId xmlns:p14="http://schemas.microsoft.com/office/powerpoint/2010/main" val="27546376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571295069"/>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902853587"/>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00B050"/>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L’Ente continuerà l’azione di controllo e contenimento dei costi di struttura  (personale e funzionamento) al fine di mettere a  disposizione maggiori risorse per la promozione del sistema economico locale  pur in presenza di un possibile necessario incremento dei costi di funzionamento legato al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ricorso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all’automazione di sempre più servizi  dovuto  alla  carenza di personale  come  specificato alla scheda  2.1.</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Nel 2019 proseguiranno i lavori di ristrutturazione e  adeguamento del Palazzo delle Esposizioni - Alberto Ricevuti, di proprietà camerale, al fine di renderlo polifunzionale e fruibile per le attività promozionali della Camera  e degli altri soggetti pubblici e privati  del territorio.  Il Palazzo è infatti l’unica struttura  di dimensioni ragguardevoli a Pavia e, con i dovuti interventi, diventerebbe accessibile a molteplici eventi (manifestazioni, convegni ecc.)  che attualmente non trovano spazio in città e in provincia.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Sarà inoltre  soggetto a manutenzione ed adeguamento anche  l’immobile di proprietà sito in Piazza del Lino, una volta sede della Sala Contrattazione Merci e degli uffici  camerali,  che è situato nel pieno centro cittadino e che  potrà  ospitare attività promozionali dell’Ente  - si pensi  ad esempio a B2B con buyer internazionali – ed essere una vetrina  delle tipicità locali e delle  attrazioni turistiche della provincia..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Tali interventi porteranno inoltre alla rivalutazione  al rialzo del valore degli immobili  interessati, già notevole, che la Camera  possiede.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rgbClr val="00B050"/>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40</a:t>
            </a:fld>
            <a:endParaRPr lang="it-IT"/>
          </a:p>
        </p:txBody>
      </p:sp>
    </p:spTree>
    <p:extLst>
      <p:ext uri="{BB962C8B-B14F-4D97-AF65-F5344CB8AC3E}">
        <p14:creationId xmlns:p14="http://schemas.microsoft.com/office/powerpoint/2010/main" val="974588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4785</TotalTime>
  <Words>15630</Words>
  <Application>Microsoft Office PowerPoint</Application>
  <PresentationFormat>Presentazione su schermo (4:3)</PresentationFormat>
  <Paragraphs>578</Paragraphs>
  <Slides>40</Slides>
  <Notes>2</Notes>
  <HiddenSlides>0</HiddenSlides>
  <MMClips>0</MMClips>
  <ScaleCrop>false</ScaleCrop>
  <HeadingPairs>
    <vt:vector size="4" baseType="variant">
      <vt:variant>
        <vt:lpstr>Tema</vt:lpstr>
      </vt:variant>
      <vt:variant>
        <vt:i4>1</vt:i4>
      </vt:variant>
      <vt:variant>
        <vt:lpstr>Titoli diapositive</vt:lpstr>
      </vt:variant>
      <vt:variant>
        <vt:i4>40</vt:i4>
      </vt:variant>
    </vt:vector>
  </HeadingPairs>
  <TitlesOfParts>
    <vt:vector size="41" baseType="lpstr">
      <vt:lpstr>Tema di Office</vt:lpstr>
      <vt:lpstr>     RELAZIONE PREVISIONALE E PROGRAMMATICA 2019  </vt:lpstr>
      <vt:lpstr>Sommario</vt:lpstr>
      <vt:lpstr>Presentazione standard di PowerPoint</vt:lpstr>
      <vt:lpstr>Presentazione standard di PowerPoint</vt:lpstr>
      <vt:lpstr>2 – SCENARI DI RIFERIMENTO </vt:lpstr>
      <vt:lpstr>SCENARIO ECONOMICO (I)</vt:lpstr>
      <vt:lpstr>SCENARIO ECONOMICO (II)</vt:lpstr>
      <vt:lpstr>SCENARIO NORMATIVO  (I)</vt:lpstr>
      <vt:lpstr>SCENARIO NORMATIVO (II)</vt:lpstr>
      <vt:lpstr>SCENARIO NORMATIVO (III)</vt:lpstr>
      <vt:lpstr>NUOVO RUOLO DELLA CAMERA E  RELAZIONI ISTITUZIONALI</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Infocamere S.c.p.a.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RELAZIONE PREVISIONALE E PROGRAMMATICA 2017</dc:title>
  <dc:creator>elena maggi</dc:creator>
  <cp:lastModifiedBy>elena maggi</cp:lastModifiedBy>
  <cp:revision>508</cp:revision>
  <cp:lastPrinted>2018-12-10T15:14:50Z</cp:lastPrinted>
  <dcterms:created xsi:type="dcterms:W3CDTF">2016-10-19T09:06:28Z</dcterms:created>
  <dcterms:modified xsi:type="dcterms:W3CDTF">2018-12-10T15:23:02Z</dcterms:modified>
</cp:coreProperties>
</file>