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74" r:id="rId2"/>
    <p:sldId id="275" r:id="rId3"/>
    <p:sldId id="276" r:id="rId4"/>
    <p:sldId id="277" r:id="rId5"/>
    <p:sldId id="305" r:id="rId6"/>
    <p:sldId id="278" r:id="rId7"/>
    <p:sldId id="279" r:id="rId8"/>
    <p:sldId id="287" r:id="rId9"/>
    <p:sldId id="286" r:id="rId10"/>
    <p:sldId id="280" r:id="rId11"/>
    <p:sldId id="290" r:id="rId12"/>
    <p:sldId id="288" r:id="rId13"/>
    <p:sldId id="291" r:id="rId14"/>
    <p:sldId id="281" r:id="rId15"/>
    <p:sldId id="295" r:id="rId16"/>
    <p:sldId id="282" r:id="rId17"/>
    <p:sldId id="256" r:id="rId18"/>
    <p:sldId id="306" r:id="rId19"/>
    <p:sldId id="303" r:id="rId20"/>
    <p:sldId id="269" r:id="rId21"/>
    <p:sldId id="293" r:id="rId22"/>
    <p:sldId id="294" r:id="rId23"/>
    <p:sldId id="298" r:id="rId24"/>
    <p:sldId id="271" r:id="rId25"/>
    <p:sldId id="302" r:id="rId26"/>
    <p:sldId id="307" r:id="rId27"/>
    <p:sldId id="272" r:id="rId28"/>
    <p:sldId id="292" r:id="rId29"/>
    <p:sldId id="273" r:id="rId30"/>
    <p:sldId id="301" r:id="rId31"/>
    <p:sldId id="308" r:id="rId32"/>
    <p:sldId id="300" r:id="rId33"/>
    <p:sldId id="265" r:id="rId34"/>
    <p:sldId id="262" r:id="rId35"/>
    <p:sldId id="266" r:id="rId36"/>
    <p:sldId id="267" r:id="rId37"/>
  </p:sldIdLst>
  <p:sldSz cx="9144000" cy="6858000" type="screen4x3"/>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ederica Pasinetti" initials="FP"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9713" autoAdjust="0"/>
  </p:normalViewPr>
  <p:slideViewPr>
    <p:cSldViewPr>
      <p:cViewPr>
        <p:scale>
          <a:sx n="90" d="100"/>
          <a:sy n="90" d="100"/>
        </p:scale>
        <p:origin x="-72" y="450"/>
      </p:cViewPr>
      <p:guideLst>
        <p:guide orient="horz" pos="2160"/>
        <p:guide pos="2880"/>
      </p:guideLst>
    </p:cSldViewPr>
  </p:slideViewPr>
  <p:notesTextViewPr>
    <p:cViewPr>
      <p:scale>
        <a:sx n="1" d="1"/>
        <a:sy n="1" d="1"/>
      </p:scale>
      <p:origin x="0" y="0"/>
    </p:cViewPr>
  </p:notesTextViewPr>
  <p:sorterViewPr>
    <p:cViewPr>
      <p:scale>
        <a:sx n="100" d="100"/>
        <a:sy n="100" d="100"/>
      </p:scale>
      <p:origin x="0" y="576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a:pPr>
            <a:r>
              <a:rPr lang="it-IT" sz="900"/>
              <a:t>Imprese registrate</a:t>
            </a:r>
            <a:r>
              <a:rPr lang="it-IT" sz="900" baseline="0"/>
              <a:t> in provincia di Pavia per settore di attività. Dati al II trim 2015</a:t>
            </a:r>
            <a:endParaRPr lang="it-IT" sz="900"/>
          </a:p>
        </c:rich>
      </c:tx>
      <c:layout>
        <c:manualLayout>
          <c:xMode val="edge"/>
          <c:yMode val="edge"/>
          <c:x val="0.1170399859757856"/>
          <c:y val="2.9311187103077674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8.0847435007136606E-2"/>
          <c:y val="0.2392727594443953"/>
          <c:w val="0.77497438287034004"/>
          <c:h val="0.6229072700863848"/>
        </c:manualLayout>
      </c:layout>
      <c:pie3DChart>
        <c:varyColors val="1"/>
        <c:ser>
          <c:idx val="0"/>
          <c:order val="0"/>
          <c:explosion val="25"/>
          <c:dLbls>
            <c:dLbl>
              <c:idx val="0"/>
              <c:layout>
                <c:manualLayout>
                  <c:x val="3.2014680185707745E-2"/>
                  <c:y val="2.1732826271232072E-2"/>
                </c:manualLayout>
              </c:layout>
              <c:showLegendKey val="0"/>
              <c:showVal val="0"/>
              <c:showCatName val="1"/>
              <c:showSerName val="0"/>
              <c:showPercent val="1"/>
              <c:showBubbleSize val="0"/>
            </c:dLbl>
            <c:dLbl>
              <c:idx val="1"/>
              <c:layout>
                <c:manualLayout>
                  <c:x val="-2.7179832274919841E-2"/>
                  <c:y val="-7.4832427975182261E-3"/>
                </c:manualLayout>
              </c:layout>
              <c:showLegendKey val="0"/>
              <c:showVal val="0"/>
              <c:showCatName val="1"/>
              <c:showSerName val="0"/>
              <c:showPercent val="1"/>
              <c:showBubbleSize val="0"/>
            </c:dLbl>
            <c:dLbl>
              <c:idx val="5"/>
              <c:layout>
                <c:manualLayout>
                  <c:x val="-6.9998925564220158E-3"/>
                  <c:y val="3.9303466514055745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Foglio1!$C$35:$C$40</c:f>
              <c:strCache>
                <c:ptCount val="6"/>
                <c:pt idx="0">
                  <c:v>Agricoltura</c:v>
                </c:pt>
                <c:pt idx="1">
                  <c:v>Industria</c:v>
                </c:pt>
                <c:pt idx="2">
                  <c:v>Costruzioni</c:v>
                </c:pt>
                <c:pt idx="3">
                  <c:v>Commercio</c:v>
                </c:pt>
                <c:pt idx="4">
                  <c:v>Servizi</c:v>
                </c:pt>
                <c:pt idx="5">
                  <c:v>Imprese non classificate</c:v>
                </c:pt>
              </c:strCache>
            </c:strRef>
          </c:cat>
          <c:val>
            <c:numRef>
              <c:f>Foglio1!$E$35:$E$40</c:f>
              <c:numCache>
                <c:formatCode>0.0%</c:formatCode>
                <c:ptCount val="6"/>
                <c:pt idx="0">
                  <c:v>0.13793880771358896</c:v>
                </c:pt>
                <c:pt idx="1">
                  <c:v>0.1070352685615919</c:v>
                </c:pt>
                <c:pt idx="2">
                  <c:v>0.18066684427321353</c:v>
                </c:pt>
                <c:pt idx="3">
                  <c:v>0.22622292354038159</c:v>
                </c:pt>
                <c:pt idx="4">
                  <c:v>0.31282660819312663</c:v>
                </c:pt>
                <c:pt idx="5">
                  <c:v>3.5309547718097425E-2</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3787B0-5FED-416A-BE75-3A725A9ECA38}"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D9B01-29A0-41A4-8B23-D0A9F8A364F6}" type="presOf" srcId="{C9B74B53-8E51-4C3C-9EF4-96CAB68EBC4A}" destId="{D7126B19-7668-41C7-83E8-D97D9586CF89}" srcOrd="0" destOrd="0" presId="urn:microsoft.com/office/officeart/2005/8/layout/vList2"/>
    <dgm:cxn modelId="{6F8E1F3F-06E2-4C43-BCCA-7BDA63378F5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7B39B0D-16C5-4627-8AB1-2AD7324F6DFB}" type="presOf" srcId="{D83A2284-6BCE-49A0-A1A1-5796BF3D68BF}" destId="{F66B3C40-862D-4EA0-BDFC-AD5E3F1A73EE}" srcOrd="0" destOrd="0" presId="urn:microsoft.com/office/officeart/2005/8/layout/vList2"/>
    <dgm:cxn modelId="{005EB2AA-1663-4C7B-A96B-4D6C30E10A4F}" type="presParOf" srcId="{F697BC44-E282-42D3-9F4D-BFB0651BD981}" destId="{D7126B19-7668-41C7-83E8-D97D9586CF89}" srcOrd="0" destOrd="0" presId="urn:microsoft.com/office/officeart/2005/8/layout/vList2"/>
    <dgm:cxn modelId="{AB19A448-3C6F-4C5C-BC68-FC8928A28E75}" type="presParOf" srcId="{F697BC44-E282-42D3-9F4D-BFB0651BD981}" destId="{46AA9149-9E24-45B7-AF92-5C5510438DE2}" srcOrd="1" destOrd="0" presId="urn:microsoft.com/office/officeart/2005/8/layout/vList2"/>
    <dgm:cxn modelId="{30AD96EF-EF7C-4CC4-A4BF-658598395FF5}" type="presParOf" srcId="{F697BC44-E282-42D3-9F4D-BFB0651BD981}" destId="{F66B3C40-862D-4EA0-BDFC-AD5E3F1A73EE}" srcOrd="2" destOrd="0" presId="urn:microsoft.com/office/officeart/2005/8/layout/vList2"/>
    <dgm:cxn modelId="{FB6C8761-049A-457B-9700-9548498D9689}" type="presParOf" srcId="{F697BC44-E282-42D3-9F4D-BFB0651BD981}" destId="{8F966E26-C4F6-4136-AA0A-571B5A225A02}" srcOrd="3" destOrd="0" presId="urn:microsoft.com/office/officeart/2005/8/layout/vList2"/>
    <dgm:cxn modelId="{76B2ACE6-4058-4CF2-89CB-0BEF1DADBF1B}"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 </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294C4F6-96A0-4FBC-8880-AA05B6F2B107}"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BF3AFE7D-7860-4C6F-BF29-868564C5593F}"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9E060F37-3101-4BAF-87FF-13087A7B5F99}"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E22D465-BE79-4869-8F31-32BFC671389C}" type="presOf" srcId="{4AC66F47-FC7F-41F8-A920-3FDC5BA8B3B9}" destId="{8BE8880F-3FBB-487E-8C90-96229143433F}" srcOrd="0" destOrd="0" presId="urn:microsoft.com/office/officeart/2005/8/layout/vList2"/>
    <dgm:cxn modelId="{591B283F-2F78-4893-9227-5255F55BDCAB}" type="presParOf" srcId="{F697BC44-E282-42D3-9F4D-BFB0651BD981}" destId="{D7126B19-7668-41C7-83E8-D97D9586CF89}" srcOrd="0" destOrd="0" presId="urn:microsoft.com/office/officeart/2005/8/layout/vList2"/>
    <dgm:cxn modelId="{3F5480D6-DB02-4D5C-A68E-D4575A67ED0D}" type="presParOf" srcId="{F697BC44-E282-42D3-9F4D-BFB0651BD981}" destId="{46AA9149-9E24-45B7-AF92-5C5510438DE2}" srcOrd="1" destOrd="0" presId="urn:microsoft.com/office/officeart/2005/8/layout/vList2"/>
    <dgm:cxn modelId="{4B9850FD-D5F5-47EC-9711-49242E48CA0A}" type="presParOf" srcId="{F697BC44-E282-42D3-9F4D-BFB0651BD981}" destId="{F66B3C40-862D-4EA0-BDFC-AD5E3F1A73EE}" srcOrd="2" destOrd="0" presId="urn:microsoft.com/office/officeart/2005/8/layout/vList2"/>
    <dgm:cxn modelId="{637B7B2C-6840-4ACB-89D2-3D3A00EBF81D}" type="presParOf" srcId="{F697BC44-E282-42D3-9F4D-BFB0651BD981}" destId="{8F966E26-C4F6-4136-AA0A-571B5A225A02}" srcOrd="3" destOrd="0" presId="urn:microsoft.com/office/officeart/2005/8/layout/vList2"/>
    <dgm:cxn modelId="{65634CA5-4B50-45B3-A73F-62E1D489DA7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538A4931-2A71-49C3-8C62-CA9538F3F926}"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7CFA5A91-E5B0-42AB-A5ED-73BA2EA53922}" type="presOf" srcId="{DE493239-4DAB-47E7-B9C0-6CEA8365470D}" destId="{F697BC44-E282-42D3-9F4D-BFB0651BD981}" srcOrd="0" destOrd="0" presId="urn:microsoft.com/office/officeart/2005/8/layout/vList2"/>
    <dgm:cxn modelId="{478C686F-6072-4F15-AFAC-3BD971732037}" type="presOf" srcId="{C9B74B53-8E51-4C3C-9EF4-96CAB68EBC4A}" destId="{D7126B19-7668-41C7-83E8-D97D9586CF89}" srcOrd="0" destOrd="0" presId="urn:microsoft.com/office/officeart/2005/8/layout/vList2"/>
    <dgm:cxn modelId="{A6651A49-1EA1-4DDA-B5BF-D354A28B1C69}"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F1C7DEF-1331-418D-9094-19BA0649A04D}" type="presParOf" srcId="{F697BC44-E282-42D3-9F4D-BFB0651BD981}" destId="{D7126B19-7668-41C7-83E8-D97D9586CF89}" srcOrd="0" destOrd="0" presId="urn:microsoft.com/office/officeart/2005/8/layout/vList2"/>
    <dgm:cxn modelId="{108DEFAA-3315-4379-9020-8949DD124308}" type="presParOf" srcId="{F697BC44-E282-42D3-9F4D-BFB0651BD981}" destId="{46AA9149-9E24-45B7-AF92-5C5510438DE2}" srcOrd="1" destOrd="0" presId="urn:microsoft.com/office/officeart/2005/8/layout/vList2"/>
    <dgm:cxn modelId="{83D67685-AAB3-4BEB-AF1E-D8BE8B0890BF}" type="presParOf" srcId="{F697BC44-E282-42D3-9F4D-BFB0651BD981}" destId="{F66B3C40-862D-4EA0-BDFC-AD5E3F1A73EE}" srcOrd="2" destOrd="0" presId="urn:microsoft.com/office/officeart/2005/8/layout/vList2"/>
    <dgm:cxn modelId="{47C5C814-F620-481C-9F57-09790C415A7F}" type="presParOf" srcId="{F697BC44-E282-42D3-9F4D-BFB0651BD981}" destId="{8F966E26-C4F6-4136-AA0A-571B5A225A02}" srcOrd="3" destOrd="0" presId="urn:microsoft.com/office/officeart/2005/8/layout/vList2"/>
    <dgm:cxn modelId="{174CAF7D-7291-460F-9722-B4BCC067634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Favorire l’accesso al credito e una migliore gestione della leva finanziaria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BFF2EF8-53E0-426F-A930-429D6B2BA750}" type="presOf" srcId="{4AC66F47-FC7F-41F8-A920-3FDC5BA8B3B9}" destId="{8BE8880F-3FBB-487E-8C90-96229143433F}" srcOrd="0" destOrd="0" presId="urn:microsoft.com/office/officeart/2005/8/layout/vList2"/>
    <dgm:cxn modelId="{74104426-0BE0-4386-9DDE-04FD87FF39A1}"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659A77F-4F2B-4DBA-8EB7-C5454AD174FA}" type="presOf" srcId="{C9B74B53-8E51-4C3C-9EF4-96CAB68EBC4A}" destId="{D7126B19-7668-41C7-83E8-D97D9586CF89}" srcOrd="0" destOrd="0" presId="urn:microsoft.com/office/officeart/2005/8/layout/vList2"/>
    <dgm:cxn modelId="{510E2D4F-B4C6-431B-82B6-993E45A90AA0}" type="presOf" srcId="{DE493239-4DAB-47E7-B9C0-6CEA8365470D}" destId="{F697BC44-E282-42D3-9F4D-BFB0651BD981}" srcOrd="0" destOrd="0" presId="urn:microsoft.com/office/officeart/2005/8/layout/vList2"/>
    <dgm:cxn modelId="{F0119EC0-5346-4E3E-B1CA-26053C0B4B52}" type="presParOf" srcId="{F697BC44-E282-42D3-9F4D-BFB0651BD981}" destId="{D7126B19-7668-41C7-83E8-D97D9586CF89}" srcOrd="0" destOrd="0" presId="urn:microsoft.com/office/officeart/2005/8/layout/vList2"/>
    <dgm:cxn modelId="{9E1F3DEB-DE36-4874-814F-EBA54414449B}" type="presParOf" srcId="{F697BC44-E282-42D3-9F4D-BFB0651BD981}" destId="{46AA9149-9E24-45B7-AF92-5C5510438DE2}" srcOrd="1" destOrd="0" presId="urn:microsoft.com/office/officeart/2005/8/layout/vList2"/>
    <dgm:cxn modelId="{83C4ACD4-242E-44D3-A8CC-8F8989FDC1C3}" type="presParOf" srcId="{F697BC44-E282-42D3-9F4D-BFB0651BD981}" destId="{F66B3C40-862D-4EA0-BDFC-AD5E3F1A73EE}" srcOrd="2" destOrd="0" presId="urn:microsoft.com/office/officeart/2005/8/layout/vList2"/>
    <dgm:cxn modelId="{D49ECA44-6DAF-4895-AA97-3B227B8A2FDF}" type="presParOf" srcId="{F697BC44-E282-42D3-9F4D-BFB0651BD981}" destId="{8F966E26-C4F6-4136-AA0A-571B5A225A02}" srcOrd="3" destOrd="0" presId="urn:microsoft.com/office/officeart/2005/8/layout/vList2"/>
    <dgm:cxn modelId="{4704CB56-79E3-4FED-A611-342002CCD55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AAA5CD1-557E-46E0-A9CA-910FB47C57B8}"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8E35DC2-3859-4B5C-9560-FEB5E5644D49}"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10D9F84-6491-437B-ABE3-E97E23F43A1C}" type="presOf" srcId="{D83A2284-6BCE-49A0-A1A1-5796BF3D68BF}" destId="{F66B3C40-862D-4EA0-BDFC-AD5E3F1A73EE}" srcOrd="0" destOrd="0" presId="urn:microsoft.com/office/officeart/2005/8/layout/vList2"/>
    <dgm:cxn modelId="{AEB3EBAA-CF05-47B1-943C-7DA5B9C4C54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C453962-6DA5-490C-8189-536873C6BFB1}" type="presParOf" srcId="{F697BC44-E282-42D3-9F4D-BFB0651BD981}" destId="{D7126B19-7668-41C7-83E8-D97D9586CF89}" srcOrd="0" destOrd="0" presId="urn:microsoft.com/office/officeart/2005/8/layout/vList2"/>
    <dgm:cxn modelId="{455B27FA-7F89-42A9-991B-D6CF0F7D76D6}" type="presParOf" srcId="{F697BC44-E282-42D3-9F4D-BFB0651BD981}" destId="{46AA9149-9E24-45B7-AF92-5C5510438DE2}" srcOrd="1" destOrd="0" presId="urn:microsoft.com/office/officeart/2005/8/layout/vList2"/>
    <dgm:cxn modelId="{24DD792E-B393-4FB4-A50C-FE691C125AD4}" type="presParOf" srcId="{F697BC44-E282-42D3-9F4D-BFB0651BD981}" destId="{F66B3C40-862D-4EA0-BDFC-AD5E3F1A73EE}" srcOrd="2" destOrd="0" presId="urn:microsoft.com/office/officeart/2005/8/layout/vList2"/>
    <dgm:cxn modelId="{FA7E56E0-11B1-4A4F-8F0C-081A0312DA3D}" type="presParOf" srcId="{F697BC44-E282-42D3-9F4D-BFB0651BD981}" destId="{8F966E26-C4F6-4136-AA0A-571B5A225A02}" srcOrd="3" destOrd="0" presId="urn:microsoft.com/office/officeart/2005/8/layout/vList2"/>
    <dgm:cxn modelId="{EB587EB4-BD81-4BC4-A569-CC38A52FD24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DF7CE600-DDF5-4562-AE7C-7C0E963D52D2}" type="presOf" srcId="{C9B74B53-8E51-4C3C-9EF4-96CAB68EBC4A}" destId="{D7126B19-7668-41C7-83E8-D97D9586CF89}" srcOrd="0" destOrd="0" presId="urn:microsoft.com/office/officeart/2005/8/layout/vList2"/>
    <dgm:cxn modelId="{3A5CD04D-A673-4C72-9D2B-B251250250AC}"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43CB551-704D-4837-94CA-8098DEB0D0C3}" type="presOf" srcId="{4AC66F47-FC7F-41F8-A920-3FDC5BA8B3B9}" destId="{8BE8880F-3FBB-487E-8C90-96229143433F}" srcOrd="0" destOrd="0" presId="urn:microsoft.com/office/officeart/2005/8/layout/vList2"/>
    <dgm:cxn modelId="{0D619157-2537-4A7F-B03F-E6C57C7250D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82550AC-DF1B-4257-96EB-3B7920C2FCDE}" type="presParOf" srcId="{F697BC44-E282-42D3-9F4D-BFB0651BD981}" destId="{D7126B19-7668-41C7-83E8-D97D9586CF89}" srcOrd="0" destOrd="0" presId="urn:microsoft.com/office/officeart/2005/8/layout/vList2"/>
    <dgm:cxn modelId="{A95F0A30-40BC-46F6-9ACC-DE001E85DEAB}" type="presParOf" srcId="{F697BC44-E282-42D3-9F4D-BFB0651BD981}" destId="{46AA9149-9E24-45B7-AF92-5C5510438DE2}" srcOrd="1" destOrd="0" presId="urn:microsoft.com/office/officeart/2005/8/layout/vList2"/>
    <dgm:cxn modelId="{B05EF79B-5454-4D83-9466-F73004449755}" type="presParOf" srcId="{F697BC44-E282-42D3-9F4D-BFB0651BD981}" destId="{F66B3C40-862D-4EA0-BDFC-AD5E3F1A73EE}" srcOrd="2" destOrd="0" presId="urn:microsoft.com/office/officeart/2005/8/layout/vList2"/>
    <dgm:cxn modelId="{44618641-4552-424C-8CED-65F040B478B5}" type="presParOf" srcId="{F697BC44-E282-42D3-9F4D-BFB0651BD981}" destId="{8F966E26-C4F6-4136-AA0A-571B5A225A02}" srcOrd="3" destOrd="0" presId="urn:microsoft.com/office/officeart/2005/8/layout/vList2"/>
    <dgm:cxn modelId="{AC380465-BB8A-4C44-8EAE-C59C86D4283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F809A03B-7E90-4268-87D8-33FCEE63D794}" type="presOf" srcId="{C9B74B53-8E51-4C3C-9EF4-96CAB68EBC4A}" destId="{D7126B19-7668-41C7-83E8-D97D9586CF89}" srcOrd="0" destOrd="0" presId="urn:microsoft.com/office/officeart/2005/8/layout/vList2"/>
    <dgm:cxn modelId="{19C3AA08-04DF-4CA5-94EF-2B422C265FC4}"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2C8119D-D398-46FE-9A82-42C186C46742}" type="presOf" srcId="{D83A2284-6BCE-49A0-A1A1-5796BF3D68BF}" destId="{F66B3C40-862D-4EA0-BDFC-AD5E3F1A73EE}" srcOrd="0" destOrd="0" presId="urn:microsoft.com/office/officeart/2005/8/layout/vList2"/>
    <dgm:cxn modelId="{99244A1D-9202-4AC9-A8DC-01B8C7E83620}"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8063545-0860-452F-AD32-359D73CE33C1}" type="presParOf" srcId="{F697BC44-E282-42D3-9F4D-BFB0651BD981}" destId="{D7126B19-7668-41C7-83E8-D97D9586CF89}" srcOrd="0" destOrd="0" presId="urn:microsoft.com/office/officeart/2005/8/layout/vList2"/>
    <dgm:cxn modelId="{5D6F5B94-A02B-422A-88E3-860DE594DBC7}" type="presParOf" srcId="{F697BC44-E282-42D3-9F4D-BFB0651BD981}" destId="{46AA9149-9E24-45B7-AF92-5C5510438DE2}" srcOrd="1" destOrd="0" presId="urn:microsoft.com/office/officeart/2005/8/layout/vList2"/>
    <dgm:cxn modelId="{54AD17FC-801F-4AB3-938D-14A35F9A9B41}" type="presParOf" srcId="{F697BC44-E282-42D3-9F4D-BFB0651BD981}" destId="{F66B3C40-862D-4EA0-BDFC-AD5E3F1A73EE}" srcOrd="2" destOrd="0" presId="urn:microsoft.com/office/officeart/2005/8/layout/vList2"/>
    <dgm:cxn modelId="{F80087F1-0750-4852-9E58-AA0636B24305}" type="presParOf" srcId="{F697BC44-E282-42D3-9F4D-BFB0651BD981}" destId="{8F966E26-C4F6-4136-AA0A-571B5A225A02}" srcOrd="3" destOrd="0" presId="urn:microsoft.com/office/officeart/2005/8/layout/vList2"/>
    <dgm:cxn modelId="{C7B2BFFB-0D26-4F96-8E10-DFAA45D0799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4" qsCatId="simple" csTypeId="urn:microsoft.com/office/officeart/2005/8/colors/accent1_2#4"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 Favorire lo sviluppo del capitale umano e la cultura di impresa (II)</a:t>
          </a:r>
        </a:p>
        <a:p>
          <a:pPr rtl="0"/>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50563"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38589"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51620" custLinFactNeighborY="-100000">
        <dgm:presLayoutVars>
          <dgm:chMax val="0"/>
          <dgm:bulletEnabled val="1"/>
        </dgm:presLayoutVars>
      </dgm:prSet>
      <dgm:spPr/>
      <dgm:t>
        <a:bodyPr/>
        <a:lstStyle/>
        <a:p>
          <a:endParaRPr lang="it-IT"/>
        </a:p>
      </dgm:t>
    </dgm:pt>
  </dgm:ptLst>
  <dgm:cxnLst>
    <dgm:cxn modelId="{6B773672-A3C4-4DCF-8C1B-3233A6AAA529}" type="presOf" srcId="{4AC66F47-FC7F-41F8-A920-3FDC5BA8B3B9}" destId="{8BE8880F-3FBB-487E-8C90-96229143433F}" srcOrd="0" destOrd="0" presId="urn:microsoft.com/office/officeart/2005/8/layout/vList2"/>
    <dgm:cxn modelId="{77DE42E8-B335-4E34-A2E0-2ED6266ADAC1}"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E8999731-1DFB-428B-830F-16985D6BF32E}" type="presOf" srcId="{D83A2284-6BCE-49A0-A1A1-5796BF3D68BF}" destId="{F66B3C40-862D-4EA0-BDFC-AD5E3F1A73EE}" srcOrd="0" destOrd="0" presId="urn:microsoft.com/office/officeart/2005/8/layout/vList2"/>
    <dgm:cxn modelId="{570650B5-3B23-460B-A9BE-933C80910469}"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31C6F30F-3749-42B7-979B-D84C65ABF07B}" type="presParOf" srcId="{F697BC44-E282-42D3-9F4D-BFB0651BD981}" destId="{D7126B19-7668-41C7-83E8-D97D9586CF89}" srcOrd="0" destOrd="0" presId="urn:microsoft.com/office/officeart/2005/8/layout/vList2"/>
    <dgm:cxn modelId="{CB44EF1F-C509-4E68-A809-4A1C4223742B}" type="presParOf" srcId="{F697BC44-E282-42D3-9F4D-BFB0651BD981}" destId="{46AA9149-9E24-45B7-AF92-5C5510438DE2}" srcOrd="1" destOrd="0" presId="urn:microsoft.com/office/officeart/2005/8/layout/vList2"/>
    <dgm:cxn modelId="{A1DF24DF-70A9-4B84-8F1E-3CA7630A63E4}" type="presParOf" srcId="{F697BC44-E282-42D3-9F4D-BFB0651BD981}" destId="{F66B3C40-862D-4EA0-BDFC-AD5E3F1A73EE}" srcOrd="2" destOrd="0" presId="urn:microsoft.com/office/officeart/2005/8/layout/vList2"/>
    <dgm:cxn modelId="{96E8A63D-1F0D-4461-B07E-01EE64CDF0AD}" type="presParOf" srcId="{F697BC44-E282-42D3-9F4D-BFB0651BD981}" destId="{8F966E26-C4F6-4136-AA0A-571B5A225A02}" srcOrd="3" destOrd="0" presId="urn:microsoft.com/office/officeart/2005/8/layout/vList2"/>
    <dgm:cxn modelId="{1DCC16FD-07A4-462A-9DA8-D51DB9A6F24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endParaRPr lang="it-IT" sz="1300" b="1" u="sng" dirty="0" smtClean="0">
            <a:solidFill>
              <a:srgbClr val="00B050"/>
            </a:solidFill>
          </a:endParaRPr>
        </a:p>
        <a:p>
          <a:pPr rtl="0"/>
          <a:r>
            <a:rPr lang="it-IT" sz="1250" b="1" u="none" dirty="0" smtClean="0">
              <a:solidFill>
                <a:srgbClr val="00B050"/>
              </a:solidFill>
            </a:rPr>
            <a:t>OBIETTIVO 1.5– Promuovere le eccellenze territoriali, le filiere produttive e le opportunità di insediamento sul territorio </a:t>
          </a:r>
          <a:r>
            <a:rPr lang="it-IT" sz="1250" b="1" u="sng" dirty="0" smtClean="0">
              <a:solidFill>
                <a:srgbClr val="00B050"/>
              </a:solidFill>
            </a:rPr>
            <a:t>(I)</a:t>
          </a:r>
          <a:endParaRPr lang="it-IT" sz="125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30134"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32097"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CB465C6D-EF18-45C8-8414-44FAD4C74BB7}"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4FCE2605-87B8-4C84-B5F8-84B336D65A45}" type="presOf" srcId="{D83A2284-6BCE-49A0-A1A1-5796BF3D68BF}" destId="{F66B3C40-862D-4EA0-BDFC-AD5E3F1A73EE}" srcOrd="0" destOrd="0" presId="urn:microsoft.com/office/officeart/2005/8/layout/vList2"/>
    <dgm:cxn modelId="{5DC7C021-A962-45D2-BBED-6B9FCE1E7EC0}" type="presOf" srcId="{4AC66F47-FC7F-41F8-A920-3FDC5BA8B3B9}" destId="{8BE8880F-3FBB-487E-8C90-96229143433F}" srcOrd="0" destOrd="0" presId="urn:microsoft.com/office/officeart/2005/8/layout/vList2"/>
    <dgm:cxn modelId="{89B214B7-3F9E-46BA-B3D4-F0AC98186CB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F4ED6E0-EC28-4EE1-A139-8E5F59123E1F}" type="presParOf" srcId="{F697BC44-E282-42D3-9F4D-BFB0651BD981}" destId="{D7126B19-7668-41C7-83E8-D97D9586CF89}" srcOrd="0" destOrd="0" presId="urn:microsoft.com/office/officeart/2005/8/layout/vList2"/>
    <dgm:cxn modelId="{E0D16131-4AB7-412E-AED8-0599AC55BA87}" type="presParOf" srcId="{F697BC44-E282-42D3-9F4D-BFB0651BD981}" destId="{46AA9149-9E24-45B7-AF92-5C5510438DE2}" srcOrd="1" destOrd="0" presId="urn:microsoft.com/office/officeart/2005/8/layout/vList2"/>
    <dgm:cxn modelId="{7BFCE233-5DF9-4FDB-ACDA-9D4996A86FA7}" type="presParOf" srcId="{F697BC44-E282-42D3-9F4D-BFB0651BD981}" destId="{F66B3C40-862D-4EA0-BDFC-AD5E3F1A73EE}" srcOrd="2" destOrd="0" presId="urn:microsoft.com/office/officeart/2005/8/layout/vList2"/>
    <dgm:cxn modelId="{A745F81C-10D9-43C9-93FB-8E87121B7330}" type="presParOf" srcId="{F697BC44-E282-42D3-9F4D-BFB0651BD981}" destId="{8F966E26-C4F6-4136-AA0A-571B5A225A02}" srcOrd="3" destOrd="0" presId="urn:microsoft.com/office/officeart/2005/8/layout/vList2"/>
    <dgm:cxn modelId="{FF978C01-A74F-4564-829A-E241C4773F4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endParaRPr lang="it-IT" sz="1300" b="1" u="sng" dirty="0" smtClean="0">
            <a:solidFill>
              <a:srgbClr val="00B050"/>
            </a:solidFill>
          </a:endParaRPr>
        </a:p>
        <a:p>
          <a:pPr rtl="0"/>
          <a:r>
            <a:rPr lang="it-IT" sz="1250" b="1" u="sng" dirty="0" smtClean="0">
              <a:solidFill>
                <a:srgbClr val="00B050"/>
              </a:solidFill>
            </a:rPr>
            <a:t>OBIETTIVO 1.5– Promuovere le eccellenze territoriali, le filiere produttive e le opportunità di insediamento sul territorio (II)</a:t>
          </a:r>
          <a:endParaRPr lang="it-IT" sz="125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30811" custLinFactNeighborY="-100000">
        <dgm:presLayoutVars>
          <dgm:chMax val="0"/>
          <dgm:bulletEnabled val="1"/>
        </dgm:presLayoutVars>
      </dgm:prSet>
      <dgm:spPr/>
      <dgm:t>
        <a:bodyPr/>
        <a:lstStyle/>
        <a:p>
          <a:endParaRPr lang="it-IT"/>
        </a:p>
      </dgm:t>
    </dgm:pt>
  </dgm:ptLst>
  <dgm:cxnLst>
    <dgm:cxn modelId="{2A441A73-6CDE-4D62-96AA-E1E66277F0E1}"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A6BBDC1-F152-44BD-889B-1AB8F0E1A990}" type="presOf" srcId="{4AC66F47-FC7F-41F8-A920-3FDC5BA8B3B9}" destId="{8BE8880F-3FBB-487E-8C90-96229143433F}" srcOrd="0" destOrd="0" presId="urn:microsoft.com/office/officeart/2005/8/layout/vList2"/>
    <dgm:cxn modelId="{EC9EFA9C-6C44-4B3D-A9DE-36F608443CBD}" type="presOf" srcId="{D83A2284-6BCE-49A0-A1A1-5796BF3D68BF}" destId="{F66B3C40-862D-4EA0-BDFC-AD5E3F1A73EE}" srcOrd="0" destOrd="0" presId="urn:microsoft.com/office/officeart/2005/8/layout/vList2"/>
    <dgm:cxn modelId="{B094A4A1-2186-43F4-917D-F8EF49C09887}"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B6A048DE-B624-4175-8307-DF0295F17112}" type="presParOf" srcId="{F697BC44-E282-42D3-9F4D-BFB0651BD981}" destId="{D7126B19-7668-41C7-83E8-D97D9586CF89}" srcOrd="0" destOrd="0" presId="urn:microsoft.com/office/officeart/2005/8/layout/vList2"/>
    <dgm:cxn modelId="{A6961E08-3DCB-4256-92A0-76F78318E4B0}" type="presParOf" srcId="{F697BC44-E282-42D3-9F4D-BFB0651BD981}" destId="{46AA9149-9E24-45B7-AF92-5C5510438DE2}" srcOrd="1" destOrd="0" presId="urn:microsoft.com/office/officeart/2005/8/layout/vList2"/>
    <dgm:cxn modelId="{D4AB338B-2DC3-4348-89B0-6698027ED2AA}" type="presParOf" srcId="{F697BC44-E282-42D3-9F4D-BFB0651BD981}" destId="{F66B3C40-862D-4EA0-BDFC-AD5E3F1A73EE}" srcOrd="2" destOrd="0" presId="urn:microsoft.com/office/officeart/2005/8/layout/vList2"/>
    <dgm:cxn modelId="{1C5279A1-B519-4AC2-A4CC-227131568680}" type="presParOf" srcId="{F697BC44-E282-42D3-9F4D-BFB0651BD981}" destId="{8F966E26-C4F6-4136-AA0A-571B5A225A02}" srcOrd="3" destOrd="0" presId="urn:microsoft.com/office/officeart/2005/8/layout/vList2"/>
    <dgm:cxn modelId="{A1454FB0-3B2D-4282-9BB5-9F6F97CACD2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endParaRPr lang="it-IT" sz="1300" b="1" u="sng" dirty="0" smtClean="0">
            <a:solidFill>
              <a:srgbClr val="00B050"/>
            </a:solidFill>
          </a:endParaRPr>
        </a:p>
        <a:p>
          <a:pPr rtl="0"/>
          <a:r>
            <a:rPr lang="it-IT" sz="1250" b="1" u="sng" dirty="0" smtClean="0">
              <a:solidFill>
                <a:srgbClr val="00B050"/>
              </a:solidFill>
            </a:rPr>
            <a:t>OBIETTIVO 1.5– Promuovere le eccellenze territoriali, le filiere produttive e le opportunità di insediamento sul territorio (III)</a:t>
          </a:r>
          <a:endParaRPr lang="it-IT" sz="125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30811" custLinFactNeighborY="-100000">
        <dgm:presLayoutVars>
          <dgm:chMax val="0"/>
          <dgm:bulletEnabled val="1"/>
        </dgm:presLayoutVars>
      </dgm:prSet>
      <dgm:spPr/>
      <dgm:t>
        <a:bodyPr/>
        <a:lstStyle/>
        <a:p>
          <a:endParaRPr lang="it-IT"/>
        </a:p>
      </dgm:t>
    </dgm:pt>
  </dgm:ptLst>
  <dgm:cxnLst>
    <dgm:cxn modelId="{7724F7F7-AEFD-458D-BFAD-18BD5F1FFBA9}"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2488A22-E802-4072-9510-76E12DEEFA86}" type="presOf" srcId="{C9B74B53-8E51-4C3C-9EF4-96CAB68EBC4A}" destId="{D7126B19-7668-41C7-83E8-D97D9586CF89}" srcOrd="0" destOrd="0" presId="urn:microsoft.com/office/officeart/2005/8/layout/vList2"/>
    <dgm:cxn modelId="{93AA48A7-EFD1-4726-B44D-2B9A33F69603}"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7AD7FC15-E57E-448F-BCA9-A183BC9227EE}"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91B9CF2-92C7-450D-8ACC-632CFEC16211}" type="presParOf" srcId="{F697BC44-E282-42D3-9F4D-BFB0651BD981}" destId="{D7126B19-7668-41C7-83E8-D97D9586CF89}" srcOrd="0" destOrd="0" presId="urn:microsoft.com/office/officeart/2005/8/layout/vList2"/>
    <dgm:cxn modelId="{49C79849-B17A-423F-B85D-ECDE300BD47E}" type="presParOf" srcId="{F697BC44-E282-42D3-9F4D-BFB0651BD981}" destId="{46AA9149-9E24-45B7-AF92-5C5510438DE2}" srcOrd="1" destOrd="0" presId="urn:microsoft.com/office/officeart/2005/8/layout/vList2"/>
    <dgm:cxn modelId="{A59BA308-8CEB-40E5-9B67-E25C7DC10E18}" type="presParOf" srcId="{F697BC44-E282-42D3-9F4D-BFB0651BD981}" destId="{F66B3C40-862D-4EA0-BDFC-AD5E3F1A73EE}" srcOrd="2" destOrd="0" presId="urn:microsoft.com/office/officeart/2005/8/layout/vList2"/>
    <dgm:cxn modelId="{75C2E6DC-4ACC-4363-8583-F09CA016A343}" type="presParOf" srcId="{F697BC44-E282-42D3-9F4D-BFB0651BD981}" destId="{8F966E26-C4F6-4136-AA0A-571B5A225A02}" srcOrd="3" destOrd="0" presId="urn:microsoft.com/office/officeart/2005/8/layout/vList2"/>
    <dgm:cxn modelId="{C5A83A12-ACA2-41ED-8506-0B7DB78FDBF2}"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1.6– Aiutare le imprese a </a:t>
          </a:r>
          <a:r>
            <a:rPr lang="it-IT" sz="1300" b="1" u="sng" dirty="0" err="1" smtClean="0">
              <a:solidFill>
                <a:srgbClr val="00B050"/>
              </a:solidFill>
            </a:rPr>
            <a:t>disintermediare</a:t>
          </a:r>
          <a:r>
            <a:rPr lang="it-IT" sz="1300" b="1" u="sng" dirty="0" smtClean="0">
              <a:solidFill>
                <a:srgbClr val="00B050"/>
              </a:solidFill>
            </a:rPr>
            <a:t> e semplificare il rapporto con la PA (I)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B04C619-385A-4F9C-9671-356E6E7FB19B}"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5FA0776-DEB8-4B54-BAA1-302492D55F4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98ED519D-FC2C-4443-8AC7-9BAABD6878DD}" type="presOf" srcId="{4AC66F47-FC7F-41F8-A920-3FDC5BA8B3B9}" destId="{8BE8880F-3FBB-487E-8C90-96229143433F}" srcOrd="0" destOrd="0" presId="urn:microsoft.com/office/officeart/2005/8/layout/vList2"/>
    <dgm:cxn modelId="{7F865831-0681-4522-9B29-B122DA13930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6CF4F09-094D-40C1-8245-EF1D1D3F25F8}" type="presParOf" srcId="{F697BC44-E282-42D3-9F4D-BFB0651BD981}" destId="{D7126B19-7668-41C7-83E8-D97D9586CF89}" srcOrd="0" destOrd="0" presId="urn:microsoft.com/office/officeart/2005/8/layout/vList2"/>
    <dgm:cxn modelId="{16038892-D183-44EA-A40C-8FBD22B2D9F8}" type="presParOf" srcId="{F697BC44-E282-42D3-9F4D-BFB0651BD981}" destId="{46AA9149-9E24-45B7-AF92-5C5510438DE2}" srcOrd="1" destOrd="0" presId="urn:microsoft.com/office/officeart/2005/8/layout/vList2"/>
    <dgm:cxn modelId="{C7A02F81-B80D-488B-A6E1-9498BA987571}" type="presParOf" srcId="{F697BC44-E282-42D3-9F4D-BFB0651BD981}" destId="{F66B3C40-862D-4EA0-BDFC-AD5E3F1A73EE}" srcOrd="2" destOrd="0" presId="urn:microsoft.com/office/officeart/2005/8/layout/vList2"/>
    <dgm:cxn modelId="{1A9B906D-C3B5-4640-9C6E-D00A3B8F5E1B}" type="presParOf" srcId="{F697BC44-E282-42D3-9F4D-BFB0651BD981}" destId="{8F966E26-C4F6-4136-AA0A-571B5A225A02}" srcOrd="3" destOrd="0" presId="urn:microsoft.com/office/officeart/2005/8/layout/vList2"/>
    <dgm:cxn modelId="{9C575CD9-7E28-4489-A8F9-421C69FFFF7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1.6 – Aiutare le imprese a </a:t>
          </a:r>
          <a:r>
            <a:rPr lang="it-IT" sz="1300" b="1" u="sng" dirty="0" err="1" smtClean="0">
              <a:solidFill>
                <a:srgbClr val="00B050"/>
              </a:solidFill>
            </a:rPr>
            <a:t>disintermediare</a:t>
          </a:r>
          <a:r>
            <a:rPr lang="it-IT" sz="1300" b="1" u="sng" dirty="0" smtClean="0">
              <a:solidFill>
                <a:srgbClr val="00B050"/>
              </a:solidFill>
            </a:rPr>
            <a:t> e semplificare il rapporto con la PA (II)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2EB3AE00-3B1C-4541-A912-EA8257C191EE}" type="presOf" srcId="{C9B74B53-8E51-4C3C-9EF4-96CAB68EBC4A}" destId="{D7126B19-7668-41C7-83E8-D97D9586CF89}" srcOrd="0" destOrd="0" presId="urn:microsoft.com/office/officeart/2005/8/layout/vList2"/>
    <dgm:cxn modelId="{B6F52B50-93AA-48A5-8B45-4E7841BB0ACC}" type="presOf" srcId="{4AC66F47-FC7F-41F8-A920-3FDC5BA8B3B9}" destId="{8BE8880F-3FBB-487E-8C90-96229143433F}" srcOrd="0" destOrd="0" presId="urn:microsoft.com/office/officeart/2005/8/layout/vList2"/>
    <dgm:cxn modelId="{BD9A9297-417A-467E-9646-4DB203FBCB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F841BA18-3B3B-455E-888C-5C1D5EEB4D77}"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D521EF0-CC08-4512-A94D-C96FABAE6E38}" type="presParOf" srcId="{F697BC44-E282-42D3-9F4D-BFB0651BD981}" destId="{D7126B19-7668-41C7-83E8-D97D9586CF89}" srcOrd="0" destOrd="0" presId="urn:microsoft.com/office/officeart/2005/8/layout/vList2"/>
    <dgm:cxn modelId="{984DD0CB-2F27-498C-8F6F-6185D4E55B34}" type="presParOf" srcId="{F697BC44-E282-42D3-9F4D-BFB0651BD981}" destId="{46AA9149-9E24-45B7-AF92-5C5510438DE2}" srcOrd="1" destOrd="0" presId="urn:microsoft.com/office/officeart/2005/8/layout/vList2"/>
    <dgm:cxn modelId="{A11CB5C6-EE95-4C0A-B77A-92546AC15C9C}" type="presParOf" srcId="{F697BC44-E282-42D3-9F4D-BFB0651BD981}" destId="{F66B3C40-862D-4EA0-BDFC-AD5E3F1A73EE}" srcOrd="2" destOrd="0" presId="urn:microsoft.com/office/officeart/2005/8/layout/vList2"/>
    <dgm:cxn modelId="{A00B0028-3EC5-4CF7-AB11-4A2C3CC3DEBC}" type="presParOf" srcId="{F697BC44-E282-42D3-9F4D-BFB0651BD981}" destId="{8F966E26-C4F6-4136-AA0A-571B5A225A02}" srcOrd="3" destOrd="0" presId="urn:microsoft.com/office/officeart/2005/8/layout/vList2"/>
    <dgm:cxn modelId="{3CA335AB-7F55-46A9-8FB7-0D119D5C92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1.7– Agevolare la qualità delle relazioni sul mercato (I)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4DF5053-678A-4AAB-8A3E-25E37025F883}"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B914CFA-1082-4ADA-8C28-094363DBF24D}" type="presOf" srcId="{C9B74B53-8E51-4C3C-9EF4-96CAB68EBC4A}" destId="{D7126B19-7668-41C7-83E8-D97D9586CF89}" srcOrd="0" destOrd="0" presId="urn:microsoft.com/office/officeart/2005/8/layout/vList2"/>
    <dgm:cxn modelId="{B7F01AC7-264F-4E4E-83F7-CE40347A41C6}" type="presOf" srcId="{4AC66F47-FC7F-41F8-A920-3FDC5BA8B3B9}" destId="{8BE8880F-3FBB-487E-8C90-96229143433F}" srcOrd="0" destOrd="0" presId="urn:microsoft.com/office/officeart/2005/8/layout/vList2"/>
    <dgm:cxn modelId="{FE3C5526-05E9-4FA7-8738-184AA019AC20}"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E18DE36-DC5C-45BC-9098-875F6DE50232}" type="presParOf" srcId="{F697BC44-E282-42D3-9F4D-BFB0651BD981}" destId="{D7126B19-7668-41C7-83E8-D97D9586CF89}" srcOrd="0" destOrd="0" presId="urn:microsoft.com/office/officeart/2005/8/layout/vList2"/>
    <dgm:cxn modelId="{E78571C1-B5CD-4512-8B8A-9ACC02FA3300}" type="presParOf" srcId="{F697BC44-E282-42D3-9F4D-BFB0651BD981}" destId="{46AA9149-9E24-45B7-AF92-5C5510438DE2}" srcOrd="1" destOrd="0" presId="urn:microsoft.com/office/officeart/2005/8/layout/vList2"/>
    <dgm:cxn modelId="{929448E7-7583-445E-85C3-D48F56368570}" type="presParOf" srcId="{F697BC44-E282-42D3-9F4D-BFB0651BD981}" destId="{F66B3C40-862D-4EA0-BDFC-AD5E3F1A73EE}" srcOrd="2" destOrd="0" presId="urn:microsoft.com/office/officeart/2005/8/layout/vList2"/>
    <dgm:cxn modelId="{A5C616A6-CE9A-4F9C-A281-493AEC7D2A5D}" type="presParOf" srcId="{F697BC44-E282-42D3-9F4D-BFB0651BD981}" destId="{8F966E26-C4F6-4136-AA0A-571B5A225A02}" srcOrd="3" destOrd="0" presId="urn:microsoft.com/office/officeart/2005/8/layout/vList2"/>
    <dgm:cxn modelId="{BE58035B-E5E7-488D-A391-4BE31B7B3DD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00B050"/>
              </a:solidFill>
            </a:rPr>
            <a:t>OBIETTIVO 1.7– Agevolare la qualità delle relazioni sul mercato (II)</a:t>
          </a:r>
          <a:endParaRPr lang="it-IT" sz="13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E43EEB4-3F38-435F-A136-380C92381E13}" type="presOf" srcId="{D83A2284-6BCE-49A0-A1A1-5796BF3D68BF}" destId="{F66B3C40-862D-4EA0-BDFC-AD5E3F1A73EE}" srcOrd="0" destOrd="0" presId="urn:microsoft.com/office/officeart/2005/8/layout/vList2"/>
    <dgm:cxn modelId="{5AEC27EF-9B6F-4B5C-A5BF-F97267FE0631}" type="presOf" srcId="{C9B74B53-8E51-4C3C-9EF4-96CAB68EBC4A}" destId="{D7126B19-7668-41C7-83E8-D97D9586CF89}" srcOrd="0" destOrd="0" presId="urn:microsoft.com/office/officeart/2005/8/layout/vList2"/>
    <dgm:cxn modelId="{DD77A3ED-28E2-471D-906C-0C89C8B7B43D}"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44545231-999A-4C0C-AB89-D0D08EF51E1D}" type="presOf" srcId="{4AC66F47-FC7F-41F8-A920-3FDC5BA8B3B9}" destId="{8BE8880F-3FBB-487E-8C90-96229143433F}" srcOrd="0" destOrd="0" presId="urn:microsoft.com/office/officeart/2005/8/layout/vList2"/>
    <dgm:cxn modelId="{C6F2622D-9B44-47DF-8A4D-F099C6B6123A}" type="presParOf" srcId="{F697BC44-E282-42D3-9F4D-BFB0651BD981}" destId="{D7126B19-7668-41C7-83E8-D97D9586CF89}" srcOrd="0" destOrd="0" presId="urn:microsoft.com/office/officeart/2005/8/layout/vList2"/>
    <dgm:cxn modelId="{4A05B8F8-87D6-45CB-9FD8-2407F7F9C43D}" type="presParOf" srcId="{F697BC44-E282-42D3-9F4D-BFB0651BD981}" destId="{46AA9149-9E24-45B7-AF92-5C5510438DE2}" srcOrd="1" destOrd="0" presId="urn:microsoft.com/office/officeart/2005/8/layout/vList2"/>
    <dgm:cxn modelId="{49F27E3A-354E-45CD-9952-C3E8420AC0A1}" type="presParOf" srcId="{F697BC44-E282-42D3-9F4D-BFB0651BD981}" destId="{F66B3C40-862D-4EA0-BDFC-AD5E3F1A73EE}" srcOrd="2" destOrd="0" presId="urn:microsoft.com/office/officeart/2005/8/layout/vList2"/>
    <dgm:cxn modelId="{406C800A-7E1C-4AE5-AA71-6B7B80C2D7D0}" type="presParOf" srcId="{F697BC44-E282-42D3-9F4D-BFB0651BD981}" destId="{8F966E26-C4F6-4136-AA0A-571B5A225A02}" srcOrd="3" destOrd="0" presId="urn:microsoft.com/office/officeart/2005/8/layout/vList2"/>
    <dgm:cxn modelId="{75B84447-F667-41FF-96C1-23B19570506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Sviluppare </a:t>
          </a:r>
          <a:r>
            <a:rPr lang="it-IT" sz="1300" b="1" u="sng" dirty="0" smtClean="0">
              <a:solidFill>
                <a:schemeClr val="tx2">
                  <a:lumMod val="60000"/>
                  <a:lumOff val="40000"/>
                </a:schemeClr>
              </a:solidFill>
            </a:rPr>
            <a:t>nuove risposte alle esigenze dell’utenza </a:t>
          </a:r>
          <a:r>
            <a:rPr lang="it-IT" sz="1300" b="1" u="sng" dirty="0" smtClean="0">
              <a:solidFill>
                <a:schemeClr val="accent1"/>
              </a:solidFill>
            </a:rPr>
            <a:t>migliorando l’efficienza della struttura (I)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CBEB4E3-DE31-4587-98D2-A022BB1D40D2}"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1D18B63A-C7FD-4E69-9B5A-B5D6A5BF8C27}"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B296F5-A91E-411D-A64B-15FBFC167DE5}" type="presOf" srcId="{DE493239-4DAB-47E7-B9C0-6CEA8365470D}" destId="{F697BC44-E282-42D3-9F4D-BFB0651BD981}" srcOrd="0" destOrd="0" presId="urn:microsoft.com/office/officeart/2005/8/layout/vList2"/>
    <dgm:cxn modelId="{F90803FA-015D-48D6-9DB3-29B8054A52AE}"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80BA0C9-8DA5-48B1-AA99-1E525CBCAC3B}" type="presParOf" srcId="{F697BC44-E282-42D3-9F4D-BFB0651BD981}" destId="{D7126B19-7668-41C7-83E8-D97D9586CF89}" srcOrd="0" destOrd="0" presId="urn:microsoft.com/office/officeart/2005/8/layout/vList2"/>
    <dgm:cxn modelId="{C874D51D-0903-40EF-9088-119078BD044C}" type="presParOf" srcId="{F697BC44-E282-42D3-9F4D-BFB0651BD981}" destId="{46AA9149-9E24-45B7-AF92-5C5510438DE2}" srcOrd="1" destOrd="0" presId="urn:microsoft.com/office/officeart/2005/8/layout/vList2"/>
    <dgm:cxn modelId="{18B8EBC1-9568-4238-B9B7-2E0250F00BEB}" type="presParOf" srcId="{F697BC44-E282-42D3-9F4D-BFB0651BD981}" destId="{F66B3C40-862D-4EA0-BDFC-AD5E3F1A73EE}" srcOrd="2" destOrd="0" presId="urn:microsoft.com/office/officeart/2005/8/layout/vList2"/>
    <dgm:cxn modelId="{EF45CC4D-FBAF-4F04-808F-B96291DA5585}" type="presParOf" srcId="{F697BC44-E282-42D3-9F4D-BFB0651BD981}" destId="{8F966E26-C4F6-4136-AA0A-571B5A225A02}" srcOrd="3" destOrd="0" presId="urn:microsoft.com/office/officeart/2005/8/layout/vList2"/>
    <dgm:cxn modelId="{67F39318-D8F3-40F6-A5F9-A09384A0A86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Sviluppare </a:t>
          </a:r>
          <a:r>
            <a:rPr lang="it-IT" sz="1300" b="1" u="sng" dirty="0" smtClean="0">
              <a:solidFill>
                <a:schemeClr val="tx2">
                  <a:lumMod val="60000"/>
                  <a:lumOff val="40000"/>
                </a:schemeClr>
              </a:solidFill>
            </a:rPr>
            <a:t>nuove risposte alle esigenze dell’utenza </a:t>
          </a:r>
          <a:r>
            <a:rPr lang="it-IT" sz="1300" b="1" u="sng" dirty="0" smtClean="0">
              <a:solidFill>
                <a:schemeClr val="accent1"/>
              </a:solidFill>
            </a:rPr>
            <a:t>migliorando l’efficienza della struttura (II)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4D69A38B-99DD-420C-BB66-2046F7E99D31}" type="presOf" srcId="{4AC66F47-FC7F-41F8-A920-3FDC5BA8B3B9}" destId="{8BE8880F-3FBB-487E-8C90-96229143433F}" srcOrd="0" destOrd="0" presId="urn:microsoft.com/office/officeart/2005/8/layout/vList2"/>
    <dgm:cxn modelId="{7D64177B-BFC2-4CFE-BE4B-EA2D5617AA11}" type="presOf" srcId="{C9B74B53-8E51-4C3C-9EF4-96CAB68EBC4A}" destId="{D7126B19-7668-41C7-83E8-D97D9586CF89}" srcOrd="0" destOrd="0" presId="urn:microsoft.com/office/officeart/2005/8/layout/vList2"/>
    <dgm:cxn modelId="{CC89059C-46AD-410F-BBFA-944A3F3AD0A8}"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8503C3D5-8788-4519-9C07-F93FC3180801}"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B34BE7DB-36A7-45D5-AB96-48BBC42F9FCD}" type="presParOf" srcId="{F697BC44-E282-42D3-9F4D-BFB0651BD981}" destId="{D7126B19-7668-41C7-83E8-D97D9586CF89}" srcOrd="0" destOrd="0" presId="urn:microsoft.com/office/officeart/2005/8/layout/vList2"/>
    <dgm:cxn modelId="{3A485D39-C6CA-495A-9F6C-48103B57305B}" type="presParOf" srcId="{F697BC44-E282-42D3-9F4D-BFB0651BD981}" destId="{46AA9149-9E24-45B7-AF92-5C5510438DE2}" srcOrd="1" destOrd="0" presId="urn:microsoft.com/office/officeart/2005/8/layout/vList2"/>
    <dgm:cxn modelId="{0517444A-F6DA-42A4-9B4A-1BAC3B162B5B}" type="presParOf" srcId="{F697BC44-E282-42D3-9F4D-BFB0651BD981}" destId="{F66B3C40-862D-4EA0-BDFC-AD5E3F1A73EE}" srcOrd="2" destOrd="0" presId="urn:microsoft.com/office/officeart/2005/8/layout/vList2"/>
    <dgm:cxn modelId="{78C5EEF5-43A7-4867-B423-0EFE033EB5A6}" type="presParOf" srcId="{F697BC44-E282-42D3-9F4D-BFB0651BD981}" destId="{8F966E26-C4F6-4136-AA0A-571B5A225A02}" srcOrd="3" destOrd="0" presId="urn:microsoft.com/office/officeart/2005/8/layout/vList2"/>
    <dgm:cxn modelId="{9441E523-064C-4A5B-8FF6-831C9F428AA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D83A2284-6BCE-49A0-A1A1-5796BF3D68BF}">
      <dgm:prSet custT="1"/>
      <dgm:spPr>
        <a:noFill/>
      </dgm:spPr>
      <dgm:t>
        <a:bodyPr/>
        <a:lstStyle/>
        <a:p>
          <a:pPr algn="just" rtl="0"/>
          <a:r>
            <a:rPr lang="it-IT" sz="1200" b="1" u="sng" dirty="0" smtClean="0">
              <a:solidFill>
                <a:schemeClr val="accent1"/>
              </a:solidFill>
            </a:rPr>
            <a:t>OBIETTIVO 2.2  - Valorizzare i canali di comunicazione per migliorare la conoscenza dei servizi dell’Ente e l’efficacia degli interventi</a:t>
          </a:r>
        </a:p>
        <a:p>
          <a:pPr algn="l" rtl="0"/>
          <a:endParaRPr lang="it-IT" sz="1000" b="0" u="sng" dirty="0">
            <a:solidFill>
              <a:srgbClr val="00B050"/>
            </a:solidFill>
          </a:endParaRPr>
        </a:p>
      </dgm:t>
    </dgm:pt>
    <dgm:pt modelId="{D42D605D-6DE1-4F2F-90FB-51F7B347750C}" type="sibTrans" cxnId="{89CC91A8-5F1D-45AD-87CC-BD9B685A9EBF}">
      <dgm:prSet/>
      <dgm:spPr/>
      <dgm:t>
        <a:bodyPr/>
        <a:lstStyle/>
        <a:p>
          <a:endParaRPr lang="it-IT"/>
        </a:p>
      </dgm:t>
    </dgm:pt>
    <dgm:pt modelId="{7E5977B4-1F64-49AF-A729-5269BFC3A7D6}" type="parTrans" cxnId="{89CC91A8-5F1D-45AD-87CC-BD9B685A9EBF}">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custLinFactY="-50563" custLinFactNeighborX="-251" custLinFactNeighborY="-1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t>
        <a:bodyPr/>
        <a:lstStyle/>
        <a:p>
          <a:endParaRPr lang="it-IT"/>
        </a:p>
      </dgm:t>
    </dgm:pt>
    <dgm:pt modelId="{F66B3C40-862D-4EA0-BDFC-AD5E3F1A73EE}" type="pres">
      <dgm:prSet presAssocID="{D83A2284-6BCE-49A0-A1A1-5796BF3D68BF}" presName="parentText" presStyleLbl="node1" presStyleIdx="1" presStyleCnt="3" custLinFactY="100105" custLinFactNeighborY="2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t>
        <a:bodyPr/>
        <a:lstStyle/>
        <a:p>
          <a:endParaRPr lang="it-IT"/>
        </a:p>
      </dgm:t>
    </dgm:pt>
    <dgm:pt modelId="{8BE8880F-3FBB-487E-8C90-96229143433F}" type="pres">
      <dgm:prSet presAssocID="{4AC66F47-FC7F-41F8-A920-3FDC5BA8B3B9}" presName="parentText" presStyleLbl="node1" presStyleIdx="2" presStyleCnt="3" custLinFactY="99459"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FC3EAA2-8A11-4B6F-BD33-FE9259414EA5}" type="presOf" srcId="{D83A2284-6BCE-49A0-A1A1-5796BF3D68BF}" destId="{F66B3C40-862D-4EA0-BDFC-AD5E3F1A73EE}" srcOrd="0" destOrd="0" presId="urn:microsoft.com/office/officeart/2005/8/layout/vList2"/>
    <dgm:cxn modelId="{B643796F-489E-47E9-B472-E268FE3960D3}" type="presOf" srcId="{4AC66F47-FC7F-41F8-A920-3FDC5BA8B3B9}" destId="{8BE8880F-3FBB-487E-8C90-96229143433F}" srcOrd="0" destOrd="0" presId="urn:microsoft.com/office/officeart/2005/8/layout/vList2"/>
    <dgm:cxn modelId="{4D9A507A-451E-42F9-849B-20F024295BB0}"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B748612-EC5E-4482-926B-8B8A0FC85C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5D000EE-6E0A-4B23-8C2E-E1501110986A}" type="presParOf" srcId="{F697BC44-E282-42D3-9F4D-BFB0651BD981}" destId="{D7126B19-7668-41C7-83E8-D97D9586CF89}" srcOrd="0" destOrd="0" presId="urn:microsoft.com/office/officeart/2005/8/layout/vList2"/>
    <dgm:cxn modelId="{FBA6E03E-5EA9-4873-B5FF-7244211D6739}" type="presParOf" srcId="{F697BC44-E282-42D3-9F4D-BFB0651BD981}" destId="{46AA9149-9E24-45B7-AF92-5C5510438DE2}" srcOrd="1" destOrd="0" presId="urn:microsoft.com/office/officeart/2005/8/layout/vList2"/>
    <dgm:cxn modelId="{522F846F-8261-46E3-A552-B3B57B92E03B}" type="presParOf" srcId="{F697BC44-E282-42D3-9F4D-BFB0651BD981}" destId="{F66B3C40-862D-4EA0-BDFC-AD5E3F1A73EE}" srcOrd="2" destOrd="0" presId="urn:microsoft.com/office/officeart/2005/8/layout/vList2"/>
    <dgm:cxn modelId="{05EBBE33-14BD-496D-A2A0-E9E1B25EFA68}" type="presParOf" srcId="{F697BC44-E282-42D3-9F4D-BFB0651BD981}" destId="{8F966E26-C4F6-4136-AA0A-571B5A225A02}" srcOrd="3" destOrd="0" presId="urn:microsoft.com/office/officeart/2005/8/layout/vList2"/>
    <dgm:cxn modelId="{9689A898-7625-43BD-9D20-B4A2694D8FA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6"/>
              </a:solidFill>
            </a:rPr>
            <a:t>OBIETTIVO 3.1– Valorizzare le competenze e le professionalità interne sviluppando capacità </a:t>
          </a:r>
          <a:r>
            <a:rPr lang="it-IT" sz="1300" b="1" u="sng" dirty="0" err="1" smtClean="0">
              <a:solidFill>
                <a:schemeClr val="accent6"/>
              </a:solidFill>
            </a:rPr>
            <a:t>consulenziali</a:t>
          </a:r>
          <a:r>
            <a:rPr lang="it-IT" sz="1300" b="1" u="sng" dirty="0" smtClean="0">
              <a:solidFill>
                <a:schemeClr val="accent6"/>
              </a:solidFill>
            </a:rPr>
            <a:t> e di </a:t>
          </a:r>
          <a:r>
            <a:rPr lang="it-IT" sz="1300" b="1" u="sng" dirty="0" err="1" smtClean="0">
              <a:solidFill>
                <a:schemeClr val="accent6"/>
              </a:solidFill>
            </a:rPr>
            <a:t>coaching</a:t>
          </a:r>
          <a:endParaRPr lang="it-IT" sz="1300" b="1" u="sng" dirty="0" smtClean="0">
            <a:solidFill>
              <a:schemeClr val="accent6"/>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F32A063-E610-4BE7-A3F9-DCB6BD609909}" type="presOf" srcId="{D83A2284-6BCE-49A0-A1A1-5796BF3D68BF}" destId="{F66B3C40-862D-4EA0-BDFC-AD5E3F1A73EE}" srcOrd="0" destOrd="0" presId="urn:microsoft.com/office/officeart/2005/8/layout/vList2"/>
    <dgm:cxn modelId="{13A2063D-5C6D-4253-8D4E-B5E10DEEB0B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BC41B4-231B-4A9E-8C43-41076B829095}" type="presOf" srcId="{4AC66F47-FC7F-41F8-A920-3FDC5BA8B3B9}" destId="{8BE8880F-3FBB-487E-8C90-96229143433F}" srcOrd="0" destOrd="0" presId="urn:microsoft.com/office/officeart/2005/8/layout/vList2"/>
    <dgm:cxn modelId="{451732CE-803C-43F8-B1D4-08B9528889BB}" type="presOf" srcId="{DE493239-4DAB-47E7-B9C0-6CEA8365470D}" destId="{F697BC44-E282-42D3-9F4D-BFB0651BD981}" srcOrd="0" destOrd="0" presId="urn:microsoft.com/office/officeart/2005/8/layout/vList2"/>
    <dgm:cxn modelId="{1357C8E8-E2F5-4D94-940A-DF9E737954AB}" type="presParOf" srcId="{F697BC44-E282-42D3-9F4D-BFB0651BD981}" destId="{D7126B19-7668-41C7-83E8-D97D9586CF89}" srcOrd="0" destOrd="0" presId="urn:microsoft.com/office/officeart/2005/8/layout/vList2"/>
    <dgm:cxn modelId="{E327D953-6ECC-4D9C-A405-17D937C55A92}" type="presParOf" srcId="{F697BC44-E282-42D3-9F4D-BFB0651BD981}" destId="{46AA9149-9E24-45B7-AF92-5C5510438DE2}" srcOrd="1" destOrd="0" presId="urn:microsoft.com/office/officeart/2005/8/layout/vList2"/>
    <dgm:cxn modelId="{7FEE207E-69C3-4065-ABB9-C1E07DD38E26}" type="presParOf" srcId="{F697BC44-E282-42D3-9F4D-BFB0651BD981}" destId="{F66B3C40-862D-4EA0-BDFC-AD5E3F1A73EE}" srcOrd="2" destOrd="0" presId="urn:microsoft.com/office/officeart/2005/8/layout/vList2"/>
    <dgm:cxn modelId="{F0E64706-6C75-49A0-B5B5-405532BCF97C}" type="presParOf" srcId="{F697BC44-E282-42D3-9F4D-BFB0651BD981}" destId="{8F966E26-C4F6-4136-AA0A-571B5A225A02}" srcOrd="3" destOrd="0" presId="urn:microsoft.com/office/officeart/2005/8/layout/vList2"/>
    <dgm:cxn modelId="{BFA831C5-BBEE-4DD4-AC8A-A2ADC0502B2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6"/>
              </a:solidFill>
            </a:rPr>
            <a:t>OBIETTIVO 3.2– Incrementare le conoscenza sul sistema economico locale</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67CCD1B3-FFA7-4449-8634-AD65D4F0D51B}" type="presOf" srcId="{D83A2284-6BCE-49A0-A1A1-5796BF3D68BF}" destId="{F66B3C40-862D-4EA0-BDFC-AD5E3F1A73EE}" srcOrd="0" destOrd="0" presId="urn:microsoft.com/office/officeart/2005/8/layout/vList2"/>
    <dgm:cxn modelId="{4FDCC763-3E24-4585-B462-95DCFF4ACF9C}" type="presOf" srcId="{4AC66F47-FC7F-41F8-A920-3FDC5BA8B3B9}" destId="{8BE8880F-3FBB-487E-8C90-96229143433F}" srcOrd="0" destOrd="0" presId="urn:microsoft.com/office/officeart/2005/8/layout/vList2"/>
    <dgm:cxn modelId="{B501A8A2-39B5-4396-9E16-D057E6909E87}" type="presOf" srcId="{DE493239-4DAB-47E7-B9C0-6CEA8365470D}" destId="{F697BC44-E282-42D3-9F4D-BFB0651BD981}" srcOrd="0" destOrd="0" presId="urn:microsoft.com/office/officeart/2005/8/layout/vList2"/>
    <dgm:cxn modelId="{FD65ADDD-642D-4C31-8201-BEE9E7463870}"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267ABE51-C063-4ECC-B8BE-CE3FDCB50C38}" type="presParOf" srcId="{F697BC44-E282-42D3-9F4D-BFB0651BD981}" destId="{D7126B19-7668-41C7-83E8-D97D9586CF89}" srcOrd="0" destOrd="0" presId="urn:microsoft.com/office/officeart/2005/8/layout/vList2"/>
    <dgm:cxn modelId="{9371DF31-B205-4FAF-A990-18667977C4EA}" type="presParOf" srcId="{F697BC44-E282-42D3-9F4D-BFB0651BD981}" destId="{46AA9149-9E24-45B7-AF92-5C5510438DE2}" srcOrd="1" destOrd="0" presId="urn:microsoft.com/office/officeart/2005/8/layout/vList2"/>
    <dgm:cxn modelId="{9A086547-0319-4D3D-ADC4-D821D9D287CE}" type="presParOf" srcId="{F697BC44-E282-42D3-9F4D-BFB0651BD981}" destId="{F66B3C40-862D-4EA0-BDFC-AD5E3F1A73EE}" srcOrd="2" destOrd="0" presId="urn:microsoft.com/office/officeart/2005/8/layout/vList2"/>
    <dgm:cxn modelId="{053CB207-3940-4732-B21C-611DA8F8CB18}" type="presParOf" srcId="{F697BC44-E282-42D3-9F4D-BFB0651BD981}" destId="{8F966E26-C4F6-4136-AA0A-571B5A225A02}" srcOrd="3" destOrd="0" presId="urn:microsoft.com/office/officeart/2005/8/layout/vList2"/>
    <dgm:cxn modelId="{D705DB7C-BD9A-40F0-BB3B-D3BA2C35F87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FFF77B-F875-4C43-B613-1A3197BA6F14}"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F14B413-5122-447D-BEF2-DBA88B331B9F}" type="presOf" srcId="{D83A2284-6BCE-49A0-A1A1-5796BF3D68BF}" destId="{F66B3C40-862D-4EA0-BDFC-AD5E3F1A73EE}" srcOrd="0" destOrd="0" presId="urn:microsoft.com/office/officeart/2005/8/layout/vList2"/>
    <dgm:cxn modelId="{9942B7C7-E01F-4604-B96B-B922F9C6CA71}"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F7F4CD-D97F-43E4-8872-18663ADE3F0B}" type="presOf" srcId="{C9B74B53-8E51-4C3C-9EF4-96CAB68EBC4A}" destId="{D7126B19-7668-41C7-83E8-D97D9586CF89}" srcOrd="0" destOrd="0" presId="urn:microsoft.com/office/officeart/2005/8/layout/vList2"/>
    <dgm:cxn modelId="{78C6B1D8-6520-4D29-AD5C-E03A581283AF}" type="presParOf" srcId="{F697BC44-E282-42D3-9F4D-BFB0651BD981}" destId="{D7126B19-7668-41C7-83E8-D97D9586CF89}" srcOrd="0" destOrd="0" presId="urn:microsoft.com/office/officeart/2005/8/layout/vList2"/>
    <dgm:cxn modelId="{6F1AD0AC-8E08-4FA7-BA5C-04413EC6A7BE}" type="presParOf" srcId="{F697BC44-E282-42D3-9F4D-BFB0651BD981}" destId="{46AA9149-9E24-45B7-AF92-5C5510438DE2}" srcOrd="1" destOrd="0" presId="urn:microsoft.com/office/officeart/2005/8/layout/vList2"/>
    <dgm:cxn modelId="{C2FBE1A4-0F69-4007-B00B-2BB8166C4896}" type="presParOf" srcId="{F697BC44-E282-42D3-9F4D-BFB0651BD981}" destId="{F66B3C40-862D-4EA0-BDFC-AD5E3F1A73EE}" srcOrd="2" destOrd="0" presId="urn:microsoft.com/office/officeart/2005/8/layout/vList2"/>
    <dgm:cxn modelId="{27F8B5F6-36BD-4C8C-BE56-D5D08B7CF0C1}" type="presParOf" srcId="{F697BC44-E282-42D3-9F4D-BFB0651BD981}" destId="{8F966E26-C4F6-4136-AA0A-571B5A225A02}" srcOrd="3" destOrd="0" presId="urn:microsoft.com/office/officeart/2005/8/layout/vList2"/>
    <dgm:cxn modelId="{45CCF10B-50C3-404E-ABF8-4ACE4EB2C99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009DBB-997C-4978-84A9-D53690E4C8DF}" type="datetimeFigureOut">
              <a:rPr lang="it-IT" smtClean="0"/>
              <a:t>10/12/2015</a:t>
            </a:fld>
            <a:endParaRPr lang="it-IT"/>
          </a:p>
        </p:txBody>
      </p:sp>
      <p:sp>
        <p:nvSpPr>
          <p:cNvPr id="4" name="Segnaposto immagin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D787DE2-6740-4048-8BA6-F6FC3A99FC5D}" type="slidenum">
              <a:rPr lang="it-IT" smtClean="0"/>
              <a:t>‹N›</a:t>
            </a:fld>
            <a:endParaRPr lang="it-IT"/>
          </a:p>
        </p:txBody>
      </p:sp>
    </p:spTree>
    <p:extLst>
      <p:ext uri="{BB962C8B-B14F-4D97-AF65-F5344CB8AC3E}">
        <p14:creationId xmlns:p14="http://schemas.microsoft.com/office/powerpoint/2010/main" val="2680444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DA4F8DC-C99F-44FB-8D17-9350BE63A9CA}" type="datetime1">
              <a:rPr lang="it-IT" smtClean="0"/>
              <a:t>10/12/2015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139107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49DFF6C-976E-4382-A9DA-6817D8FC1272}" type="datetime1">
              <a:rPr lang="it-IT" smtClean="0"/>
              <a:t>10/12/2015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960766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0A9A839-1E52-4903-90E2-DA15B8CAE1D7}" type="datetime1">
              <a:rPr lang="it-IT" smtClean="0"/>
              <a:t>10/12/2015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423840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4822602-2A0A-4667-AAAB-9C03D20DA78D}" type="datetime1">
              <a:rPr lang="it-IT" smtClean="0"/>
              <a:t>10/12/2015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87086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928AFFF-6841-4881-9F71-7DB6AB8F58FA}" type="datetime1">
              <a:rPr lang="it-IT" smtClean="0"/>
              <a:t>10/12/2015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961938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2BC9C6A-AEA8-41D8-8B09-C699B1A27B66}" type="datetime1">
              <a:rPr lang="it-IT" smtClean="0"/>
              <a:t>10/12/2015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71415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78237AD-7E06-4B82-A068-2A50E995FACC}" type="datetime1">
              <a:rPr lang="it-IT" smtClean="0"/>
              <a:t>10/12/2015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69896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DB02547-D5DD-4230-9F70-ACED068CE1D7}" type="datetime1">
              <a:rPr lang="it-IT" smtClean="0"/>
              <a:t>10/12/2015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1057034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6FBA35-B289-417E-A6B4-5A655559CB59}" type="datetime1">
              <a:rPr lang="it-IT" smtClean="0"/>
              <a:t>10/12/2015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4218030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5DCDF0B-A2B8-4959-B1FA-C65D234A7437}" type="datetime1">
              <a:rPr lang="it-IT" smtClean="0"/>
              <a:t>10/12/2015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3968712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8E5BF4E-4E05-4974-ADD0-064B5FA77BD0}" type="datetime1">
              <a:rPr lang="it-IT" smtClean="0"/>
              <a:t>10/12/2015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D0750F-4D7B-4D15-8AC0-E073ED7660F4}" type="slidenum">
              <a:rPr lang="it-IT" smtClean="0"/>
              <a:t>‹N›</a:t>
            </a:fld>
            <a:endParaRPr lang="it-IT"/>
          </a:p>
        </p:txBody>
      </p:sp>
    </p:spTree>
    <p:extLst>
      <p:ext uri="{BB962C8B-B14F-4D97-AF65-F5344CB8AC3E}">
        <p14:creationId xmlns:p14="http://schemas.microsoft.com/office/powerpoint/2010/main" val="56115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689E81-F070-47AB-9618-EA94784A638F}" type="datetime1">
              <a:rPr lang="it-IT" smtClean="0"/>
              <a:t>10/12/2015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D0750F-4D7B-4D15-8AC0-E073ED7660F4}" type="slidenum">
              <a:rPr lang="it-IT" smtClean="0"/>
              <a:t>‹N›</a:t>
            </a:fld>
            <a:endParaRPr lang="it-IT"/>
          </a:p>
        </p:txBody>
      </p:sp>
    </p:spTree>
    <p:extLst>
      <p:ext uri="{BB962C8B-B14F-4D97-AF65-F5344CB8AC3E}">
        <p14:creationId xmlns:p14="http://schemas.microsoft.com/office/powerpoint/2010/main" val="1575000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2016</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1200" b="1" i="1" dirty="0" smtClean="0">
                <a:solidFill>
                  <a:schemeClr val="tx1">
                    <a:lumMod val="65000"/>
                    <a:lumOff val="35000"/>
                  </a:schemeClr>
                </a:solidFill>
              </a:rPr>
              <a:t>(</a:t>
            </a:r>
            <a:r>
              <a:rPr lang="it-IT" sz="1200" b="1" i="1" dirty="0" smtClean="0">
                <a:solidFill>
                  <a:schemeClr val="tx1">
                    <a:lumMod val="65000"/>
                    <a:lumOff val="35000"/>
                  </a:schemeClr>
                </a:solidFill>
              </a:rPr>
              <a:t>approvata con deliberazione del Consiglio Camerale n. 15 del 16 novembre 2015)</a:t>
            </a:r>
            <a:endParaRPr lang="it-IT" sz="1200" b="1" i="1" dirty="0"/>
          </a:p>
        </p:txBody>
      </p:sp>
      <p:sp>
        <p:nvSpPr>
          <p:cNvPr id="3" name="Sottotitolo 2"/>
          <p:cNvSpPr>
            <a:spLocks noGrp="1"/>
          </p:cNvSpPr>
          <p:nvPr>
            <p:ph type="subTitle" idx="1"/>
          </p:nvPr>
        </p:nvSpPr>
        <p:spPr/>
        <p:txBody>
          <a:bodyPr/>
          <a:lstStyle/>
          <a:p>
            <a:endParaRPr lang="it-IT"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293096"/>
            <a:ext cx="4680520" cy="1152128"/>
          </a:xfrm>
          <a:prstGeom prst="rect">
            <a:avLst/>
          </a:prstGeom>
          <a:noFill/>
          <a:extLst>
            <a:ext uri="{909E8E84-426E-40DD-AFC4-6F175D3DCCD1}">
              <a14:hiddenFill xmlns:a14="http://schemas.microsoft.com/office/drawing/2010/main">
                <a:solidFill>
                  <a:srgbClr val="FFFFFF"/>
                </a:solidFill>
              </a14:hiddenFill>
            </a:ext>
          </a:extLst>
        </p:spPr>
      </p:pic>
      <p:sp>
        <p:nvSpPr>
          <p:cNvPr id="5" name="Segnaposto numero diapositiva 4"/>
          <p:cNvSpPr>
            <a:spLocks noGrp="1"/>
          </p:cNvSpPr>
          <p:nvPr>
            <p:ph type="sldNum" sz="quarter" idx="12"/>
          </p:nvPr>
        </p:nvSpPr>
        <p:spPr/>
        <p:txBody>
          <a:bodyPr/>
          <a:lstStyle/>
          <a:p>
            <a:fld id="{4BD0750F-4D7B-4D15-8AC0-E073ED7660F4}" type="slidenum">
              <a:rPr lang="it-IT" smtClean="0"/>
              <a:t>1</a:t>
            </a:fld>
            <a:endParaRPr lang="it-IT"/>
          </a:p>
        </p:txBody>
      </p:sp>
    </p:spTree>
    <p:extLst>
      <p:ext uri="{BB962C8B-B14F-4D97-AF65-F5344CB8AC3E}">
        <p14:creationId xmlns:p14="http://schemas.microsoft.com/office/powerpoint/2010/main" val="3758476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850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a:t>
            </a:r>
            <a:r>
              <a:rPr lang="it-IT" sz="1200" dirty="0">
                <a:solidFill>
                  <a:prstClr val="black">
                    <a:lumMod val="65000"/>
                    <a:lumOff val="35000"/>
                  </a:prstClr>
                </a:solidFill>
              </a:rPr>
              <a:t>Partnership e relazioni istituzionali </a:t>
            </a: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1.2  Favorire l’accesso al credito e una migliore gestione della leva finanziaria </a:t>
            </a:r>
          </a:p>
          <a:p>
            <a:pPr marL="457200" lvl="1" indent="0">
              <a:buNone/>
            </a:pPr>
            <a:r>
              <a:rPr lang="it-IT" sz="1200" dirty="0">
                <a:solidFill>
                  <a:srgbClr val="00B050"/>
                </a:solidFill>
              </a:rPr>
              <a:t> </a:t>
            </a:r>
            <a:r>
              <a:rPr lang="it-IT" sz="1200" dirty="0" smtClean="0">
                <a:solidFill>
                  <a:srgbClr val="00B050"/>
                </a:solidFill>
              </a:rPr>
              <a:t>              1.3 Far crescere la competenza delle imprese nel campo digitale e dell’innovazione</a:t>
            </a:r>
          </a:p>
          <a:p>
            <a:pPr marL="457200" lvl="1" indent="0">
              <a:buNone/>
            </a:pPr>
            <a:r>
              <a:rPr lang="it-IT" sz="1200" dirty="0">
                <a:solidFill>
                  <a:srgbClr val="00B050"/>
                </a:solidFill>
              </a:rPr>
              <a:t> </a:t>
            </a:r>
            <a:r>
              <a:rPr lang="it-IT" sz="1200" dirty="0" smtClean="0">
                <a:solidFill>
                  <a:srgbClr val="00B050"/>
                </a:solidFill>
              </a:rPr>
              <a:t>              1.4 Favorire lo sviluppo del capitale umano e la cultura di impresa</a:t>
            </a:r>
          </a:p>
          <a:p>
            <a:pPr marL="457200" lvl="1" indent="0">
              <a:buNone/>
            </a:pPr>
            <a:r>
              <a:rPr lang="it-IT" sz="1200" dirty="0">
                <a:solidFill>
                  <a:srgbClr val="00B050"/>
                </a:solidFill>
              </a:rPr>
              <a:t> </a:t>
            </a:r>
            <a:r>
              <a:rPr lang="it-IT" sz="1200" dirty="0" smtClean="0">
                <a:solidFill>
                  <a:srgbClr val="00B050"/>
                </a:solidFill>
              </a:rPr>
              <a:t>              1.5 Promuovere le eccellenza territoriali, le filiere produttive e le opportunità di insediamento sul territorio</a:t>
            </a:r>
          </a:p>
          <a:p>
            <a:pPr marL="457200" lvl="1" indent="0">
              <a:buNone/>
            </a:pPr>
            <a:r>
              <a:rPr lang="it-IT" sz="1200" dirty="0">
                <a:solidFill>
                  <a:srgbClr val="00B050"/>
                </a:solidFill>
              </a:rPr>
              <a:t> </a:t>
            </a:r>
            <a:r>
              <a:rPr lang="it-IT" sz="1200" dirty="0" smtClean="0">
                <a:solidFill>
                  <a:srgbClr val="00B050"/>
                </a:solidFill>
              </a:rPr>
              <a:t>              1.6 Aiutare le imprese a </a:t>
            </a:r>
            <a:r>
              <a:rPr lang="it-IT" sz="1200" dirty="0" err="1" smtClean="0">
                <a:solidFill>
                  <a:srgbClr val="00B050"/>
                </a:solidFill>
              </a:rPr>
              <a:t>disintermediare</a:t>
            </a:r>
            <a:r>
              <a:rPr lang="it-IT" sz="1200" dirty="0" smtClean="0">
                <a:solidFill>
                  <a:srgbClr val="00B050"/>
                </a:solidFill>
              </a:rPr>
              <a:t> e semplificare il rapporto con la PA</a:t>
            </a:r>
          </a:p>
          <a:p>
            <a:pPr marL="457200" lvl="1" indent="0">
              <a:buNone/>
            </a:pPr>
            <a:r>
              <a:rPr lang="it-IT" sz="1200" dirty="0">
                <a:solidFill>
                  <a:srgbClr val="00B050"/>
                </a:solidFill>
              </a:rPr>
              <a:t> </a:t>
            </a:r>
            <a:r>
              <a:rPr lang="it-IT" sz="1200" dirty="0" smtClean="0">
                <a:solidFill>
                  <a:srgbClr val="00B050"/>
                </a:solidFill>
              </a:rPr>
              <a:t>              1.7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Sviluppare nuove funzioni di servizio migliorando l’efficienza della struttura</a:t>
            </a:r>
          </a:p>
          <a:p>
            <a:pPr marL="457200" lvl="1" indent="0">
              <a:buNone/>
            </a:pPr>
            <a:r>
              <a:rPr lang="it-IT" sz="1200" dirty="0" smtClean="0">
                <a:solidFill>
                  <a:srgbClr val="1F497D">
                    <a:lumMod val="60000"/>
                    <a:lumOff val="40000"/>
                  </a:srgbClr>
                </a:solidFill>
              </a:rPr>
              <a:t>              2.2 Valorizzare i canali di comunicazione per migliorare la conoscenza dei servizi dell’Ente e l’efficacia degli interventi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buNone/>
            </a:pPr>
            <a:r>
              <a:rPr lang="it-IT" sz="1200" dirty="0" smtClean="0">
                <a:solidFill>
                  <a:srgbClr val="F79646"/>
                </a:solidFill>
              </a:rPr>
              <a:t>                               3.1 </a:t>
            </a:r>
            <a:r>
              <a:rPr lang="it-IT" sz="1200" dirty="0">
                <a:solidFill>
                  <a:srgbClr val="F79646"/>
                </a:solidFill>
              </a:rPr>
              <a:t>Valorizzare le competenze e le professionalità interne sviluppando capacità </a:t>
            </a:r>
            <a:r>
              <a:rPr lang="it-IT" sz="1200" dirty="0" err="1">
                <a:solidFill>
                  <a:srgbClr val="F79646"/>
                </a:solidFill>
              </a:rPr>
              <a:t>consulenziali</a:t>
            </a:r>
            <a:r>
              <a:rPr lang="it-IT" sz="1200" dirty="0">
                <a:solidFill>
                  <a:srgbClr val="F79646"/>
                </a:solidFill>
              </a:rPr>
              <a:t> e di </a:t>
            </a:r>
            <a:r>
              <a:rPr lang="it-IT" sz="1200" dirty="0" err="1" smtClean="0">
                <a:solidFill>
                  <a:srgbClr val="F79646"/>
                </a:solidFill>
              </a:rPr>
              <a:t>coaching</a:t>
            </a:r>
            <a:endParaRPr lang="it-IT" sz="1200" dirty="0" smtClean="0">
              <a:solidFill>
                <a:srgbClr val="F79646"/>
              </a:solidFill>
            </a:endParaRPr>
          </a:p>
          <a:p>
            <a:pPr marL="457200" lvl="1" indent="0">
              <a:buNone/>
            </a:pPr>
            <a:r>
              <a:rPr lang="it-IT" sz="1200" dirty="0">
                <a:solidFill>
                  <a:srgbClr val="F79646"/>
                </a:solidFill>
              </a:rPr>
              <a:t> </a:t>
            </a:r>
            <a:r>
              <a:rPr lang="it-IT" sz="1200" dirty="0" smtClean="0">
                <a:solidFill>
                  <a:srgbClr val="F79646"/>
                </a:solidFill>
              </a:rPr>
              <a:t>              3.2 Incrementare le conoscenze sul sistema economico  locale</a:t>
            </a:r>
          </a:p>
          <a:p>
            <a:pPr marL="457200" lvl="1" indent="0">
              <a:buNone/>
            </a:pPr>
            <a:endParaRPr lang="it-IT" sz="1200" dirty="0" smtClean="0">
              <a:solidFill>
                <a:srgbClr val="F79646"/>
              </a:solidFill>
            </a:endParaRPr>
          </a:p>
          <a:p>
            <a:pPr marL="0" indent="0">
              <a:buNone/>
            </a:pPr>
            <a:r>
              <a:rPr lang="it-IT" sz="1200" b="1" dirty="0" smtClean="0">
                <a:solidFill>
                  <a:srgbClr val="FF0000"/>
                </a:solidFill>
              </a:rPr>
              <a:t>     </a:t>
            </a:r>
            <a:r>
              <a:rPr lang="it-IT" sz="1200" b="1" dirty="0">
                <a:solidFill>
                  <a:srgbClr val="FF0000"/>
                </a:solidFill>
              </a:rPr>
              <a:t> </a:t>
            </a:r>
            <a:r>
              <a:rPr lang="it-IT" sz="1200" b="1" dirty="0" smtClean="0">
                <a:solidFill>
                  <a:srgbClr val="FF0000"/>
                </a:solidFill>
              </a:rPr>
              <a:t>   4 – Economico finanziaria</a:t>
            </a:r>
          </a:p>
          <a:p>
            <a:pPr marL="0" indent="0">
              <a:buNone/>
            </a:pPr>
            <a:r>
              <a:rPr lang="it-IT" sz="1200">
                <a:solidFill>
                  <a:srgbClr val="FF0000"/>
                </a:solidFill>
              </a:rPr>
              <a:t> </a:t>
            </a:r>
            <a:r>
              <a:rPr lang="it-IT" sz="1200" smtClean="0">
                <a:solidFill>
                  <a:srgbClr val="FF0000"/>
                </a:solidFill>
              </a:rPr>
              <a:t>                              4.1 </a:t>
            </a:r>
            <a:r>
              <a:rPr lang="it-IT" sz="1200" dirty="0" smtClean="0">
                <a:solidFill>
                  <a:srgbClr val="FF0000"/>
                </a:solidFill>
              </a:rPr>
              <a:t>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067420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3761659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92500" lnSpcReduction="10000"/>
          </a:bodyPr>
          <a:lstStyle/>
          <a:p>
            <a:pPr marL="0" lvl="0" indent="0" algn="just" fontAlgn="base">
              <a:spcAft>
                <a:spcPct val="0"/>
              </a:spcAft>
              <a:buNone/>
              <a:defRPr/>
            </a:pPr>
            <a:r>
              <a:rPr lang="it-IT" altLang="it-IT" sz="1100" dirty="0" smtClean="0">
                <a:solidFill>
                  <a:schemeClr val="tx1">
                    <a:lumMod val="65000"/>
                    <a:lumOff val="35000"/>
                  </a:schemeClr>
                </a:solidFill>
                <a:latin typeface="Calibri" pitchFamily="34" charset="0"/>
              </a:rPr>
              <a:t>La programmazione per  il prossimo anno risente di alcuni cambiamenti di scenario che definiscono nuove priorità</a:t>
            </a:r>
            <a:r>
              <a:rPr lang="it-IT" altLang="it-IT" sz="1100" dirty="0" smtClean="0">
                <a:solidFill>
                  <a:schemeClr val="accent6">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e nuove condizioni operative per l’Ente Camerale, lasciando nel contempo aperti alcuni margini di incertezza rispetto al futuro sul piano organizzativo e delle funzioni. La Camera è chiamata a rispondere </a:t>
            </a:r>
            <a:r>
              <a:rPr lang="it-IT" sz="1100" dirty="0">
                <a:solidFill>
                  <a:schemeClr val="tx1">
                    <a:lumMod val="65000"/>
                    <a:lumOff val="35000"/>
                  </a:schemeClr>
                </a:solidFill>
              </a:rPr>
              <a:t>a nuove sfide di razionalizzazione ed efficienza in un contesto congiunturale che mostra i primi segnali di ripresa. Si tratta di un momento congiunturale di rilievo nel quale si deve, in via eccezionale, fare quanto possibile per supportare le imprese e lo sviluppo di questo territorio che risente di una crisi forte e della mancanza spesso di aziende leader.</a:t>
            </a: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sz="1100" dirty="0">
                <a:solidFill>
                  <a:schemeClr val="tx1">
                    <a:lumMod val="65000"/>
                    <a:lumOff val="35000"/>
                  </a:schemeClr>
                </a:solidFill>
              </a:rPr>
              <a:t>La strategia dell’ente camerale per l’anno 2016 </a:t>
            </a:r>
            <a:r>
              <a:rPr lang="it-IT" sz="1100" dirty="0" smtClean="0">
                <a:solidFill>
                  <a:schemeClr val="tx1">
                    <a:lumMod val="65000"/>
                    <a:lumOff val="35000"/>
                  </a:schemeClr>
                </a:solidFill>
              </a:rPr>
              <a:t>dovrà quindi </a:t>
            </a:r>
            <a:r>
              <a:rPr lang="it-IT" sz="1100" dirty="0">
                <a:solidFill>
                  <a:schemeClr val="tx1">
                    <a:lumMod val="65000"/>
                    <a:lumOff val="35000"/>
                  </a:schemeClr>
                </a:solidFill>
              </a:rPr>
              <a:t>svilupparsi in discontinuità rispetto ai precedenti anni, stante la necessità di indirizzare il territorio verso una maggiore competitività, accompagnando le imprese con una spinta forte in seno ad una fase congiunturale che si sta rivelando positiva.</a:t>
            </a:r>
          </a:p>
          <a:p>
            <a:pPr marL="0" lvl="0" indent="0" algn="just" fontAlgn="base">
              <a:spcAft>
                <a:spcPct val="0"/>
              </a:spcAft>
              <a:buNone/>
              <a:defRPr/>
            </a:pP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altLang="it-IT" sz="1100" dirty="0" smtClean="0">
                <a:solidFill>
                  <a:schemeClr val="tx1">
                    <a:lumMod val="65000"/>
                    <a:lumOff val="35000"/>
                  </a:schemeClr>
                </a:solidFill>
                <a:latin typeface="Calibri" pitchFamily="34" charset="0"/>
              </a:rPr>
              <a:t>Alla </a:t>
            </a:r>
            <a:r>
              <a:rPr lang="it-IT" altLang="it-IT" sz="1100" b="1" dirty="0" smtClean="0">
                <a:solidFill>
                  <a:schemeClr val="accent2">
                    <a:lumMod val="75000"/>
                  </a:schemeClr>
                </a:solidFill>
                <a:latin typeface="Calibri" pitchFamily="34" charset="0"/>
              </a:rPr>
              <a:t>riduzione delle entrate da Diritto annuo</a:t>
            </a:r>
            <a:r>
              <a:rPr lang="it-IT" altLang="it-IT" sz="1100" dirty="0" smtClean="0">
                <a:solidFill>
                  <a:schemeClr val="tx1">
                    <a:lumMod val="65000"/>
                    <a:lumOff val="35000"/>
                  </a:schemeClr>
                </a:solidFill>
                <a:latin typeface="Calibri" pitchFamily="34" charset="0"/>
              </a:rPr>
              <a:t>– già determinata con la legge 114/2014 –  che nel 2016 sarà del </a:t>
            </a:r>
            <a:r>
              <a:rPr lang="it-IT" altLang="it-IT" sz="1100" dirty="0">
                <a:solidFill>
                  <a:schemeClr val="tx1">
                    <a:lumMod val="65000"/>
                    <a:lumOff val="35000"/>
                  </a:schemeClr>
                </a:solidFill>
                <a:latin typeface="Calibri" pitchFamily="34" charset="0"/>
              </a:rPr>
              <a:t>40% </a:t>
            </a:r>
            <a:r>
              <a:rPr lang="it-IT" altLang="it-IT" sz="1100" dirty="0" smtClean="0">
                <a:solidFill>
                  <a:schemeClr val="tx1">
                    <a:lumMod val="65000"/>
                    <a:lumOff val="35000"/>
                  </a:schemeClr>
                </a:solidFill>
                <a:latin typeface="Calibri" pitchFamily="34" charset="0"/>
              </a:rPr>
              <a:t>rispetto agli importi incassati nel 2013, si sommano gli effetti della riforma del sistema Camerale indirizzata dalla Legge 124/2015 approvata nel mese di agosto. Quest’ultima conferma la necessità di pervenire all’</a:t>
            </a:r>
            <a:r>
              <a:rPr lang="it-IT" altLang="it-IT" sz="1100" b="1" dirty="0" smtClean="0">
                <a:solidFill>
                  <a:schemeClr val="accent2">
                    <a:lumMod val="75000"/>
                  </a:schemeClr>
                </a:solidFill>
                <a:latin typeface="Calibri" pitchFamily="34" charset="0"/>
              </a:rPr>
              <a:t>accorpamento</a:t>
            </a:r>
            <a:r>
              <a:rPr lang="it-IT" altLang="it-IT" sz="1100" dirty="0" smtClean="0">
                <a:solidFill>
                  <a:schemeClr val="accent2">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con altre consorelle e prospetta una </a:t>
            </a:r>
            <a:r>
              <a:rPr lang="it-IT" altLang="it-IT" sz="1100" b="1" dirty="0" smtClean="0">
                <a:solidFill>
                  <a:schemeClr val="accent2">
                    <a:lumMod val="75000"/>
                  </a:schemeClr>
                </a:solidFill>
                <a:latin typeface="Calibri" pitchFamily="34" charset="0"/>
              </a:rPr>
              <a:t>rivisitazione delle funzioni </a:t>
            </a:r>
            <a:r>
              <a:rPr lang="it-IT" altLang="it-IT" sz="1100" dirty="0" smtClean="0">
                <a:solidFill>
                  <a:schemeClr val="accent2">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attribuite alle Camere di Commercio, ma  le decisioni in merito al primo tema (accorpamenti) non sono ancora maturate al punto da poter prevedere le dimensioni e il territorio di competenza della futura «nuova Camera», così come non sono definiti i contorni dei compiti e delle funzioni  che il governo vorrebbe delimitare e precisare  con  un decreto di prossima emanazione.</a:t>
            </a:r>
          </a:p>
          <a:p>
            <a:pPr marL="0" indent="0" algn="just" fontAlgn="base">
              <a:spcAft>
                <a:spcPct val="0"/>
              </a:spcAft>
              <a:buNone/>
              <a:defRPr/>
            </a:pP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altLang="it-IT" sz="1100" dirty="0" smtClean="0">
                <a:solidFill>
                  <a:schemeClr val="tx1">
                    <a:lumMod val="65000"/>
                    <a:lumOff val="35000"/>
                  </a:schemeClr>
                </a:solidFill>
                <a:latin typeface="Calibri" pitchFamily="34" charset="0"/>
              </a:rPr>
              <a:t>Questa situazione comporta la necessità di ribadire alcuni principi guida ossia: </a:t>
            </a:r>
          </a:p>
          <a:p>
            <a:pPr marL="0" indent="0" algn="just" fontAlgn="base">
              <a:spcAft>
                <a:spcPct val="0"/>
              </a:spcAft>
              <a:buNone/>
              <a:defRPr/>
            </a:pPr>
            <a:endParaRPr lang="it-IT" altLang="it-IT" sz="1100" dirty="0">
              <a:solidFill>
                <a:schemeClr val="tx1">
                  <a:lumMod val="65000"/>
                  <a:lumOff val="35000"/>
                </a:schemeClr>
              </a:solidFill>
              <a:latin typeface="Calibri" pitchFamily="34" charset="0"/>
            </a:endParaRPr>
          </a:p>
          <a:p>
            <a:pPr algn="just" fontAlgn="base">
              <a:spcAft>
                <a:spcPct val="0"/>
              </a:spcAft>
              <a:buFontTx/>
              <a:buChar char="-"/>
              <a:defRPr/>
            </a:pPr>
            <a:r>
              <a:rPr lang="it-IT" altLang="it-IT" sz="1100" dirty="0" smtClean="0">
                <a:solidFill>
                  <a:schemeClr val="tx1">
                    <a:lumMod val="65000"/>
                    <a:lumOff val="35000"/>
                  </a:schemeClr>
                </a:solidFill>
                <a:latin typeface="Calibri" pitchFamily="34" charset="0"/>
              </a:rPr>
              <a:t>Rafforzare l’apporto che l’Ente camerale è stato in grado di fornire sino ad oggi a favore dello sviluppo economico locale, </a:t>
            </a:r>
            <a:r>
              <a:rPr lang="it-IT" sz="1100" dirty="0" smtClean="0">
                <a:solidFill>
                  <a:schemeClr val="tx1">
                    <a:lumMod val="65000"/>
                    <a:lumOff val="35000"/>
                  </a:schemeClr>
                </a:solidFill>
              </a:rPr>
              <a:t>in </a:t>
            </a:r>
            <a:r>
              <a:rPr lang="it-IT" sz="1100" dirty="0">
                <a:solidFill>
                  <a:schemeClr val="tx1">
                    <a:lumMod val="65000"/>
                    <a:lumOff val="35000"/>
                  </a:schemeClr>
                </a:solidFill>
              </a:rPr>
              <a:t>un anno in cui si punta a recuperare come territorio il gap di competitività </a:t>
            </a:r>
            <a:r>
              <a:rPr lang="it-IT" sz="1100" dirty="0" smtClean="0">
                <a:solidFill>
                  <a:schemeClr val="tx1">
                    <a:lumMod val="65000"/>
                    <a:lumOff val="35000"/>
                  </a:schemeClr>
                </a:solidFill>
              </a:rPr>
              <a:t>perso. L’utilizzo degli avanzi patrimonializzati dovrà essere finalizzato a investire in azioni di impatto, utili a dare </a:t>
            </a:r>
            <a:r>
              <a:rPr lang="it-IT" sz="1100" dirty="0">
                <a:solidFill>
                  <a:schemeClr val="tx1">
                    <a:lumMod val="65000"/>
                    <a:lumOff val="35000"/>
                  </a:schemeClr>
                </a:solidFill>
              </a:rPr>
              <a:t>spinta alla congiuntura positiva che sta attraversando il  </a:t>
            </a:r>
            <a:r>
              <a:rPr lang="it-IT" sz="1100" dirty="0" smtClean="0">
                <a:solidFill>
                  <a:schemeClr val="tx1">
                    <a:lumMod val="65000"/>
                    <a:lumOff val="35000"/>
                  </a:schemeClr>
                </a:solidFill>
              </a:rPr>
              <a:t>territorio</a:t>
            </a:r>
          </a:p>
          <a:p>
            <a:pPr algn="just" fontAlgn="base">
              <a:spcAft>
                <a:spcPct val="0"/>
              </a:spcAft>
              <a:buFontTx/>
              <a:buChar char="-"/>
              <a:defRPr/>
            </a:pPr>
            <a:endParaRPr lang="it-IT" altLang="it-IT" sz="1100" dirty="0">
              <a:solidFill>
                <a:schemeClr val="accent6">
                  <a:lumMod val="75000"/>
                </a:schemeClr>
              </a:solidFill>
              <a:latin typeface="Calibri" pitchFamily="34" charset="0"/>
            </a:endParaRPr>
          </a:p>
          <a:p>
            <a:pPr algn="just" fontAlgn="base">
              <a:spcAft>
                <a:spcPct val="0"/>
              </a:spcAft>
              <a:buFontTx/>
              <a:buChar char="-"/>
              <a:defRPr/>
            </a:pPr>
            <a:r>
              <a:rPr lang="it-IT" sz="1100" dirty="0" smtClean="0">
                <a:solidFill>
                  <a:schemeClr val="tx1">
                    <a:lumMod val="65000"/>
                    <a:lumOff val="35000"/>
                  </a:schemeClr>
                </a:solidFill>
              </a:rPr>
              <a:t>Aiutare con azioni dirette le imprese nell’agganciare le opportunità offerte da una dinamica economica in ripresa, tenendo in stretta considerazione  - nella formulazione dei bandi – i loro fabbisogni che verranno recepiti  attraverso un costante rapporto di consultazione e confronto con le associazioni  rappresentative delle categorie economiche</a:t>
            </a:r>
          </a:p>
          <a:p>
            <a:pPr marL="0" indent="0" algn="just" fontAlgn="base">
              <a:spcAft>
                <a:spcPct val="0"/>
              </a:spcAft>
              <a:buNone/>
              <a:defRPr/>
            </a:pPr>
            <a:endParaRPr lang="it-IT" altLang="it-IT" sz="1100" strike="sngStrike" dirty="0" smtClean="0">
              <a:solidFill>
                <a:schemeClr val="tx1">
                  <a:lumMod val="65000"/>
                  <a:lumOff val="35000"/>
                </a:schemeClr>
              </a:solidFill>
              <a:latin typeface="Calibri" pitchFamily="34" charset="0"/>
            </a:endParaRPr>
          </a:p>
          <a:p>
            <a:pPr algn="just" fontAlgn="base">
              <a:spcAft>
                <a:spcPct val="0"/>
              </a:spcAft>
              <a:buFontTx/>
              <a:buChar char="-"/>
              <a:defRPr/>
            </a:pPr>
            <a:r>
              <a:rPr lang="it-IT" altLang="it-IT" sz="1100" b="1" dirty="0" smtClean="0">
                <a:solidFill>
                  <a:schemeClr val="accent2">
                    <a:lumMod val="75000"/>
                  </a:schemeClr>
                </a:solidFill>
                <a:latin typeface="Calibri" pitchFamily="34" charset="0"/>
              </a:rPr>
              <a:t>Definire il ruolo dell’Ente quale animatore di  sviluppo e punto di riferimento  della comunità economica. </a:t>
            </a:r>
            <a:r>
              <a:rPr lang="it-IT" altLang="it-IT" sz="1100" dirty="0" smtClean="0">
                <a:solidFill>
                  <a:schemeClr val="tx1">
                    <a:lumMod val="65000"/>
                    <a:lumOff val="35000"/>
                  </a:schemeClr>
                </a:solidFill>
                <a:latin typeface="Calibri" pitchFamily="34" charset="0"/>
              </a:rPr>
              <a:t>Ciò in un ottica di razionalizzazione ed </a:t>
            </a:r>
            <a:r>
              <a:rPr lang="it-IT" altLang="it-IT" sz="1100" dirty="0">
                <a:solidFill>
                  <a:schemeClr val="tx1">
                    <a:lumMod val="65000"/>
                    <a:lumOff val="35000"/>
                  </a:schemeClr>
                </a:solidFill>
                <a:latin typeface="Calibri" pitchFamily="34" charset="0"/>
              </a:rPr>
              <a:t>efficienza </a:t>
            </a:r>
            <a:r>
              <a:rPr lang="it-IT" altLang="it-IT" sz="1100" dirty="0" smtClean="0">
                <a:solidFill>
                  <a:schemeClr val="tx1">
                    <a:lumMod val="65000"/>
                    <a:lumOff val="35000"/>
                  </a:schemeClr>
                </a:solidFill>
                <a:latin typeface="Calibri" pitchFamily="34" charset="0"/>
              </a:rPr>
              <a:t> contenendo </a:t>
            </a:r>
            <a:r>
              <a:rPr lang="it-IT" altLang="it-IT" sz="1100" dirty="0">
                <a:solidFill>
                  <a:schemeClr val="tx1">
                    <a:lumMod val="65000"/>
                    <a:lumOff val="35000"/>
                  </a:schemeClr>
                </a:solidFill>
                <a:latin typeface="Calibri" pitchFamily="34" charset="0"/>
              </a:rPr>
              <a:t>i costi di </a:t>
            </a:r>
            <a:r>
              <a:rPr lang="it-IT" altLang="it-IT" sz="1100" dirty="0" smtClean="0">
                <a:solidFill>
                  <a:schemeClr val="tx1">
                    <a:lumMod val="65000"/>
                    <a:lumOff val="35000"/>
                  </a:schemeClr>
                </a:solidFill>
                <a:latin typeface="Calibri" pitchFamily="34" charset="0"/>
              </a:rPr>
              <a:t>struttura e puntando alla partecipazione a progetti finanziati sia su Accordi di programma che su Bandi, così da incrementare le entrate diverse dal diritto annuale</a:t>
            </a:r>
            <a:endParaRPr lang="it-IT" altLang="it-IT" sz="1100" dirty="0">
              <a:solidFill>
                <a:schemeClr val="tx1">
                  <a:lumMod val="65000"/>
                  <a:lumOff val="35000"/>
                </a:schemeClr>
              </a:solidFill>
              <a:latin typeface="Calibri" pitchFamily="34" charset="0"/>
            </a:endParaRPr>
          </a:p>
          <a:p>
            <a:pPr algn="just" fontAlgn="base">
              <a:spcAft>
                <a:spcPct val="0"/>
              </a:spcAft>
              <a:buFontTx/>
              <a:buChar char="-"/>
              <a:defRPr/>
            </a:pPr>
            <a:endParaRPr lang="it-IT" altLang="it-IT" sz="1100" dirty="0" smtClean="0">
              <a:solidFill>
                <a:schemeClr val="tx1">
                  <a:lumMod val="65000"/>
                  <a:lumOff val="35000"/>
                </a:schemeClr>
              </a:solidFill>
              <a:latin typeface="Calibri" pitchFamily="34" charset="0"/>
            </a:endParaRPr>
          </a:p>
          <a:p>
            <a:pPr algn="just" fontAlgn="base">
              <a:spcAft>
                <a:spcPct val="0"/>
              </a:spcAft>
              <a:buFontTx/>
              <a:buChar char="-"/>
              <a:defRPr/>
            </a:pPr>
            <a:r>
              <a:rPr lang="it-IT" altLang="it-IT" sz="1100" dirty="0" smtClean="0">
                <a:solidFill>
                  <a:schemeClr val="tx1">
                    <a:lumMod val="65000"/>
                    <a:lumOff val="35000"/>
                  </a:schemeClr>
                </a:solidFill>
                <a:latin typeface="Calibri" pitchFamily="34" charset="0"/>
              </a:rPr>
              <a:t>Intendere la presente Relazione Previsionale e Programmatica come </a:t>
            </a:r>
            <a:r>
              <a:rPr lang="it-IT" altLang="it-IT" sz="1100" b="1" dirty="0" smtClean="0">
                <a:solidFill>
                  <a:schemeClr val="accent2">
                    <a:lumMod val="75000"/>
                  </a:schemeClr>
                </a:solidFill>
                <a:latin typeface="Calibri" pitchFamily="34" charset="0"/>
              </a:rPr>
              <a:t>una programmazione aperta,</a:t>
            </a:r>
            <a:r>
              <a:rPr lang="it-IT" altLang="it-IT" sz="1100" dirty="0" smtClean="0">
                <a:solidFill>
                  <a:srgbClr val="C00000"/>
                </a:solidFill>
                <a:latin typeface="Calibri" pitchFamily="34" charset="0"/>
              </a:rPr>
              <a:t> </a:t>
            </a:r>
            <a:r>
              <a:rPr lang="it-IT" altLang="it-IT" sz="1100" dirty="0" smtClean="0">
                <a:solidFill>
                  <a:schemeClr val="tx1">
                    <a:lumMod val="65000"/>
                    <a:lumOff val="35000"/>
                  </a:schemeClr>
                </a:solidFill>
                <a:latin typeface="Calibri" pitchFamily="34" charset="0"/>
              </a:rPr>
              <a:t>non deterministica, che lascia spazio  ad un progressivo adeguamento in corso d’anno, da perfezionare anche a seguito della eventuale decisione di procedere all’accorpamento con altre consorelle </a:t>
            </a:r>
          </a:p>
          <a:p>
            <a:pPr marL="0" indent="0" algn="just" fontAlgn="base">
              <a:spcAft>
                <a:spcPct val="0"/>
              </a:spcAft>
              <a:buNone/>
              <a:defRPr/>
            </a:pPr>
            <a:endParaRPr lang="it-IT" altLang="it-IT" sz="1100" dirty="0" smtClean="0">
              <a:solidFill>
                <a:schemeClr val="tx1">
                  <a:lumMod val="65000"/>
                  <a:lumOff val="35000"/>
                </a:schemeClr>
              </a:solidFill>
              <a:latin typeface="Calibri" pitchFamily="34" charset="0"/>
            </a:endParaRPr>
          </a:p>
          <a:p>
            <a:pPr marL="0" indent="0" algn="just" fontAlgn="base">
              <a:spcAft>
                <a:spcPct val="0"/>
              </a:spcAft>
              <a:buNone/>
              <a:defRPr/>
            </a:pPr>
            <a:r>
              <a:rPr lang="it-IT" altLang="it-IT" sz="1100" dirty="0" smtClean="0">
                <a:solidFill>
                  <a:schemeClr val="tx1">
                    <a:lumMod val="65000"/>
                    <a:lumOff val="35000"/>
                  </a:schemeClr>
                </a:solidFill>
                <a:latin typeface="Calibri" pitchFamily="34" charset="0"/>
              </a:rPr>
              <a:t>Sul piano </a:t>
            </a:r>
            <a:r>
              <a:rPr lang="it-IT" altLang="it-IT" sz="1100" dirty="0">
                <a:solidFill>
                  <a:schemeClr val="tx1">
                    <a:lumMod val="65000"/>
                    <a:lumOff val="35000"/>
                  </a:schemeClr>
                </a:solidFill>
                <a:latin typeface="Calibri" pitchFamily="34" charset="0"/>
              </a:rPr>
              <a:t>del ruolo </a:t>
            </a:r>
            <a:r>
              <a:rPr lang="it-IT" altLang="it-IT" sz="1100" dirty="0" smtClean="0">
                <a:solidFill>
                  <a:schemeClr val="tx1">
                    <a:lumMod val="65000"/>
                    <a:lumOff val="35000"/>
                  </a:schemeClr>
                </a:solidFill>
                <a:latin typeface="Calibri" pitchFamily="34" charset="0"/>
              </a:rPr>
              <a:t>camerale rimane </a:t>
            </a:r>
            <a:r>
              <a:rPr lang="it-IT" altLang="it-IT" sz="1100" dirty="0">
                <a:solidFill>
                  <a:schemeClr val="tx1">
                    <a:lumMod val="65000"/>
                    <a:lumOff val="35000"/>
                  </a:schemeClr>
                </a:solidFill>
                <a:latin typeface="Calibri" pitchFamily="34" charset="0"/>
              </a:rPr>
              <a:t>necessario puntare su un mutamento di </a:t>
            </a:r>
            <a:r>
              <a:rPr lang="it-IT" altLang="it-IT" sz="1100" dirty="0" smtClean="0">
                <a:solidFill>
                  <a:schemeClr val="tx1">
                    <a:lumMod val="65000"/>
                    <a:lumOff val="35000"/>
                  </a:schemeClr>
                </a:solidFill>
                <a:latin typeface="Calibri" pitchFamily="34" charset="0"/>
              </a:rPr>
              <a:t>immagine che dovrà essere sempre </a:t>
            </a:r>
            <a:r>
              <a:rPr lang="it-IT" altLang="it-IT" sz="1100" b="1" dirty="0">
                <a:solidFill>
                  <a:schemeClr val="accent2">
                    <a:lumMod val="75000"/>
                  </a:schemeClr>
                </a:solidFill>
                <a:latin typeface="Calibri" pitchFamily="34" charset="0"/>
              </a:rPr>
              <a:t>più </a:t>
            </a:r>
            <a:r>
              <a:rPr lang="it-IT" altLang="it-IT" sz="1100" b="1" dirty="0" smtClean="0">
                <a:solidFill>
                  <a:schemeClr val="accent2">
                    <a:lumMod val="75000"/>
                  </a:schemeClr>
                </a:solidFill>
                <a:latin typeface="Calibri" pitchFamily="34" charset="0"/>
              </a:rPr>
              <a:t>incentrata sulla capacità di indirizzare i servizi istituzionali  verso risposte concrete utili agli operatori </a:t>
            </a:r>
            <a:r>
              <a:rPr lang="it-IT" altLang="it-IT" sz="1100" dirty="0" smtClean="0">
                <a:solidFill>
                  <a:schemeClr val="tx1">
                    <a:lumMod val="65000"/>
                    <a:lumOff val="35000"/>
                  </a:schemeClr>
                </a:solidFill>
                <a:latin typeface="Calibri" pitchFamily="34" charset="0"/>
              </a:rPr>
              <a:t>e di selezionare secondo criteri di </a:t>
            </a:r>
            <a:r>
              <a:rPr lang="it-IT" altLang="it-IT" sz="1100" b="1" dirty="0" smtClean="0">
                <a:solidFill>
                  <a:schemeClr val="accent2">
                    <a:lumMod val="75000"/>
                  </a:schemeClr>
                </a:solidFill>
                <a:latin typeface="Calibri" pitchFamily="34" charset="0"/>
              </a:rPr>
              <a:t>efficacia  e di reale </a:t>
            </a:r>
            <a:r>
              <a:rPr lang="it-IT" altLang="it-IT" sz="1100" b="1" dirty="0" err="1" smtClean="0">
                <a:solidFill>
                  <a:schemeClr val="accent2">
                    <a:lumMod val="75000"/>
                  </a:schemeClr>
                </a:solidFill>
                <a:latin typeface="Calibri" pitchFamily="34" charset="0"/>
              </a:rPr>
              <a:t>premialità</a:t>
            </a:r>
            <a:r>
              <a:rPr lang="it-IT" altLang="it-IT" sz="1100" b="1" dirty="0" smtClean="0">
                <a:solidFill>
                  <a:schemeClr val="accent2">
                    <a:lumMod val="75000"/>
                  </a:schemeClr>
                </a:solidFill>
                <a:latin typeface="Calibri" pitchFamily="34" charset="0"/>
              </a:rPr>
              <a:t> l’erogazione di incentivi.  </a:t>
            </a:r>
            <a:endParaRPr lang="it-IT" altLang="it-IT" sz="1100" b="1" dirty="0">
              <a:solidFill>
                <a:schemeClr val="accent2">
                  <a:lumMod val="75000"/>
                </a:schemeClr>
              </a:solidFill>
              <a:latin typeface="Calibri" pitchFamily="34" charset="0"/>
            </a:endParaRPr>
          </a:p>
          <a:p>
            <a:pPr marL="0" lvl="0" indent="0" algn="just" fontAlgn="base">
              <a:spcAft>
                <a:spcPct val="0"/>
              </a:spcAft>
              <a:buNone/>
              <a:defRPr/>
            </a:pPr>
            <a:r>
              <a:rPr lang="it-IT" altLang="it-IT" sz="1100" dirty="0" smtClean="0">
                <a:solidFill>
                  <a:schemeClr val="tx1">
                    <a:lumMod val="65000"/>
                    <a:lumOff val="35000"/>
                  </a:schemeClr>
                </a:solidFill>
                <a:latin typeface="Calibri" pitchFamily="34" charset="0"/>
              </a:rPr>
              <a:t>Per quanto riguarda la cultura organizzativa si ribadisce il messaggio che per affrontare il cambiamento sarà necessario </a:t>
            </a:r>
            <a:r>
              <a:rPr lang="it-IT" altLang="it-IT" sz="1100" b="1" dirty="0" smtClean="0">
                <a:solidFill>
                  <a:schemeClr val="accent2">
                    <a:lumMod val="75000"/>
                  </a:schemeClr>
                </a:solidFill>
                <a:latin typeface="Calibri" pitchFamily="34" charset="0"/>
              </a:rPr>
              <a:t>fare meglio con meno</a:t>
            </a:r>
            <a:r>
              <a:rPr lang="it-IT" altLang="it-IT" sz="1100" dirty="0" smtClean="0">
                <a:solidFill>
                  <a:schemeClr val="accent2">
                    <a:lumMod val="75000"/>
                  </a:schemeClr>
                </a:solidFill>
                <a:latin typeface="Calibri" pitchFamily="34" charset="0"/>
              </a:rPr>
              <a:t> </a:t>
            </a:r>
            <a:r>
              <a:rPr lang="it-IT" altLang="it-IT" sz="1100" dirty="0" smtClean="0">
                <a:solidFill>
                  <a:schemeClr val="tx1">
                    <a:lumMod val="65000"/>
                    <a:lumOff val="35000"/>
                  </a:schemeClr>
                </a:solidFill>
                <a:latin typeface="Calibri" pitchFamily="34" charset="0"/>
              </a:rPr>
              <a:t>, il che comporta una </a:t>
            </a:r>
            <a:r>
              <a:rPr lang="it-IT" altLang="it-IT" sz="1100" dirty="0" err="1" smtClean="0">
                <a:solidFill>
                  <a:schemeClr val="tx1">
                    <a:lumMod val="65000"/>
                    <a:lumOff val="35000"/>
                  </a:schemeClr>
                </a:solidFill>
                <a:latin typeface="Calibri" pitchFamily="34" charset="0"/>
              </a:rPr>
              <a:t>sovraddose</a:t>
            </a:r>
            <a:r>
              <a:rPr lang="it-IT" altLang="it-IT" sz="1100" dirty="0" smtClean="0">
                <a:solidFill>
                  <a:schemeClr val="tx1">
                    <a:lumMod val="65000"/>
                    <a:lumOff val="35000"/>
                  </a:schemeClr>
                </a:solidFill>
                <a:latin typeface="Calibri" pitchFamily="34" charset="0"/>
              </a:rPr>
              <a:t> di impegno e  di determinazione, oltre che una </a:t>
            </a:r>
            <a:r>
              <a:rPr lang="it-IT" altLang="it-IT" sz="1100" b="1" dirty="0" smtClean="0">
                <a:solidFill>
                  <a:schemeClr val="accent2">
                    <a:lumMod val="75000"/>
                  </a:schemeClr>
                </a:solidFill>
                <a:latin typeface="Calibri" pitchFamily="34" charset="0"/>
              </a:rPr>
              <a:t>solida fiducia nella capacità della struttura  ‘</a:t>
            </a:r>
            <a:r>
              <a:rPr lang="it-IT" altLang="it-IT" sz="1100" b="1" dirty="0">
                <a:solidFill>
                  <a:schemeClr val="accent2">
                    <a:lumMod val="75000"/>
                  </a:schemeClr>
                </a:solidFill>
                <a:latin typeface="Calibri" pitchFamily="34" charset="0"/>
              </a:rPr>
              <a:t>di fare’ </a:t>
            </a:r>
            <a:r>
              <a:rPr lang="it-IT" altLang="it-IT" sz="1100" b="1" dirty="0" smtClean="0">
                <a:solidFill>
                  <a:schemeClr val="accent2">
                    <a:lumMod val="75000"/>
                  </a:schemeClr>
                </a:solidFill>
                <a:latin typeface="Calibri" pitchFamily="34" charset="0"/>
              </a:rPr>
              <a:t>e di reagire con grinta alle sollecitazioni</a:t>
            </a:r>
            <a:r>
              <a:rPr lang="it-IT" altLang="it-IT" sz="1100" dirty="0" smtClean="0">
                <a:solidFill>
                  <a:schemeClr val="tx1">
                    <a:lumMod val="65000"/>
                    <a:lumOff val="35000"/>
                  </a:schemeClr>
                </a:solidFill>
                <a:latin typeface="Calibri" pitchFamily="34" charset="0"/>
              </a:rPr>
              <a:t>. </a:t>
            </a:r>
          </a:p>
          <a:p>
            <a:pPr marL="0" lvl="0" indent="0" algn="just" fontAlgn="base">
              <a:spcAft>
                <a:spcPct val="0"/>
              </a:spcAft>
              <a:buNone/>
              <a:defRPr/>
            </a:pPr>
            <a:endParaRPr lang="it-IT" sz="1100" dirty="0">
              <a:solidFill>
                <a:schemeClr val="tx1">
                  <a:lumMod val="65000"/>
                  <a:lumOff val="35000"/>
                </a:schemeClr>
              </a:solidFill>
              <a:latin typeface="Calibri" pitchFamily="34" charset="0"/>
            </a:endParaRPr>
          </a:p>
          <a:p>
            <a:pPr marL="0" lvl="0" indent="0" algn="just" fontAlgn="base">
              <a:spcAft>
                <a:spcPct val="0"/>
              </a:spcAft>
              <a:buNone/>
              <a:defRPr/>
            </a:pPr>
            <a:endParaRPr lang="it-IT" sz="1000" dirty="0"/>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Tree>
    <p:extLst>
      <p:ext uri="{BB962C8B-B14F-4D97-AF65-F5344CB8AC3E}">
        <p14:creationId xmlns:p14="http://schemas.microsoft.com/office/powerpoint/2010/main" val="279621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a:bodyPr>
          <a:lstStyle/>
          <a:p>
            <a:endParaRPr lang="it-IT" sz="1000" dirty="0" smtClean="0">
              <a:solidFill>
                <a:schemeClr val="accent2">
                  <a:lumMod val="75000"/>
                </a:schemeClr>
              </a:solidFill>
            </a:endParaRPr>
          </a:p>
          <a:p>
            <a:pPr marL="0" lvl="0" indent="0" algn="just" fontAlgn="base">
              <a:spcAft>
                <a:spcPct val="0"/>
              </a:spcAft>
              <a:buNone/>
              <a:defRPr/>
            </a:pPr>
            <a:r>
              <a:rPr lang="it-IT" sz="1000" dirty="0" smtClean="0">
                <a:solidFill>
                  <a:schemeClr val="tx1">
                    <a:lumMod val="65000"/>
                    <a:lumOff val="35000"/>
                  </a:schemeClr>
                </a:solidFill>
                <a:latin typeface="Calibri" pitchFamily="34" charset="0"/>
              </a:rPr>
              <a:t>Di seguito in sintesi le  </a:t>
            </a:r>
            <a:r>
              <a:rPr lang="it-IT" sz="1000" dirty="0">
                <a:solidFill>
                  <a:schemeClr val="tx1">
                    <a:lumMod val="65000"/>
                    <a:lumOff val="35000"/>
                  </a:schemeClr>
                </a:solidFill>
                <a:latin typeface="Calibri" pitchFamily="34" charset="0"/>
              </a:rPr>
              <a:t>linee guida  </a:t>
            </a:r>
            <a:r>
              <a:rPr lang="it-IT" sz="1000" dirty="0" smtClean="0">
                <a:solidFill>
                  <a:schemeClr val="tx1">
                    <a:lumMod val="65000"/>
                    <a:lumOff val="35000"/>
                  </a:schemeClr>
                </a:solidFill>
                <a:latin typeface="Calibri" pitchFamily="34" charset="0"/>
              </a:rPr>
              <a:t>che indirizzeranno l’attività dell’Ente nel prossimo anno al fine di muoversi in una linea di rinnovamento coerente con gli scenari di cambiamento in cui si troverà ad operare:</a:t>
            </a:r>
            <a:endParaRPr lang="it-IT" sz="1000" dirty="0">
              <a:solidFill>
                <a:schemeClr val="tx1">
                  <a:lumMod val="65000"/>
                  <a:lumOff val="35000"/>
                </a:schemeClr>
              </a:solidFill>
              <a:latin typeface="Calibri" pitchFamily="34" charset="0"/>
            </a:endParaRPr>
          </a:p>
          <a:p>
            <a:pPr marL="0" lvl="0" indent="0" algn="just" fontAlgn="base">
              <a:spcAft>
                <a:spcPct val="0"/>
              </a:spcAft>
              <a:buNone/>
              <a:defRPr/>
            </a:pPr>
            <a:endParaRPr lang="it-IT" sz="1000" dirty="0">
              <a:solidFill>
                <a:schemeClr val="tx1">
                  <a:lumMod val="65000"/>
                  <a:lumOff val="35000"/>
                </a:schemeClr>
              </a:solidFill>
              <a:latin typeface="Calibri" pitchFamily="34" charset="0"/>
            </a:endParaRPr>
          </a:p>
          <a:p>
            <a:pPr algn="just"/>
            <a:r>
              <a:rPr lang="it-IT" sz="1000" dirty="0">
                <a:solidFill>
                  <a:schemeClr val="tx1">
                    <a:lumMod val="65000"/>
                    <a:lumOff val="35000"/>
                  </a:schemeClr>
                </a:solidFill>
              </a:rPr>
              <a:t>Promuovere una Vision di sviluppo locale, che tenga conto delle politiche europee (</a:t>
            </a:r>
            <a:r>
              <a:rPr lang="it-IT" sz="1000" dirty="0" smtClean="0">
                <a:solidFill>
                  <a:schemeClr val="tx1">
                    <a:lumMod val="65000"/>
                    <a:lumOff val="35000"/>
                  </a:schemeClr>
                </a:solidFill>
              </a:rPr>
              <a:t>Horizon2020) e delle </a:t>
            </a:r>
            <a:r>
              <a:rPr lang="it-IT" sz="1000" dirty="0">
                <a:solidFill>
                  <a:schemeClr val="tx1">
                    <a:lumMod val="65000"/>
                    <a:lumOff val="35000"/>
                  </a:schemeClr>
                </a:solidFill>
              </a:rPr>
              <a:t>evidenze emerse nel corso del progetto </a:t>
            </a:r>
            <a:r>
              <a:rPr lang="it-IT" sz="1000" dirty="0" smtClean="0">
                <a:solidFill>
                  <a:schemeClr val="tx1">
                    <a:lumMod val="65000"/>
                    <a:lumOff val="35000"/>
                  </a:schemeClr>
                </a:solidFill>
              </a:rPr>
              <a:t>Pavia2020</a:t>
            </a:r>
          </a:p>
          <a:p>
            <a:endParaRPr lang="it-IT" sz="1000" dirty="0" smtClean="0">
              <a:solidFill>
                <a:schemeClr val="accent6">
                  <a:lumMod val="75000"/>
                </a:schemeClr>
              </a:solidFill>
            </a:endParaRPr>
          </a:p>
          <a:p>
            <a:pPr algn="just"/>
            <a:r>
              <a:rPr lang="it-IT" sz="1000" dirty="0">
                <a:solidFill>
                  <a:schemeClr val="tx1">
                    <a:lumMod val="65000"/>
                    <a:lumOff val="35000"/>
                  </a:schemeClr>
                </a:solidFill>
              </a:rPr>
              <a:t>Valorizzare l’accordo di Programma competitività  con Regione </a:t>
            </a:r>
            <a:r>
              <a:rPr lang="it-IT" sz="1000" dirty="0" smtClean="0">
                <a:solidFill>
                  <a:schemeClr val="tx1">
                    <a:lumMod val="65000"/>
                    <a:lumOff val="35000"/>
                  </a:schemeClr>
                </a:solidFill>
              </a:rPr>
              <a:t>Lombardia come piattaforma in base alla quale programmare il contributo della Camera allo sviluppo del territorio in accordo con le politiche di Regione Lombardia</a:t>
            </a:r>
            <a:endParaRPr lang="it-IT" sz="1000" dirty="0">
              <a:solidFill>
                <a:schemeClr val="tx1">
                  <a:lumMod val="65000"/>
                  <a:lumOff val="35000"/>
                </a:schemeClr>
              </a:solidFill>
            </a:endParaRPr>
          </a:p>
          <a:p>
            <a:endParaRPr lang="it-IT" sz="1000" dirty="0">
              <a:solidFill>
                <a:schemeClr val="accent6">
                  <a:lumMod val="75000"/>
                </a:schemeClr>
              </a:solidFill>
            </a:endParaRPr>
          </a:p>
          <a:p>
            <a:r>
              <a:rPr lang="it-IT" sz="1000" dirty="0">
                <a:solidFill>
                  <a:schemeClr val="tx1">
                    <a:lumMod val="65000"/>
                    <a:lumOff val="35000"/>
                  </a:schemeClr>
                </a:solidFill>
              </a:rPr>
              <a:t>Selezionare la tipologia di servizi in un’ottica di efficienza e razionalizzazione della </a:t>
            </a:r>
            <a:r>
              <a:rPr lang="it-IT" sz="1000" dirty="0" smtClean="0">
                <a:solidFill>
                  <a:schemeClr val="tx1">
                    <a:lumMod val="65000"/>
                    <a:lumOff val="35000"/>
                  </a:schemeClr>
                </a:solidFill>
              </a:rPr>
              <a:t>spesa nel rispetto delle competenze istituzionali e delle  funzioni che verranno ridisegnate nell’ambito della riforma del sistema camerale italiano </a:t>
            </a:r>
            <a:endParaRPr lang="it-IT" sz="1000" dirty="0">
              <a:solidFill>
                <a:schemeClr val="tx1">
                  <a:lumMod val="65000"/>
                  <a:lumOff val="35000"/>
                </a:schemeClr>
              </a:solidFill>
            </a:endParaRPr>
          </a:p>
          <a:p>
            <a:endParaRPr lang="it-IT" sz="1000" dirty="0" smtClean="0">
              <a:solidFill>
                <a:schemeClr val="tx1">
                  <a:lumMod val="65000"/>
                  <a:lumOff val="35000"/>
                </a:schemeClr>
              </a:solidFill>
            </a:endParaRPr>
          </a:p>
          <a:p>
            <a:pPr algn="just"/>
            <a:r>
              <a:rPr lang="it-IT" sz="1000" dirty="0" smtClean="0">
                <a:solidFill>
                  <a:schemeClr val="tx1">
                    <a:lumMod val="65000"/>
                    <a:lumOff val="35000"/>
                  </a:schemeClr>
                </a:solidFill>
              </a:rPr>
              <a:t>Definire gli interventi più appropriati rafforzando la  collaborazione con le associazioni rappresentative degli interessi imprenditoriali</a:t>
            </a:r>
            <a:r>
              <a:rPr lang="it-IT" sz="1000" dirty="0">
                <a:solidFill>
                  <a:schemeClr val="tx1">
                    <a:lumMod val="65000"/>
                    <a:lumOff val="35000"/>
                  </a:schemeClr>
                </a:solidFill>
              </a:rPr>
              <a:t> </a:t>
            </a:r>
            <a:r>
              <a:rPr lang="it-IT" sz="1000" dirty="0" smtClean="0">
                <a:solidFill>
                  <a:schemeClr val="tx1">
                    <a:lumMod val="65000"/>
                    <a:lumOff val="35000"/>
                  </a:schemeClr>
                </a:solidFill>
              </a:rPr>
              <a:t>e approfondendo </a:t>
            </a:r>
            <a:r>
              <a:rPr lang="it-IT" sz="1000" dirty="0">
                <a:solidFill>
                  <a:schemeClr val="tx1">
                    <a:lumMod val="65000"/>
                    <a:lumOff val="35000"/>
                  </a:schemeClr>
                </a:solidFill>
              </a:rPr>
              <a:t>la conoscenza degli utenti per </a:t>
            </a:r>
            <a:r>
              <a:rPr lang="it-IT" sz="1000" dirty="0" smtClean="0">
                <a:solidFill>
                  <a:schemeClr val="tx1">
                    <a:lumMod val="65000"/>
                    <a:lumOff val="35000"/>
                  </a:schemeClr>
                </a:solidFill>
              </a:rPr>
              <a:t>intercettare  i bisogni in continua crescita ed evoluzione che provengono dalla comunità economica e dalla generalità delle imprese  </a:t>
            </a:r>
          </a:p>
          <a:p>
            <a:endParaRPr lang="it-IT" sz="1000" dirty="0">
              <a:solidFill>
                <a:schemeClr val="accent6">
                  <a:lumMod val="75000"/>
                </a:schemeClr>
              </a:solidFill>
            </a:endParaRPr>
          </a:p>
          <a:p>
            <a:pPr algn="just"/>
            <a:r>
              <a:rPr lang="it-IT" sz="1000" dirty="0" smtClean="0">
                <a:solidFill>
                  <a:schemeClr val="tx1">
                    <a:lumMod val="65000"/>
                    <a:lumOff val="35000"/>
                  </a:schemeClr>
                </a:solidFill>
              </a:rPr>
              <a:t>Valorizzare </a:t>
            </a:r>
            <a:r>
              <a:rPr lang="it-IT" sz="1000" dirty="0">
                <a:solidFill>
                  <a:schemeClr val="tx1">
                    <a:lumMod val="65000"/>
                    <a:lumOff val="35000"/>
                  </a:schemeClr>
                </a:solidFill>
              </a:rPr>
              <a:t>le competenze e professionalità interne </a:t>
            </a:r>
            <a:r>
              <a:rPr lang="it-IT" sz="1000" dirty="0" smtClean="0">
                <a:solidFill>
                  <a:schemeClr val="tx1">
                    <a:lumMod val="65000"/>
                    <a:lumOff val="35000"/>
                  </a:schemeClr>
                </a:solidFill>
              </a:rPr>
              <a:t> per elaborare risposte nella organizzazione dei servizi istituzionali  </a:t>
            </a:r>
            <a:r>
              <a:rPr lang="it-IT" sz="1000" dirty="0">
                <a:solidFill>
                  <a:schemeClr val="tx1">
                    <a:lumMod val="65000"/>
                    <a:lumOff val="35000"/>
                  </a:schemeClr>
                </a:solidFill>
              </a:rPr>
              <a:t>di competenza dell’Ente </a:t>
            </a:r>
            <a:r>
              <a:rPr lang="it-IT" sz="1000" dirty="0" smtClean="0">
                <a:solidFill>
                  <a:schemeClr val="tx1">
                    <a:lumMod val="65000"/>
                    <a:lumOff val="35000"/>
                  </a:schemeClr>
                </a:solidFill>
              </a:rPr>
              <a:t>innovative ed efficaci ,sviluppando percorsi di affiancamento e interventi  di supporto </a:t>
            </a:r>
            <a:r>
              <a:rPr lang="it-IT" sz="1000" dirty="0" err="1" smtClean="0">
                <a:solidFill>
                  <a:schemeClr val="tx1">
                    <a:lumMod val="65000"/>
                    <a:lumOff val="35000"/>
                  </a:schemeClr>
                </a:solidFill>
              </a:rPr>
              <a:t>pre</a:t>
            </a:r>
            <a:r>
              <a:rPr lang="it-IT" sz="1000" dirty="0" smtClean="0">
                <a:solidFill>
                  <a:schemeClr val="tx1">
                    <a:lumMod val="65000"/>
                    <a:lumOff val="35000"/>
                  </a:schemeClr>
                </a:solidFill>
              </a:rPr>
              <a:t>-competitivi </a:t>
            </a:r>
          </a:p>
          <a:p>
            <a:endParaRPr lang="it-IT" sz="1000" dirty="0">
              <a:solidFill>
                <a:schemeClr val="accent6">
                  <a:lumMod val="75000"/>
                </a:schemeClr>
              </a:solidFill>
            </a:endParaRPr>
          </a:p>
          <a:p>
            <a:r>
              <a:rPr lang="it-IT" sz="1000" dirty="0" smtClean="0">
                <a:solidFill>
                  <a:schemeClr val="tx1">
                    <a:lumMod val="65000"/>
                    <a:lumOff val="35000"/>
                  </a:schemeClr>
                </a:solidFill>
              </a:rPr>
              <a:t>Incrementare </a:t>
            </a:r>
            <a:r>
              <a:rPr lang="it-IT" sz="1000" dirty="0">
                <a:solidFill>
                  <a:schemeClr val="tx1">
                    <a:lumMod val="65000"/>
                    <a:lumOff val="35000"/>
                  </a:schemeClr>
                </a:solidFill>
              </a:rPr>
              <a:t>le entrate da fonti alternative quali Bandi e misure nazionali e comunitarie e </a:t>
            </a:r>
            <a:r>
              <a:rPr lang="it-IT" sz="1000" dirty="0" smtClean="0">
                <a:solidFill>
                  <a:schemeClr val="tx1">
                    <a:lumMod val="65000"/>
                    <a:lumOff val="35000"/>
                  </a:schemeClr>
                </a:solidFill>
              </a:rPr>
              <a:t>da servizi  istituzionali tariffabili </a:t>
            </a:r>
          </a:p>
          <a:p>
            <a:endParaRPr lang="it-IT" sz="1000" dirty="0">
              <a:solidFill>
                <a:schemeClr val="tx1">
                  <a:lumMod val="65000"/>
                  <a:lumOff val="35000"/>
                </a:schemeClr>
              </a:solidFill>
            </a:endParaRPr>
          </a:p>
          <a:p>
            <a:r>
              <a:rPr lang="it-IT" sz="1000" dirty="0">
                <a:solidFill>
                  <a:schemeClr val="tx1">
                    <a:lumMod val="65000"/>
                    <a:lumOff val="35000"/>
                  </a:schemeClr>
                </a:solidFill>
              </a:rPr>
              <a:t>Contenere le spese di struttura adottando i costi </a:t>
            </a:r>
            <a:r>
              <a:rPr lang="it-IT" sz="1000" dirty="0" smtClean="0">
                <a:solidFill>
                  <a:schemeClr val="tx1">
                    <a:lumMod val="65000"/>
                    <a:lumOff val="35000"/>
                  </a:schemeClr>
                </a:solidFill>
              </a:rPr>
              <a:t>standard e valorizzando le possibili economie di scala conseguenti agli accorpamenti</a:t>
            </a:r>
          </a:p>
          <a:p>
            <a:endParaRPr lang="it-IT" sz="1000" dirty="0">
              <a:solidFill>
                <a:schemeClr val="tx1">
                  <a:lumMod val="65000"/>
                  <a:lumOff val="35000"/>
                </a:schemeClr>
              </a:solidFill>
            </a:endParaRPr>
          </a:p>
          <a:p>
            <a:r>
              <a:rPr lang="it-IT" sz="1000" dirty="0" smtClean="0">
                <a:solidFill>
                  <a:schemeClr val="tx1">
                    <a:lumMod val="65000"/>
                    <a:lumOff val="35000"/>
                  </a:schemeClr>
                </a:solidFill>
              </a:rPr>
              <a:t>Collaborare con il sistema </a:t>
            </a:r>
            <a:r>
              <a:rPr lang="it-IT" sz="1000" dirty="0">
                <a:solidFill>
                  <a:schemeClr val="tx1">
                    <a:lumMod val="65000"/>
                    <a:lumOff val="35000"/>
                  </a:schemeClr>
                </a:solidFill>
              </a:rPr>
              <a:t>camerale </a:t>
            </a:r>
            <a:r>
              <a:rPr lang="it-IT" sz="1000" dirty="0" smtClean="0">
                <a:solidFill>
                  <a:schemeClr val="tx1">
                    <a:lumMod val="65000"/>
                    <a:lumOff val="35000"/>
                  </a:schemeClr>
                </a:solidFill>
              </a:rPr>
              <a:t>e le sue agenzie nella realizzazione di progetti, iniziative e servizi </a:t>
            </a:r>
          </a:p>
          <a:p>
            <a:endParaRPr lang="it-IT" sz="1000" dirty="0">
              <a:solidFill>
                <a:schemeClr val="tx1">
                  <a:lumMod val="65000"/>
                  <a:lumOff val="35000"/>
                </a:schemeClr>
              </a:solidFill>
            </a:endParaRPr>
          </a:p>
          <a:p>
            <a:pPr marL="0" lvl="0" indent="0" algn="just" fontAlgn="base">
              <a:spcAft>
                <a:spcPct val="0"/>
              </a:spcAft>
              <a:buNone/>
              <a:defRPr/>
            </a:pPr>
            <a:endParaRPr lang="it-IT" sz="1000" dirty="0"/>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2794656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a:p>
        </p:txBody>
      </p:sp>
    </p:spTree>
    <p:extLst>
      <p:ext uri="{BB962C8B-B14F-4D97-AF65-F5344CB8AC3E}">
        <p14:creationId xmlns:p14="http://schemas.microsoft.com/office/powerpoint/2010/main" val="3650730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544616"/>
          </a:xfrm>
        </p:spPr>
        <p:txBody>
          <a:bodyPr>
            <a:noAutofit/>
          </a:bodyPr>
          <a:lstStyle/>
          <a:p>
            <a:pPr marL="0" indent="0" algn="just">
              <a:buNone/>
            </a:pPr>
            <a:r>
              <a:rPr lang="it-IT" sz="1000" dirty="0">
                <a:solidFill>
                  <a:schemeClr val="tx1">
                    <a:lumMod val="65000"/>
                    <a:lumOff val="35000"/>
                  </a:schemeClr>
                </a:solidFill>
              </a:rPr>
              <a:t>Le ultime indagini sullo stato dell’economia evidenziano un miglioramento generalizzato della situazione economica sia nell’Eurozona sia in Italia, dove si è registrato un trend positivo del </a:t>
            </a:r>
            <a:r>
              <a:rPr lang="it-IT" sz="1000" dirty="0" err="1">
                <a:solidFill>
                  <a:schemeClr val="tx1">
                    <a:lumMod val="65000"/>
                    <a:lumOff val="35000"/>
                  </a:schemeClr>
                </a:solidFill>
              </a:rPr>
              <a:t>Pil</a:t>
            </a:r>
            <a:r>
              <a:rPr lang="it-IT" sz="1000" dirty="0">
                <a:solidFill>
                  <a:schemeClr val="tx1">
                    <a:lumMod val="65000"/>
                    <a:lumOff val="35000"/>
                  </a:schemeClr>
                </a:solidFill>
              </a:rPr>
              <a:t>, in aumento, nel secondo trimestre 2015, dello 0,3% rispetto ai primi mesi dell’anno e dello 0,7% nel confronto con il secondo trimestre dell’anno precedente. </a:t>
            </a:r>
            <a:r>
              <a:rPr lang="it-IT" sz="1000" dirty="0" smtClean="0">
                <a:solidFill>
                  <a:schemeClr val="tx1">
                    <a:lumMod val="65000"/>
                    <a:lumOff val="35000"/>
                  </a:schemeClr>
                </a:solidFill>
              </a:rPr>
              <a:t>(1) Nel </a:t>
            </a:r>
            <a:r>
              <a:rPr lang="it-IT" sz="1000" dirty="0">
                <a:solidFill>
                  <a:schemeClr val="tx1">
                    <a:lumMod val="65000"/>
                    <a:lumOff val="35000"/>
                  </a:schemeClr>
                </a:solidFill>
              </a:rPr>
              <a:t>2015 l’Italia sembra quindi essersi avviata sul sentiero della ripresa, dopo la grave crisi degli ultimi anni che ne ha fortemente destabilizzato l’economia. La crescita, seppur a ritmi moderati, è stata sostenuta degli andamenti favorevoli del prezzo del petrolio, dei tassi d’interesse, del cambio dell’euro e dall’intonazione della politica fiscale, tutti elementi che hanno costituito un vero e proprio traino al miglioramento. La gradualità della ripresa si spiega in parte perché gli impulsi positivi all’economia sono stati compensati da altri elementi che hanno operato in direzione meno favorevole, come l’insorgere di tensioni di carattere geopolitico in Grecia, Russia, Nord Africa e Medio Oriente</a:t>
            </a:r>
            <a:r>
              <a:rPr lang="it-IT" sz="1000" dirty="0" smtClean="0">
                <a:solidFill>
                  <a:schemeClr val="tx1">
                    <a:lumMod val="65000"/>
                    <a:lumOff val="35000"/>
                  </a:schemeClr>
                </a:solidFill>
              </a:rPr>
              <a:t>. (2)</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Anche l’andamento dei dati congiunturali della provincia di Pavia sembra avere invertito la tendenza negativa, diventata una costante negli ultimi anni: l’analisi della congiuntura manifatturiera relativa al secondo trimestre del </a:t>
            </a:r>
            <a:r>
              <a:rPr lang="it-IT" sz="1000" dirty="0" smtClean="0">
                <a:solidFill>
                  <a:schemeClr val="tx1">
                    <a:lumMod val="65000"/>
                    <a:lumOff val="35000"/>
                  </a:schemeClr>
                </a:solidFill>
              </a:rPr>
              <a:t>2015 (3) </a:t>
            </a:r>
            <a:r>
              <a:rPr lang="it-IT" sz="1000" dirty="0">
                <a:solidFill>
                  <a:schemeClr val="tx1">
                    <a:lumMod val="65000"/>
                    <a:lumOff val="35000"/>
                  </a:schemeClr>
                </a:solidFill>
              </a:rPr>
              <a:t>restituisce, nel dato tendenziale sulla </a:t>
            </a:r>
            <a:r>
              <a:rPr lang="it-IT" sz="1000" b="1" dirty="0">
                <a:solidFill>
                  <a:schemeClr val="tx1">
                    <a:lumMod val="65000"/>
                    <a:lumOff val="35000"/>
                  </a:schemeClr>
                </a:solidFill>
              </a:rPr>
              <a:t>produzione</a:t>
            </a:r>
            <a:r>
              <a:rPr lang="it-IT" sz="1000" dirty="0">
                <a:solidFill>
                  <a:schemeClr val="tx1">
                    <a:lumMod val="65000"/>
                    <a:lumOff val="35000"/>
                  </a:schemeClr>
                </a:solidFill>
              </a:rPr>
              <a:t>, segnali di crescita, con una variazione del 2,3%, positiva per il terzo trimestre consecutivo. Nel contesto regionale, dove si registra un andamento tendenziale della produzione in miglioramento in tutte le province fatta eccezione per Cremona, Bergamo e Como, Pavia si posiziona a metà classifica, in lieve vantaggio rispetto alla performance lombarda (+1,9%). Rimangono tuttavia fonte di preoccupazione per la nostra provincia i livelli produttivi industriali che non danno segnali di ripresa con un indice che si attesta, nel secondo trimestre 2015, a quota 91,77 (base anno 2005=100) confermando un gap negativo di oltre 16 punti rispetto ai valori pre-crisi del 2007 (n.i.107,7). </a:t>
            </a:r>
          </a:p>
          <a:p>
            <a:pPr marL="0" indent="0" algn="just">
              <a:buNone/>
            </a:pPr>
            <a:r>
              <a:rPr lang="it-IT" sz="1000" dirty="0">
                <a:solidFill>
                  <a:schemeClr val="tx1">
                    <a:lumMod val="65000"/>
                    <a:lumOff val="35000"/>
                  </a:schemeClr>
                </a:solidFill>
              </a:rPr>
              <a:t>In linea con il dato della produzione, anche il </a:t>
            </a:r>
            <a:r>
              <a:rPr lang="it-IT" sz="1000" b="1" dirty="0">
                <a:solidFill>
                  <a:schemeClr val="tx1">
                    <a:lumMod val="65000"/>
                    <a:lumOff val="35000"/>
                  </a:schemeClr>
                </a:solidFill>
              </a:rPr>
              <a:t>fatturato</a:t>
            </a:r>
            <a:r>
              <a:rPr lang="it-IT" sz="1000" dirty="0">
                <a:solidFill>
                  <a:schemeClr val="tx1">
                    <a:lumMod val="65000"/>
                    <a:lumOff val="35000"/>
                  </a:schemeClr>
                </a:solidFill>
              </a:rPr>
              <a:t> delle imprese manifatturiere pavesi registra tra aprile e giugno di quest’anno un incremento tendenziale del 2,8%, seppur in rallentamento rispetto al 5% rilevato nei due trimestri precedenti probabilmente dovuto ad una nuova contrazione delle commesse interne (-1,43%) che nel primo trimestre avevano invece mostrato segnali di ripresa. Lo spunto positivo è dato quindi unicamente dall’incremento degli ordini esteri, che crescono su base annua del 4%. </a:t>
            </a:r>
          </a:p>
          <a:p>
            <a:pPr marL="0" indent="0" algn="just">
              <a:buNone/>
            </a:pPr>
            <a:r>
              <a:rPr lang="it-IT" sz="1000" dirty="0">
                <a:solidFill>
                  <a:schemeClr val="tx1">
                    <a:lumMod val="65000"/>
                    <a:lumOff val="35000"/>
                  </a:schemeClr>
                </a:solidFill>
              </a:rPr>
              <a:t>Il secondo trimestre del 2015 denota invece un nuovo deterioramento della dinamica industriale del </a:t>
            </a:r>
            <a:r>
              <a:rPr lang="it-IT" sz="1000" b="1" dirty="0">
                <a:solidFill>
                  <a:schemeClr val="tx1">
                    <a:lumMod val="65000"/>
                    <a:lumOff val="35000"/>
                  </a:schemeClr>
                </a:solidFill>
              </a:rPr>
              <a:t>comparto artigiano</a:t>
            </a:r>
            <a:r>
              <a:rPr lang="it-IT" sz="1000" dirty="0">
                <a:solidFill>
                  <a:schemeClr val="tx1">
                    <a:lumMod val="65000"/>
                    <a:lumOff val="35000"/>
                  </a:schemeClr>
                </a:solidFill>
              </a:rPr>
              <a:t> pavese, più accentuato su base annua, con una variazione negativa del 2,24%, e più contenuta nel dato congiunturale (-0,24%). Anche l’indice della produzione prosegue il trend di discesa di questo comparto e tocca il punto di minimo nella serie storica degli ultimi dieci anni (68,7 – dato destagionalizzato, base anno 2005=100).</a:t>
            </a:r>
          </a:p>
          <a:p>
            <a:pPr marL="0" indent="0" algn="just">
              <a:buNone/>
            </a:pPr>
            <a:r>
              <a:rPr lang="it-IT" sz="1000" dirty="0">
                <a:solidFill>
                  <a:schemeClr val="tx1">
                    <a:lumMod val="65000"/>
                    <a:lumOff val="35000"/>
                  </a:schemeClr>
                </a:solidFill>
              </a:rPr>
              <a:t>Nel secondo trimestre del 2015 la </a:t>
            </a:r>
            <a:r>
              <a:rPr lang="it-IT" sz="1000" b="1" dirty="0">
                <a:solidFill>
                  <a:schemeClr val="tx1">
                    <a:lumMod val="65000"/>
                    <a:lumOff val="35000"/>
                  </a:schemeClr>
                </a:solidFill>
              </a:rPr>
              <a:t>demografia del sistema imprenditoriale pavese</a:t>
            </a:r>
            <a:r>
              <a:rPr lang="it-IT" sz="1000" dirty="0">
                <a:solidFill>
                  <a:schemeClr val="tx1">
                    <a:lumMod val="65000"/>
                    <a:lumOff val="35000"/>
                  </a:schemeClr>
                </a:solidFill>
              </a:rPr>
              <a:t> mostra segni di vitalità, che vanno di fatto ad assorbire il calo registrato nei primi mesi dell’anno portando in pareggio il bilancio demografico del primo semestre. In termini numerici, tra aprile e giugno, sono nate in provincia di Pavia 769 nuove attività, in aumento del 4% rispetto al secondo trimestre 2014, mentre le imprese che hanno chiuso i battenti sono state </a:t>
            </a:r>
            <a:r>
              <a:rPr lang="it-IT" sz="1000" dirty="0" smtClean="0">
                <a:solidFill>
                  <a:schemeClr val="tx1">
                    <a:lumMod val="65000"/>
                    <a:lumOff val="35000"/>
                  </a:schemeClr>
                </a:solidFill>
              </a:rPr>
              <a:t>547 (4), </a:t>
            </a:r>
            <a:r>
              <a:rPr lang="it-IT" sz="1000" dirty="0">
                <a:solidFill>
                  <a:schemeClr val="tx1">
                    <a:lumMod val="65000"/>
                    <a:lumOff val="35000"/>
                  </a:schemeClr>
                </a:solidFill>
              </a:rPr>
              <a:t>l’1,5% in più rispetto allo stesso periodo dell’anno precedente. La combinazione dei flussi in entrata e in uscita del secondo trimestre ha portato lo stock delle imprese registrate all’anagrafe camerale al 30 giugno 2015 a quota 48.797 unità,  con un saldo positivo di 222 unità e un tasso di crescita tendenziale dello 0,46%, valore che viene confermato anche nel confronto con il trimestre precedente. Nel contesto regionale, Pavia rimane indietro di qualche posizione rispetto al tasso </a:t>
            </a:r>
            <a:r>
              <a:rPr lang="it-IT" sz="1000" dirty="0" smtClean="0">
                <a:solidFill>
                  <a:schemeClr val="tx1">
                    <a:lumMod val="65000"/>
                    <a:lumOff val="35000"/>
                  </a:schemeClr>
                </a:solidFill>
              </a:rPr>
              <a:t>di </a:t>
            </a:r>
            <a:r>
              <a:rPr lang="it-IT" sz="1000" dirty="0">
                <a:solidFill>
                  <a:schemeClr val="tx1">
                    <a:lumMod val="65000"/>
                    <a:lumOff val="35000"/>
                  </a:schemeClr>
                </a:solidFill>
              </a:rPr>
              <a:t>crescita medio del trimestre registrato in Lombardia (+0,64</a:t>
            </a:r>
            <a:r>
              <a:rPr lang="it-IT" sz="1000" dirty="0" smtClean="0">
                <a:solidFill>
                  <a:schemeClr val="tx1">
                    <a:lumMod val="65000"/>
                    <a:lumOff val="35000"/>
                  </a:schemeClr>
                </a:solidFill>
              </a:rPr>
              <a:t>%).</a:t>
            </a:r>
          </a:p>
          <a:p>
            <a:endParaRPr lang="it-IT" sz="1000" dirty="0" smtClean="0">
              <a:solidFill>
                <a:schemeClr val="tx1">
                  <a:lumMod val="65000"/>
                  <a:lumOff val="35000"/>
                </a:schemeClr>
              </a:solidFill>
            </a:endParaRPr>
          </a:p>
          <a:p>
            <a:pPr marL="0" indent="0">
              <a:buNone/>
            </a:pPr>
            <a:r>
              <a:rPr lang="it-IT" sz="1000" dirty="0" smtClean="0">
                <a:solidFill>
                  <a:schemeClr val="tx1">
                    <a:lumMod val="65000"/>
                    <a:lumOff val="35000"/>
                  </a:schemeClr>
                </a:solidFill>
              </a:rPr>
              <a:t>(1) </a:t>
            </a:r>
            <a:r>
              <a:rPr lang="it-IT" sz="1000" i="1" dirty="0" smtClean="0">
                <a:solidFill>
                  <a:schemeClr val="tx1">
                    <a:lumMod val="65000"/>
                    <a:lumOff val="35000"/>
                  </a:schemeClr>
                </a:solidFill>
              </a:rPr>
              <a:t>Fonte</a:t>
            </a:r>
            <a:r>
              <a:rPr lang="it-IT" sz="1000" i="1" dirty="0">
                <a:solidFill>
                  <a:schemeClr val="tx1">
                    <a:lumMod val="65000"/>
                    <a:lumOff val="35000"/>
                  </a:schemeClr>
                </a:solidFill>
              </a:rPr>
              <a:t>: Istat. PIL Espresso in valori concatenati con anno di riferimento 2010, corretto per gli effetti di calendario e destagionalizzato.</a:t>
            </a:r>
            <a:endParaRPr lang="it-IT" sz="1000" dirty="0">
              <a:solidFill>
                <a:schemeClr val="tx1">
                  <a:lumMod val="65000"/>
                  <a:lumOff val="35000"/>
                </a:schemeClr>
              </a:solidFill>
            </a:endParaRPr>
          </a:p>
          <a:p>
            <a:pPr marL="0" indent="0">
              <a:buNone/>
            </a:pPr>
            <a:r>
              <a:rPr lang="it-IT" sz="1000" dirty="0" smtClean="0">
                <a:solidFill>
                  <a:schemeClr val="tx1">
                    <a:lumMod val="65000"/>
                    <a:lumOff val="35000"/>
                  </a:schemeClr>
                </a:solidFill>
              </a:rPr>
              <a:t>(2) </a:t>
            </a:r>
            <a:r>
              <a:rPr lang="it-IT" sz="1000" i="1" dirty="0">
                <a:solidFill>
                  <a:schemeClr val="tx1">
                    <a:lumMod val="65000"/>
                    <a:lumOff val="35000"/>
                  </a:schemeClr>
                </a:solidFill>
              </a:rPr>
              <a:t>Fonte: </a:t>
            </a:r>
            <a:r>
              <a:rPr lang="it-IT" sz="1000" i="1" dirty="0" err="1">
                <a:solidFill>
                  <a:schemeClr val="tx1">
                    <a:lumMod val="65000"/>
                    <a:lumOff val="35000"/>
                  </a:schemeClr>
                </a:solidFill>
              </a:rPr>
              <a:t>Ref</a:t>
            </a:r>
            <a:r>
              <a:rPr lang="it-IT" sz="1000" i="1" dirty="0">
                <a:solidFill>
                  <a:schemeClr val="tx1">
                    <a:lumMod val="65000"/>
                    <a:lumOff val="35000"/>
                  </a:schemeClr>
                </a:solidFill>
              </a:rPr>
              <a:t> ricerche.</a:t>
            </a:r>
            <a:endParaRPr lang="it-IT" sz="1000" dirty="0">
              <a:solidFill>
                <a:schemeClr val="tx1">
                  <a:lumMod val="65000"/>
                  <a:lumOff val="35000"/>
                </a:schemeClr>
              </a:solidFill>
            </a:endParaRPr>
          </a:p>
          <a:p>
            <a:pPr marL="0" indent="0">
              <a:buNone/>
            </a:pPr>
            <a:r>
              <a:rPr lang="it-IT" sz="1000" i="1" dirty="0" smtClean="0">
                <a:solidFill>
                  <a:schemeClr val="tx1">
                    <a:lumMod val="65000"/>
                    <a:lumOff val="35000"/>
                  </a:schemeClr>
                </a:solidFill>
              </a:rPr>
              <a:t>(3)Indagine </a:t>
            </a:r>
            <a:r>
              <a:rPr lang="it-IT" sz="1000" i="1" dirty="0">
                <a:solidFill>
                  <a:schemeClr val="tx1">
                    <a:lumMod val="65000"/>
                    <a:lumOff val="35000"/>
                  </a:schemeClr>
                </a:solidFill>
              </a:rPr>
              <a:t>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manifatturiere del </a:t>
            </a:r>
            <a:r>
              <a:rPr lang="it-IT" sz="1000" i="1" dirty="0" smtClean="0">
                <a:solidFill>
                  <a:schemeClr val="tx1">
                    <a:lumMod val="65000"/>
                    <a:lumOff val="35000"/>
                  </a:schemeClr>
                </a:solidFill>
              </a:rPr>
              <a:t>territorio.</a:t>
            </a:r>
            <a:endParaRPr lang="it-IT" sz="1000" dirty="0" smtClean="0">
              <a:solidFill>
                <a:schemeClr val="tx1">
                  <a:lumMod val="65000"/>
                  <a:lumOff val="35000"/>
                </a:schemeClr>
              </a:solidFill>
            </a:endParaRPr>
          </a:p>
          <a:p>
            <a:pPr marL="0" indent="0">
              <a:buNone/>
            </a:pPr>
            <a:r>
              <a:rPr lang="it-IT" sz="1000" i="1" dirty="0" smtClean="0">
                <a:solidFill>
                  <a:schemeClr val="tx1">
                    <a:lumMod val="65000"/>
                    <a:lumOff val="35000"/>
                  </a:schemeClr>
                </a:solidFill>
              </a:rPr>
              <a:t>(4)Al </a:t>
            </a:r>
            <a:r>
              <a:rPr lang="it-IT" sz="1000" i="1" dirty="0">
                <a:solidFill>
                  <a:schemeClr val="tx1">
                    <a:lumMod val="65000"/>
                    <a:lumOff val="35000"/>
                  </a:schemeClr>
                </a:solidFill>
              </a:rPr>
              <a:t>netto delle cessazioni d’ufficio.</a:t>
            </a:r>
            <a:endParaRPr lang="it-IT" sz="1000" dirty="0">
              <a:solidFill>
                <a:schemeClr val="tx1">
                  <a:lumMod val="65000"/>
                  <a:lumOff val="35000"/>
                </a:schemeClr>
              </a:solidFill>
            </a:endParaRPr>
          </a:p>
          <a:p>
            <a:pPr marL="0" indent="0" algn="just">
              <a:buNone/>
            </a:pPr>
            <a:endParaRPr lang="it-IT" sz="1000" dirty="0"/>
          </a:p>
          <a:p>
            <a:pPr marL="0" indent="0" algn="just">
              <a:buNone/>
            </a:pPr>
            <a:endParaRPr lang="it-IT" sz="1000" dirty="0" smtClean="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380364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Autofit/>
          </a:bodyPr>
          <a:lstStyle/>
          <a:p>
            <a:endParaRPr lang="it-IT" sz="1000" dirty="0"/>
          </a:p>
          <a:p>
            <a:endParaRPr lang="it-IT" sz="1000" dirty="0"/>
          </a:p>
          <a:p>
            <a:pPr marL="0" indent="0" algn="just">
              <a:buNone/>
            </a:pPr>
            <a:r>
              <a:rPr lang="it-IT" sz="1000" dirty="0">
                <a:solidFill>
                  <a:schemeClr val="tx1">
                    <a:lumMod val="65000"/>
                    <a:lumOff val="35000"/>
                  </a:schemeClr>
                </a:solidFill>
              </a:rPr>
              <a:t>Il miglioramento della natimortalità imprenditoriale non ha prodotto ripercussioni rilevanti negli andamenti settoriali, le cui dinamiche sono governate soprattutto da tendenze strutturali di lungo periodo, eventualmente rafforzate o attenuate dalla situazione congiunturale. E’ doveroso comunque specificare che in provincia di Pavia oltre un quarto delle imprese (27%) che si sono iscritte alle anagrafi camerali nel secondo trimestre del 2015 non ha ancora specificato l’attività economica ed è pertanto necessario usare cautela nell’analisi della demografia d’impresa per settore. In generale si osserva una dinamica positiva diffusa in tutti i settori ad eccezione delle attività immobiliari (-0,3%), delle attività finanziarie e assicurative (-0,28%), dei trasporti (-0,16%) e del commercio (-0,06%). </a:t>
            </a:r>
          </a:p>
          <a:p>
            <a:pPr marL="0" indent="0">
              <a:buNone/>
            </a:pPr>
            <a:r>
              <a:rPr lang="it-IT" sz="1000" dirty="0">
                <a:solidFill>
                  <a:schemeClr val="tx1">
                    <a:lumMod val="65000"/>
                    <a:lumOff val="35000"/>
                  </a:schemeClr>
                </a:solidFill>
              </a:rPr>
              <a:t> </a:t>
            </a:r>
          </a:p>
          <a:p>
            <a:pPr marL="0" indent="0">
              <a:buNone/>
            </a:pPr>
            <a:r>
              <a:rPr lang="it-IT" sz="1000" dirty="0"/>
              <a:t> </a:t>
            </a:r>
          </a:p>
          <a:p>
            <a:pPr marL="0" indent="0">
              <a:buNone/>
            </a:pPr>
            <a:r>
              <a:rPr lang="it-IT" sz="1000" dirty="0"/>
              <a:t> </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graphicFrame>
        <p:nvGraphicFramePr>
          <p:cNvPr id="5" name="Grafico 4"/>
          <p:cNvGraphicFramePr/>
          <p:nvPr>
            <p:extLst>
              <p:ext uri="{D42A27DB-BD31-4B8C-83A1-F6EECF244321}">
                <p14:modId xmlns:p14="http://schemas.microsoft.com/office/powerpoint/2010/main" val="2365162893"/>
              </p:ext>
            </p:extLst>
          </p:nvPr>
        </p:nvGraphicFramePr>
        <p:xfrm>
          <a:off x="2339752" y="3068960"/>
          <a:ext cx="4420870" cy="2599690"/>
        </p:xfrm>
        <a:graphic>
          <a:graphicData uri="http://schemas.openxmlformats.org/drawingml/2006/chart">
            <c:chart xmlns:c="http://schemas.openxmlformats.org/drawingml/2006/chart" xmlns:r="http://schemas.openxmlformats.org/officeDocument/2006/relationships" r:id="rId2"/>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1038036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secondo trimestre del 2015 anche la demografia delle </a:t>
            </a:r>
            <a:r>
              <a:rPr lang="it-IT" sz="1000" b="1" dirty="0">
                <a:solidFill>
                  <a:schemeClr val="tx1">
                    <a:lumMod val="65000"/>
                    <a:lumOff val="35000"/>
                  </a:schemeClr>
                </a:solidFill>
              </a:rPr>
              <a:t>imprese artigiane</a:t>
            </a:r>
            <a:r>
              <a:rPr lang="it-IT" sz="1000" dirty="0">
                <a:solidFill>
                  <a:schemeClr val="tx1">
                    <a:lumMod val="65000"/>
                    <a:lumOff val="35000"/>
                  </a:schemeClr>
                </a:solidFill>
              </a:rPr>
              <a:t> spunta nella nostra provincia un segno positivo dopo le criticità emerse nei primi mesi dell’anno, che avevano visto il tasso di crescita scendere di oltre un punto percentuale in territorio negativo. Il miglioramento è interamente ascrivibile al rallentamento delle cessazioni - oltre il 50% in meno rispetto ai primi mesi dell’anno. Il bilancio tra aperture e chiusure è positivo per 28 unità  e determina uno stock di 14.810 imprese registrate al 30 giugno del 2015, con un tasso di crescita, rispetto al trimestre precedente, dello 0,19%. </a:t>
            </a:r>
          </a:p>
          <a:p>
            <a:pPr marL="0" indent="0" algn="just">
              <a:buNone/>
            </a:pPr>
            <a:r>
              <a:rPr lang="it-IT" sz="1000" dirty="0">
                <a:solidFill>
                  <a:schemeClr val="tx1">
                    <a:lumMod val="65000"/>
                    <a:lumOff val="35000"/>
                  </a:schemeClr>
                </a:solidFill>
              </a:rPr>
              <a:t>Non accenna invece a migliorare nel 2015 l’</a:t>
            </a:r>
            <a:r>
              <a:rPr lang="it-IT" sz="1000" b="1" dirty="0">
                <a:solidFill>
                  <a:schemeClr val="tx1">
                    <a:lumMod val="65000"/>
                    <a:lumOff val="35000"/>
                  </a:schemeClr>
                </a:solidFill>
              </a:rPr>
              <a:t>export</a:t>
            </a:r>
            <a:r>
              <a:rPr lang="it-IT" sz="1000" dirty="0">
                <a:solidFill>
                  <a:schemeClr val="tx1">
                    <a:lumMod val="65000"/>
                    <a:lumOff val="35000"/>
                  </a:schemeClr>
                </a:solidFill>
              </a:rPr>
              <a:t> pavese, già provato dalla pessima performance del 2014, in cui si era assistito ad un calo del valore delle esportazioni del 6,6%. La flessione delle esportazioni è proseguita sia nel primo che nel secondo trimestre di quest’anno, con contrazioni rispettivamente del 15% e del 3,5%. Il risultato negativo delle esportazioni manifatturiere provinciali è dovuto in gran parte alla fase sfavorevole attraversata dai prodotti farmaceutici, che solo nel periodo aprile-giugno hanno subito una riduzione delle esportazioni del 25%. Contributi positivi provengono invece da macchinari e apparecchi (+7% nel secondo trimestre) e dai prodotti alimentari (+2%). In crescita significativa, ma con un piccolo contributo vista la quota contenuta sull’export provinciale (inferiore al 2%), si segnalano i prodotti delle altre attività manifatturiere +15% (per il 60% strumenti e forniture mediche e dentistiche e per il 21% gioielleria, bigiotteria e articoli connessi) e legno e prodotti in legno e carta +11%.</a:t>
            </a:r>
          </a:p>
          <a:p>
            <a:pPr marL="0" indent="0" algn="just">
              <a:buNone/>
            </a:pPr>
            <a:r>
              <a:rPr lang="it-IT" sz="1000" dirty="0">
                <a:solidFill>
                  <a:schemeClr val="tx1">
                    <a:lumMod val="65000"/>
                    <a:lumOff val="35000"/>
                  </a:schemeClr>
                </a:solidFill>
              </a:rPr>
              <a:t>Sul fronte del </a:t>
            </a:r>
            <a:r>
              <a:rPr lang="it-IT" sz="1000" b="1" dirty="0">
                <a:solidFill>
                  <a:schemeClr val="tx1">
                    <a:lumMod val="65000"/>
                    <a:lumOff val="35000"/>
                  </a:schemeClr>
                </a:solidFill>
              </a:rPr>
              <a:t>mercato del lavoro</a:t>
            </a:r>
            <a:r>
              <a:rPr lang="it-IT" sz="1000" dirty="0">
                <a:solidFill>
                  <a:schemeClr val="tx1">
                    <a:lumMod val="65000"/>
                    <a:lumOff val="35000"/>
                  </a:schemeClr>
                </a:solidFill>
              </a:rPr>
              <a:t>, i dati dell’Indagine Congiunturale condotta da Regione Lombardia,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e Confindustria Lombardia relativi al II trimestre 2015 mostrano per la provincia di Pavia un quadro ancora incerto. I dati rilevano segnali di miglioramento con la crescita dell’occupazione in tutti i comparti ad eccezione dell’artigianato, dove il saldo è ancora negativo e in peggioramento su base annua. Si conferma anche nel II trimestre 2015 la contrazione della CIG, sebbene siano in aumento i provvedimenti straordinari: il numero di ore complessive si riduce su base annua del 29,2%, una contrazione meno marcata rispetto al -38,7% lombardo; diminuisce del -35,5% il ricorso alla cassa integrazione ordinaria (-23,4% il dato regionale) e del -80,2% il ricorso a quella in deroga (Lombardia -75,8%) mentre è in marcato aumento la CIGS, in controtendenza rispetto alla riduzione registrata in Lombardia (rispettivamente +22,9% e -33,5%). Il minor ricorso alla CIG è generalizzato a tutti i settori ad eccezione del chimico e dell’alimentare dove il numero di ore approvate è raddoppiato rispetto al secondo trimestre 2014.</a:t>
            </a:r>
          </a:p>
          <a:p>
            <a:pPr marL="0" indent="0" algn="just">
              <a:buNone/>
            </a:pPr>
            <a:r>
              <a:rPr lang="it-IT" sz="1000" dirty="0">
                <a:solidFill>
                  <a:schemeClr val="tx1">
                    <a:lumMod val="65000"/>
                    <a:lumOff val="35000"/>
                  </a:schemeClr>
                </a:solidFill>
              </a:rPr>
              <a:t>I dati sulle Comunicazioni Obbligatorie per il II trimestre 2015 segnalano un aumento sia degli avviamenti (13.459 movimenti, +8,9% vs +12,1% medio regionale) che delle cessazioni (pari a 13.788, +3,8% vs +8,5%); il saldo risulta quindi negativo per 329 movimenti ma in miglioramento rispetto al -926 del II trimestre 2014. </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 occupazionali</a:t>
            </a:r>
            <a:r>
              <a:rPr lang="it-IT" sz="1000" dirty="0">
                <a:solidFill>
                  <a:schemeClr val="tx1">
                    <a:lumMod val="65000"/>
                    <a:lumOff val="35000"/>
                  </a:schemeClr>
                </a:solidFill>
              </a:rPr>
              <a:t> espresse dalle imprese per il terzo trimestre risultano ancora negative ed in peggioramento nell’industria e nei servizi, migliorano invece le previsioni delle imprese artigiane e del commercio.  </a:t>
            </a:r>
          </a:p>
          <a:p>
            <a:pPr marL="0" indent="0" algn="just">
              <a:buNone/>
            </a:pPr>
            <a:r>
              <a:rPr lang="it-IT" sz="1000" dirty="0" smtClean="0">
                <a:solidFill>
                  <a:schemeClr val="tx1">
                    <a:lumMod val="65000"/>
                    <a:lumOff val="35000"/>
                  </a:schemeClr>
                </a:solidFill>
              </a:rPr>
              <a:t> </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1038036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buNone/>
            </a:pPr>
            <a:endParaRPr lang="it-IT" sz="1000" dirty="0" smtClean="0"/>
          </a:p>
          <a:p>
            <a:pPr marL="0" indent="0" algn="just">
              <a:buNone/>
            </a:pPr>
            <a:r>
              <a:rPr lang="it-IT" sz="1000" dirty="0" smtClean="0">
                <a:solidFill>
                  <a:schemeClr val="tx1">
                    <a:lumMod val="65000"/>
                    <a:lumOff val="35000"/>
                  </a:schemeClr>
                </a:solidFill>
              </a:rPr>
              <a:t>Il processo di riforma delle Camere di Commercio è proseguito nel 2015 con l’approvazione  della legge  7 agosto 2015, n. 124 -  contenente Deleghe al Governo in materia di  riorganizzazione  delle amministrazioni pubbliche – che all’articolo 10 prevede entro metà agosto 2016 l’adozione di un decreto legislativo per la riforma dell'organizzazione, delle funzioni e del finanziamento degli Enti camerali.  La delega detta diversi criteri direttivi per l’attuazione della riforma. In sintesi:</a:t>
            </a:r>
          </a:p>
          <a:p>
            <a:pPr algn="just">
              <a:buFont typeface="Calibri" panose="020F0502020204030204" pitchFamily="34" charset="0"/>
              <a:buChar char="­"/>
            </a:pPr>
            <a:r>
              <a:rPr lang="it-IT" sz="1000" dirty="0" smtClean="0">
                <a:solidFill>
                  <a:schemeClr val="tx1">
                    <a:lumMod val="65000"/>
                    <a:lumOff val="35000"/>
                  </a:schemeClr>
                </a:solidFill>
              </a:rPr>
              <a:t>le circoscrizioni territoriali dovranno essere ridefinite mediante riduzione a non più di 60, tramite  accorpamento di due o più Camere, con   possibilità  di  mantenere  il singolo Ente non accorpato sulla base  di  una  soglia dimensionale minima di 75.000 imprese e unità locali  iscritte  o annotate nel Registro delle imprese; </a:t>
            </a:r>
          </a:p>
          <a:p>
            <a:pPr algn="just">
              <a:buFont typeface="Calibri" panose="020F0502020204030204" pitchFamily="34" charset="0"/>
              <a:buChar char="­"/>
            </a:pPr>
            <a:r>
              <a:rPr lang="it-IT" sz="1000" dirty="0" smtClean="0">
                <a:solidFill>
                  <a:schemeClr val="tx1">
                    <a:lumMod val="65000"/>
                    <a:lumOff val="35000"/>
                  </a:schemeClr>
                </a:solidFill>
              </a:rPr>
              <a:t>il numero  dei  componenti  dei  Consigli  e  delle Giunte dovrà essere ridotto, e la  relativa  disciplina  - compresa  quella  sui criteri di elezione - dovrà essere riordinata in modo da assicurare un'adeguata  consultazione delle  imprese;</a:t>
            </a:r>
          </a:p>
          <a:p>
            <a:pPr algn="just">
              <a:buFont typeface="Calibri" panose="020F0502020204030204" pitchFamily="34" charset="0"/>
              <a:buChar char="­"/>
            </a:pPr>
            <a:r>
              <a:rPr lang="it-IT" sz="1000" dirty="0" smtClean="0">
                <a:solidFill>
                  <a:schemeClr val="tx1">
                    <a:lumMod val="65000"/>
                    <a:lumOff val="35000"/>
                  </a:schemeClr>
                </a:solidFill>
              </a:rPr>
              <a:t>le  funzioni  verranno ridefinite,  con  particolare riguardo a quelle di pubblicità legale generale e di  settore, di semplificazione amministrativa, di tutela del  mercato;</a:t>
            </a:r>
          </a:p>
          <a:p>
            <a:pPr algn="just">
              <a:buFont typeface="Calibri" panose="020F0502020204030204" pitchFamily="34" charset="0"/>
              <a:buChar char="­"/>
            </a:pPr>
            <a:r>
              <a:rPr lang="it-IT" sz="1000" dirty="0" smtClean="0">
                <a:solidFill>
                  <a:schemeClr val="tx1">
                    <a:lumMod val="65000"/>
                    <a:lumOff val="35000"/>
                  </a:schemeClr>
                </a:solidFill>
              </a:rPr>
              <a:t>gli ambiti di attività nei quali svolgere la  funzione di  promozione  del  territorio  e  dell'economia   locale dovranno essere delimitati, attribuendo al sistema camerale specifiche competenze, anche delegate dallo Stato e dalle regioni ed eliminando  le  duplicazioni con altre amministrazioni pubbliche;</a:t>
            </a:r>
          </a:p>
          <a:p>
            <a:pPr algn="just">
              <a:buFont typeface="Calibri" panose="020F0502020204030204" pitchFamily="34" charset="0"/>
              <a:buChar char="­"/>
            </a:pPr>
            <a:r>
              <a:rPr lang="it-IT" sz="1000" dirty="0" smtClean="0">
                <a:solidFill>
                  <a:schemeClr val="tx1">
                    <a:lumMod val="65000"/>
                    <a:lumOff val="35000"/>
                  </a:schemeClr>
                </a:solidFill>
              </a:rPr>
              <a:t>le partecipazioni  societarie  dovranno essere limitate a quelle necessarie per lo  svolgimento  delle  funzioni  istituzionali nonché per lo svolgimento di attività in regime di  concorrenza,  con soppressione progressiva delle  partecipazioni  societarie  non  essenziali   e gestibili secondo criteri di efficienza da soggetti privati; </a:t>
            </a:r>
          </a:p>
          <a:p>
            <a:pPr algn="just">
              <a:buFont typeface="Calibri" panose="020F0502020204030204" pitchFamily="34" charset="0"/>
              <a:buChar char="­"/>
            </a:pPr>
            <a:r>
              <a:rPr lang="it-IT" sz="1000" dirty="0" smtClean="0">
                <a:solidFill>
                  <a:schemeClr val="tx1">
                    <a:lumMod val="65000"/>
                    <a:lumOff val="35000"/>
                  </a:schemeClr>
                </a:solidFill>
              </a:rPr>
              <a:t>dovrà essere affermato il ruolo di coordinamento del Ministero dello sviluppo economico nell’ambito del riordino  delle   competenze  camerali  relative   alla   tenuta   e valorizzazione  del  Registro  delle  imprese, con funzione di garantire l'unitarietà di indirizzo applicativo e interpretativo;  </a:t>
            </a:r>
          </a:p>
          <a:p>
            <a:pPr algn="just">
              <a:buFont typeface="Calibri" panose="020F0502020204030204" pitchFamily="34" charset="0"/>
              <a:buChar char="­"/>
            </a:pPr>
            <a:r>
              <a:rPr lang="it-IT" sz="1000" dirty="0" smtClean="0">
                <a:solidFill>
                  <a:schemeClr val="tx1">
                    <a:lumMod val="65000"/>
                    <a:lumOff val="35000"/>
                  </a:schemeClr>
                </a:solidFill>
              </a:rPr>
              <a:t>dovranno </a:t>
            </a:r>
            <a:r>
              <a:rPr lang="it-IT" sz="1000" dirty="0">
                <a:solidFill>
                  <a:schemeClr val="tx1">
                    <a:lumMod val="65000"/>
                    <a:lumOff val="35000"/>
                  </a:schemeClr>
                </a:solidFill>
              </a:rPr>
              <a:t>essere definiti da parte del MISE, sentita  </a:t>
            </a:r>
            <a:r>
              <a:rPr lang="it-IT" sz="1000" dirty="0" err="1">
                <a:solidFill>
                  <a:schemeClr val="tx1">
                    <a:lumMod val="65000"/>
                    <a:lumOff val="35000"/>
                  </a:schemeClr>
                </a:solidFill>
              </a:rPr>
              <a:t>l'Unioncamere</a:t>
            </a:r>
            <a:r>
              <a:rPr lang="it-IT" sz="1000" dirty="0">
                <a:solidFill>
                  <a:schemeClr val="tx1">
                    <a:lumMod val="65000"/>
                    <a:lumOff val="35000"/>
                  </a:schemeClr>
                </a:solidFill>
              </a:rPr>
              <a:t>,  gli  standard  nazionali  di  qualità  delle prestazioni,  in  relazione  a  ciascuna funzione fondamentale, ai relativi servizi ed all'utilità  prodotta per le imprese, nonché il relativo  sistema  di  monitoraggio.</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Autofit/>
          </a:bodyPr>
          <a:lstStyle/>
          <a:p>
            <a:pPr marL="0" indent="0" algn="just">
              <a:buNone/>
            </a:pPr>
            <a:r>
              <a:rPr lang="it-IT" sz="1000" dirty="0" smtClean="0">
                <a:solidFill>
                  <a:schemeClr val="tx1">
                    <a:lumMod val="65000"/>
                    <a:lumOff val="35000"/>
                  </a:schemeClr>
                </a:solidFill>
              </a:rPr>
              <a:t>Nel primo schema del decreto attuativo sono contemplate modifiche alla legge 580/1993, in cui sono ridefinite le funzioni sulla base delle indicazioni della legge delega; in particolare vengono specificate meglio le attuali funzioni in materia di regolazione del mercato; da notare che l’elenco non è esaustivo, in quanto non viene integrato tenendo conto dei compiti assegnati da più o meno recenti norme speciali (concorsi a premio, risoluzione delle crisi da </a:t>
            </a:r>
            <a:r>
              <a:rPr lang="it-IT" sz="1000" dirty="0" err="1" smtClean="0">
                <a:solidFill>
                  <a:schemeClr val="tx1">
                    <a:lumMod val="65000"/>
                    <a:lumOff val="35000"/>
                  </a:schemeClr>
                </a:solidFill>
              </a:rPr>
              <a:t>sovraindebitamento</a:t>
            </a:r>
            <a:r>
              <a:rPr lang="it-IT" sz="1000" dirty="0" smtClean="0">
                <a:solidFill>
                  <a:schemeClr val="tx1">
                    <a:lumMod val="65000"/>
                    <a:lumOff val="35000"/>
                  </a:schemeClr>
                </a:solidFill>
              </a:rPr>
              <a:t>). In materia di internazionalizzazione vengono limitati i compiti alla realizzazione sul territorio di iniziative informative, formative e di assistenza tecnica raccordate con i programmi del MISE.  </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materia di finanziamento vi è il raccordo con il D.L. 90/2014 convertito  dalla legge n. 114/2014, nella determinazione degli importi dei diritti di segreteria, affidandone l’aggiornamento a un decreto del MSE sulla base dei costi standard di gestione e di fornitura dei relativi servizi. Inoltre viene individuata la Camera di Commercio quale ente beneficiario delle sanzioni amministrative pecuniarie applicate nelle materie in cui è competente ad emettere ordinanza-ingiunzione.</a:t>
            </a:r>
          </a:p>
          <a:p>
            <a:pPr marL="0" indent="0" algn="just">
              <a:buNone/>
            </a:pPr>
            <a:r>
              <a:rPr lang="it-IT" sz="1000" dirty="0" smtClean="0">
                <a:solidFill>
                  <a:schemeClr val="tx1">
                    <a:lumMod val="65000"/>
                    <a:lumOff val="35000"/>
                  </a:schemeClr>
                </a:solidFill>
              </a:rPr>
              <a:t>Comunque </a:t>
            </a:r>
            <a:r>
              <a:rPr lang="it-IT" sz="1000" dirty="0">
                <a:solidFill>
                  <a:schemeClr val="tx1">
                    <a:lumMod val="65000"/>
                    <a:lumOff val="35000"/>
                  </a:schemeClr>
                </a:solidFill>
              </a:rPr>
              <a:t>nel contesto normativo già stabilizzato ci sono molte disposizioni che interessano direttamente o indirettamente le Camere di Commercio in quanto pubbliche amministrazioni.</a:t>
            </a:r>
          </a:p>
          <a:p>
            <a:pPr marL="0" indent="0" algn="just">
              <a:buNone/>
            </a:pPr>
            <a:r>
              <a:rPr lang="it-IT" sz="1000" dirty="0">
                <a:solidFill>
                  <a:schemeClr val="tx1">
                    <a:lumMod val="65000"/>
                    <a:lumOff val="35000"/>
                  </a:schemeClr>
                </a:solidFill>
              </a:rPr>
              <a:t> </a:t>
            </a: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settore della contabilità è stata rilevante la pubblicazione del D. </a:t>
            </a:r>
            <a:r>
              <a:rPr lang="it-IT" sz="1000" dirty="0" err="1">
                <a:solidFill>
                  <a:schemeClr val="tx1">
                    <a:lumMod val="65000"/>
                    <a:lumOff val="35000"/>
                  </a:schemeClr>
                </a:solidFill>
              </a:rPr>
              <a:t>Lgs</a:t>
            </a:r>
            <a:r>
              <a:rPr lang="it-IT" sz="1000" dirty="0">
                <a:solidFill>
                  <a:schemeClr val="tx1">
                    <a:lumMod val="65000"/>
                    <a:lumOff val="35000"/>
                  </a:schemeClr>
                </a:solidFill>
              </a:rPr>
              <a:t>. n. 139/2015, che ha introdotto diverse innovazioni nelle modalità di </a:t>
            </a:r>
            <a:r>
              <a:rPr lang="it-IT" sz="1000" b="1" dirty="0">
                <a:solidFill>
                  <a:schemeClr val="tx1">
                    <a:lumMod val="65000"/>
                    <a:lumOff val="35000"/>
                  </a:schemeClr>
                </a:solidFill>
              </a:rPr>
              <a:t>redazione dei bilanci</a:t>
            </a:r>
            <a:r>
              <a:rPr lang="it-IT" sz="1000" dirty="0">
                <a:solidFill>
                  <a:schemeClr val="tx1">
                    <a:lumMod val="65000"/>
                    <a:lumOff val="35000"/>
                  </a:schemeClr>
                </a:solidFill>
              </a:rPr>
              <a:t>, sia per quanto riguarda lo stato patrimoniale, che il conto economico (introduzione di nuove voci, variazione dei criteri di valutazione, integrazione dei criteri di redazione della nota integrativa).</a:t>
            </a:r>
          </a:p>
          <a:p>
            <a:pPr marL="0" indent="0" algn="just">
              <a:buNone/>
            </a:pPr>
            <a:r>
              <a:rPr lang="it-IT" sz="1000" dirty="0" smtClean="0">
                <a:solidFill>
                  <a:schemeClr val="tx1">
                    <a:lumMod val="65000"/>
                    <a:lumOff val="35000"/>
                  </a:schemeClr>
                </a:solidFill>
              </a:rPr>
              <a:t>La </a:t>
            </a:r>
            <a:r>
              <a:rPr lang="it-IT" sz="1000" dirty="0">
                <a:solidFill>
                  <a:schemeClr val="tx1">
                    <a:lumMod val="65000"/>
                    <a:lumOff val="35000"/>
                  </a:schemeClr>
                </a:solidFill>
              </a:rPr>
              <a:t>sopra richiamata legge </a:t>
            </a:r>
            <a:r>
              <a:rPr lang="it-IT" sz="1000" dirty="0" smtClean="0">
                <a:solidFill>
                  <a:schemeClr val="tx1">
                    <a:lumMod val="65000"/>
                    <a:lumOff val="35000"/>
                  </a:schemeClr>
                </a:solidFill>
              </a:rPr>
              <a:t>124/2015 (Riforma della PA) </a:t>
            </a:r>
            <a:r>
              <a:rPr lang="it-IT" sz="1000" dirty="0">
                <a:solidFill>
                  <a:schemeClr val="tx1">
                    <a:lumMod val="65000"/>
                    <a:lumOff val="35000"/>
                  </a:schemeClr>
                </a:solidFill>
              </a:rPr>
              <a:t>si è anche occupata della </a:t>
            </a:r>
            <a:r>
              <a:rPr lang="it-IT" sz="1000" b="1" dirty="0">
                <a:solidFill>
                  <a:schemeClr val="tx1">
                    <a:lumMod val="65000"/>
                    <a:lumOff val="35000"/>
                  </a:schemeClr>
                </a:solidFill>
              </a:rPr>
              <a:t>digitalizzazione </a:t>
            </a:r>
            <a:r>
              <a:rPr lang="it-IT" sz="1000" dirty="0">
                <a:solidFill>
                  <a:schemeClr val="tx1">
                    <a:lumMod val="65000"/>
                    <a:lumOff val="35000"/>
                  </a:schemeClr>
                </a:solidFill>
              </a:rPr>
              <a:t>della p.a. delegando al Governo l’adozione di uno o più decreti legislativi volti a modificare e integrare il  Codice  dell'amministrazione digitale (</a:t>
            </a:r>
            <a:r>
              <a:rPr lang="it-IT" sz="1000" dirty="0" err="1">
                <a:solidFill>
                  <a:schemeClr val="tx1">
                    <a:lumMod val="65000"/>
                    <a:lumOff val="35000"/>
                  </a:schemeClr>
                </a:solidFill>
              </a:rPr>
              <a:t>C.a.d</a:t>
            </a:r>
            <a:r>
              <a:rPr lang="it-IT" sz="1000" dirty="0">
                <a:solidFill>
                  <a:schemeClr val="tx1">
                    <a:lumMod val="65000"/>
                    <a:lumOff val="35000"/>
                  </a:schemeClr>
                </a:solidFill>
              </a:rPr>
              <a:t>.), al  fine  di  garantire  ai  cittadini  e  alle  imprese il diritto di accedere a tutti i dati, i documenti e i servizi di loro interesse in modalità digitale, individuando strumenti  per  definire  il  livello  minimo  di sicurezza, qualità, fruibilità dei servizi on line delle amministrazioni  pubbliche. E’ prevista anche la ridefinizione e semplificazione dei procedimenti  amministrativi,  in relazione  alle  esigenze  di  celerità,  certezza   dei   tempi   e trasparenza nei confronti dei cittadini e delle imprese, mediante la  digitalizzazione</a:t>
            </a:r>
            <a:r>
              <a:rPr lang="it-IT" sz="1000" dirty="0" smtClean="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Sempre a proposito di gestione digitale delle procedure, tra il 2015 e il 2017 scadono i termini di adeguamento previsti da diverse normative tecniche emanate negli scorsi anni in attuazione del  </a:t>
            </a:r>
            <a:r>
              <a:rPr lang="it-IT" sz="1000" dirty="0" err="1">
                <a:solidFill>
                  <a:schemeClr val="tx1">
                    <a:lumMod val="65000"/>
                    <a:lumOff val="35000"/>
                  </a:schemeClr>
                </a:solidFill>
              </a:rPr>
              <a:t>C.a.d</a:t>
            </a:r>
            <a:r>
              <a:rPr lang="it-IT" sz="1000" dirty="0">
                <a:solidFill>
                  <a:schemeClr val="tx1">
                    <a:lumMod val="65000"/>
                    <a:lumOff val="35000"/>
                  </a:schemeClr>
                </a:solidFill>
              </a:rPr>
              <a:t>., che impattano sull’organizzazione delle pubbliche amministrazioni; in particolare si segnalano due </a:t>
            </a:r>
            <a:r>
              <a:rPr lang="it-IT" sz="1000" dirty="0" err="1">
                <a:solidFill>
                  <a:schemeClr val="tx1">
                    <a:lumMod val="65000"/>
                    <a:lumOff val="35000"/>
                  </a:schemeClr>
                </a:solidFill>
              </a:rPr>
              <a:t>d.p.c.m</a:t>
            </a:r>
            <a:r>
              <a:rPr lang="it-IT" sz="1000" dirty="0">
                <a:solidFill>
                  <a:schemeClr val="tx1">
                    <a:lumMod val="65000"/>
                    <a:lumOff val="35000"/>
                  </a:schemeClr>
                </a:solidFill>
              </a:rPr>
              <a:t>. datati 3.12.2013, contenenti rispettivamente le regole tecniche per il protocollo informatico e per il sistema di conservazione documentale; inoltre il </a:t>
            </a:r>
            <a:r>
              <a:rPr lang="it-IT" sz="1000" dirty="0" err="1">
                <a:solidFill>
                  <a:schemeClr val="tx1">
                    <a:lumMod val="65000"/>
                    <a:lumOff val="35000"/>
                  </a:schemeClr>
                </a:solidFill>
              </a:rPr>
              <a:t>d.p.c.m</a:t>
            </a:r>
            <a:r>
              <a:rPr lang="it-IT" sz="1000" dirty="0">
                <a:solidFill>
                  <a:schemeClr val="tx1">
                    <a:lumMod val="65000"/>
                    <a:lumOff val="35000"/>
                  </a:schemeClr>
                </a:solidFill>
              </a:rPr>
              <a:t>. 13.11.2014 ha dettato norme tecniche in materia di formazione, trasmissione, copia, duplicazione, riproduzione e validazione temporale dei documenti informatici. Le PP.AA. dovranno osservare le nuove norme nei processi di protocollazione, fascicolazione, conservazione e scarto, adeguando le proprie modalità operative e avvalendosi di sistemi informatici che garantiscano nel tempo l’autenticità e l’</a:t>
            </a:r>
            <a:r>
              <a:rPr lang="it-IT" sz="1000" dirty="0" err="1">
                <a:solidFill>
                  <a:schemeClr val="tx1">
                    <a:lumMod val="65000"/>
                    <a:lumOff val="35000"/>
                  </a:schemeClr>
                </a:solidFill>
              </a:rPr>
              <a:t>immodificabilità</a:t>
            </a:r>
            <a:r>
              <a:rPr lang="it-IT" sz="1000" dirty="0">
                <a:solidFill>
                  <a:schemeClr val="tx1">
                    <a:lumMod val="65000"/>
                    <a:lumOff val="35000"/>
                  </a:schemeClr>
                </a:solidFill>
              </a:rPr>
              <a:t> dei proprio patrimonio </a:t>
            </a:r>
            <a:r>
              <a:rPr lang="it-IT" sz="1000" dirty="0" smtClean="0">
                <a:solidFill>
                  <a:schemeClr val="tx1">
                    <a:lumMod val="65000"/>
                    <a:lumOff val="35000"/>
                  </a:schemeClr>
                </a:solidFill>
              </a:rPr>
              <a:t>documentale.</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00600"/>
          </a:xfrm>
        </p:spPr>
        <p:txBody>
          <a:bodyPr>
            <a:noAutofit/>
          </a:bodyPr>
          <a:lstStyle/>
          <a:p>
            <a:pPr marL="0" indent="0">
              <a:buNone/>
            </a:pPr>
            <a:r>
              <a:rPr lang="it-IT" sz="1000" dirty="0">
                <a:solidFill>
                  <a:schemeClr val="tx1">
                    <a:lumMod val="65000"/>
                    <a:lumOff val="35000"/>
                  </a:schemeClr>
                </a:solidFill>
              </a:rPr>
              <a:t> </a:t>
            </a:r>
          </a:p>
          <a:p>
            <a:pPr marL="0" indent="0">
              <a:buNone/>
            </a:pPr>
            <a:r>
              <a:rPr lang="it-IT" sz="1000" dirty="0" smtClean="0">
                <a:solidFill>
                  <a:schemeClr val="tx1">
                    <a:lumMod val="65000"/>
                    <a:lumOff val="35000"/>
                  </a:schemeClr>
                </a:solidFill>
              </a:rPr>
              <a:t>Di </a:t>
            </a:r>
            <a:r>
              <a:rPr lang="it-IT" sz="1000" dirty="0">
                <a:solidFill>
                  <a:schemeClr val="tx1">
                    <a:lumMod val="65000"/>
                    <a:lumOff val="35000"/>
                  </a:schemeClr>
                </a:solidFill>
              </a:rPr>
              <a:t>seguito si evidenziano le altre principali novità di settore che potranno avere un impatto sulla gestione delle attività dell’Ente nel corso del 2016.</a:t>
            </a:r>
          </a:p>
          <a:p>
            <a:pPr lvl="0" algn="just"/>
            <a:r>
              <a:rPr lang="it-IT" sz="1000" b="1" dirty="0">
                <a:solidFill>
                  <a:schemeClr val="tx1">
                    <a:lumMod val="65000"/>
                    <a:lumOff val="35000"/>
                  </a:schemeClr>
                </a:solidFill>
              </a:rPr>
              <a:t>Registro imprese  </a:t>
            </a:r>
            <a:r>
              <a:rPr lang="it-IT" sz="1000" dirty="0">
                <a:solidFill>
                  <a:schemeClr val="tx1">
                    <a:lumMod val="65000"/>
                    <a:lumOff val="35000"/>
                  </a:schemeClr>
                </a:solidFill>
              </a:rPr>
              <a:t>– Con la pubblicazione del Regolamento regionale n. 1/2015 – entrato in vigore nel mese di maggio - alle Camere di Commercio è stato trasferito il compito di tenere l’</a:t>
            </a:r>
            <a:r>
              <a:rPr lang="it-IT" sz="1000" b="1" i="1" dirty="0">
                <a:solidFill>
                  <a:schemeClr val="tx1">
                    <a:lumMod val="65000"/>
                    <a:lumOff val="35000"/>
                  </a:schemeClr>
                </a:solidFill>
              </a:rPr>
              <a:t>Albo regionale delle cooperative sociali</a:t>
            </a:r>
            <a:r>
              <a:rPr lang="it-IT" sz="1000" dirty="0">
                <a:solidFill>
                  <a:schemeClr val="tx1">
                    <a:lumMod val="65000"/>
                    <a:lumOff val="35000"/>
                  </a:schemeClr>
                </a:solidFill>
              </a:rPr>
              <a:t>. L'iscrizione all'Albo – già di competenza delle Province -  permette di ottenere diversi vantaggi in termini finanziari e procedurali, come l’accesso ai benefici economici previsti dalla Regione, l’'inserimento lavorativo di persone svantaggiate, la possibilità di stipulare convenzioni con gli enti pubblici in deroga alle normali procedure per l'assegnazione di servizi.</a:t>
            </a:r>
          </a:p>
          <a:p>
            <a:pPr algn="just"/>
            <a:r>
              <a:rPr lang="it-IT" sz="1000" dirty="0">
                <a:solidFill>
                  <a:schemeClr val="tx1">
                    <a:lumMod val="65000"/>
                    <a:lumOff val="35000"/>
                  </a:schemeClr>
                </a:solidFill>
              </a:rPr>
              <a:t>Nella legge regionale n. 19/2915 contenente la Riforma dei sistema delle autonomie della Regione, si prevede che il sistema informativo agricolo e forestale a livello provinciale, nonché le rilevazioni statistiche </a:t>
            </a:r>
            <a:r>
              <a:rPr lang="it-IT" sz="1000" dirty="0" smtClean="0">
                <a:solidFill>
                  <a:schemeClr val="tx1">
                    <a:lumMod val="65000"/>
                    <a:lumOff val="35000"/>
                  </a:schemeClr>
                </a:solidFill>
              </a:rPr>
              <a:t>agricole </a:t>
            </a:r>
            <a:r>
              <a:rPr lang="it-IT" sz="1000" dirty="0">
                <a:solidFill>
                  <a:schemeClr val="tx1">
                    <a:lumMod val="65000"/>
                    <a:lumOff val="35000"/>
                  </a:schemeClr>
                </a:solidFill>
              </a:rPr>
              <a:t>stabilite dal programma statistico nazionale si debbano raccordare con i sistemi informativi attivati presso le Camere di Commercio.</a:t>
            </a:r>
          </a:p>
          <a:p>
            <a:pPr algn="just"/>
            <a:r>
              <a:rPr lang="it-IT" sz="1000" dirty="0">
                <a:solidFill>
                  <a:schemeClr val="tx1">
                    <a:lumMod val="65000"/>
                    <a:lumOff val="35000"/>
                  </a:schemeClr>
                </a:solidFill>
              </a:rPr>
              <a:t>Si segnala inoltre che in recepimento della Direttiva UE 2015/849 è in fase di definizione un </a:t>
            </a:r>
            <a:r>
              <a:rPr lang="it-IT" sz="1000" b="1" i="1" dirty="0">
                <a:solidFill>
                  <a:schemeClr val="tx1">
                    <a:lumMod val="65000"/>
                    <a:lumOff val="35000"/>
                  </a:schemeClr>
                </a:solidFill>
              </a:rPr>
              <a:t>disegno di legge delega</a:t>
            </a:r>
            <a:r>
              <a:rPr lang="it-IT" sz="1000" dirty="0">
                <a:solidFill>
                  <a:schemeClr val="tx1">
                    <a:lumMod val="65000"/>
                    <a:lumOff val="35000"/>
                  </a:schemeClr>
                </a:solidFill>
              </a:rPr>
              <a:t> finalizzato a </a:t>
            </a:r>
            <a:r>
              <a:rPr lang="it-IT" sz="1000" b="1" i="1" dirty="0">
                <a:solidFill>
                  <a:schemeClr val="tx1">
                    <a:lumMod val="65000"/>
                    <a:lumOff val="35000"/>
                  </a:schemeClr>
                </a:solidFill>
              </a:rPr>
              <a:t>prevenire l’utilizzo del sistema finanziario a scopo di riciclaggio dei proventi di attività criminose e di finanziamento al terrorismo</a:t>
            </a:r>
            <a:r>
              <a:rPr lang="it-IT" sz="1000" dirty="0">
                <a:solidFill>
                  <a:schemeClr val="tx1">
                    <a:lumMod val="65000"/>
                    <a:lumOff val="35000"/>
                  </a:schemeClr>
                </a:solidFill>
              </a:rPr>
              <a:t>; il testo del disegno di legge, approvato dal Consiglio dei Ministri nel settembre 2015, assegna importanti funzioni al Registro delle Imprese, presso il quale potranno essere monitorati i dati rilevanti dei soggetti tenuti al deposito dei bilanci annuali. L’accesso ai dati sarà riservato ai destinatari delle verifiche e alle autorità competenti per il contrasto all’evasione fiscale.</a:t>
            </a:r>
          </a:p>
          <a:p>
            <a:pPr lvl="0" algn="just"/>
            <a:r>
              <a:rPr lang="it-IT" sz="1000" b="1" dirty="0">
                <a:solidFill>
                  <a:schemeClr val="tx1">
                    <a:lumMod val="65000"/>
                    <a:lumOff val="35000"/>
                  </a:schemeClr>
                </a:solidFill>
              </a:rPr>
              <a:t>Rilevazione dei prezzi </a:t>
            </a:r>
            <a:r>
              <a:rPr lang="it-IT" sz="1000" dirty="0">
                <a:solidFill>
                  <a:schemeClr val="tx1">
                    <a:lumMod val="65000"/>
                    <a:lumOff val="35000"/>
                  </a:schemeClr>
                </a:solidFill>
              </a:rPr>
              <a:t>– In sede di conversione del d. l.  5 maggio 2015, n. 51 – contenente disposizioni urgenti in materia di rilancio dei settori  agricoli  in crisi - la legge n. 91/2015 ha introdotto con l’art. 6-bis le commissioni uniche nazionali per le filiere maggiormente rappresentative del sistema agricolo-alimentare. Questi organismi, finalizzati a garantire la trasparenza nelle relazioni contrattuali tra gli operatori di mercato e nella formazione dei prezzi, saranno istituiti con decreto del Ministro delle politiche agricole alimentari e forestali, di concerto con il MISE,  e avranno sede presso una o più borse merci, individuate secondo criteri che tengano conto della rilevanza economica della specifica filiera</a:t>
            </a:r>
            <a:r>
              <a:rPr lang="it-IT" sz="1000" dirty="0" smtClean="0">
                <a:solidFill>
                  <a:schemeClr val="tx1">
                    <a:lumMod val="65000"/>
                    <a:lumOff val="35000"/>
                  </a:schemeClr>
                </a:solidFill>
              </a:rPr>
              <a:t>.</a:t>
            </a:r>
          </a:p>
          <a:p>
            <a:pPr marL="342000" lvl="0" indent="0" algn="just">
              <a:buNone/>
            </a:pPr>
            <a:r>
              <a:rPr lang="it-IT" sz="1000" dirty="0" smtClean="0">
                <a:solidFill>
                  <a:schemeClr val="tx1">
                    <a:lumMod val="65000"/>
                    <a:lumOff val="35000"/>
                  </a:schemeClr>
                </a:solidFill>
              </a:rPr>
              <a:t>L’istituzione </a:t>
            </a:r>
            <a:r>
              <a:rPr lang="it-IT" sz="1000" dirty="0">
                <a:solidFill>
                  <a:schemeClr val="tx1">
                    <a:lumMod val="65000"/>
                    <a:lumOff val="35000"/>
                  </a:schemeClr>
                </a:solidFill>
              </a:rPr>
              <a:t>delle commissioni uniche nazionali  determina la </a:t>
            </a:r>
            <a:r>
              <a:rPr lang="it-IT" sz="1000" b="1" i="1" dirty="0">
                <a:solidFill>
                  <a:schemeClr val="tx1">
                    <a:lumMod val="65000"/>
                    <a:lumOff val="35000"/>
                  </a:schemeClr>
                </a:solidFill>
              </a:rPr>
              <a:t>sospensione dell’autonoma rilevazione dei prezzi per i rispettivi settori da parte delle  commissioni prezzi e sale contrattazioni istituite presso le Camere di Commercio</a:t>
            </a:r>
            <a:r>
              <a:rPr lang="it-IT" sz="1000" dirty="0">
                <a:solidFill>
                  <a:schemeClr val="tx1">
                    <a:lumMod val="65000"/>
                    <a:lumOff val="35000"/>
                  </a:schemeClr>
                </a:solidFill>
              </a:rPr>
              <a:t>; a queste ultime in tali casi spetta il compito di pubblicare le quotazioni di prezzo determinate dalle commissioni uniche nazionali stesse</a:t>
            </a:r>
            <a:r>
              <a:rPr lang="it-IT" sz="600" dirty="0">
                <a:solidFill>
                  <a:schemeClr val="tx1">
                    <a:lumMod val="65000"/>
                    <a:lumOff val="35000"/>
                  </a:schemeClr>
                </a:solidFill>
              </a:rPr>
              <a:t>. </a:t>
            </a:r>
          </a:p>
          <a:p>
            <a:pPr lvl="0" algn="just"/>
            <a:r>
              <a:rPr lang="it-IT" sz="1000" b="1" dirty="0">
                <a:solidFill>
                  <a:schemeClr val="tx1">
                    <a:lumMod val="65000"/>
                    <a:lumOff val="35000"/>
                  </a:schemeClr>
                </a:solidFill>
              </a:rPr>
              <a:t>Alternanza scuola-lavoro </a:t>
            </a:r>
            <a:r>
              <a:rPr lang="it-IT" sz="1000" dirty="0">
                <a:solidFill>
                  <a:schemeClr val="tx1">
                    <a:lumMod val="65000"/>
                    <a:lumOff val="35000"/>
                  </a:schemeClr>
                </a:solidFill>
              </a:rPr>
              <a:t>- la legge  13 luglio 2015, n. 107, contenente la Riforma del sistema nazionale di istruzione, affida alle Camere a decorrere dall'anno scolastico 2015/2016 la tenuta di un apposito  </a:t>
            </a:r>
            <a:r>
              <a:rPr lang="it-IT" sz="1000" b="1" i="1" dirty="0">
                <a:solidFill>
                  <a:schemeClr val="tx1">
                    <a:lumMod val="65000"/>
                    <a:lumOff val="35000"/>
                  </a:schemeClr>
                </a:solidFill>
              </a:rPr>
              <a:t>registro nazionale</a:t>
            </a:r>
            <a:r>
              <a:rPr lang="it-IT" sz="1000" dirty="0">
                <a:solidFill>
                  <a:schemeClr val="tx1">
                    <a:lumMod val="65000"/>
                    <a:lumOff val="35000"/>
                  </a:schemeClr>
                </a:solidFill>
              </a:rPr>
              <a:t> tramite il quale sarà possibile consultare gli elenchi delle imprese e degli enti pubblici e privati disponibili a svolgere i percorsi di alternanza.  E’ prevista inoltre una </a:t>
            </a:r>
            <a:r>
              <a:rPr lang="it-IT" sz="1000" dirty="0" smtClean="0">
                <a:solidFill>
                  <a:schemeClr val="tx1">
                    <a:lumMod val="65000"/>
                    <a:lumOff val="35000"/>
                  </a:schemeClr>
                </a:solidFill>
              </a:rPr>
              <a:t> </a:t>
            </a:r>
            <a:r>
              <a:rPr lang="it-IT" sz="1000" dirty="0">
                <a:solidFill>
                  <a:schemeClr val="tx1">
                    <a:lumMod val="65000"/>
                    <a:lumOff val="35000"/>
                  </a:schemeClr>
                </a:solidFill>
              </a:rPr>
              <a:t>sezione speciale del Registro delle imprese  a cui devono essere iscritti soggetti per l'alternanza scuola-lavoro</a:t>
            </a:r>
            <a:r>
              <a:rPr lang="it-IT" sz="1000" dirty="0" smtClean="0">
                <a:solidFill>
                  <a:schemeClr val="tx1">
                    <a:lumMod val="65000"/>
                    <a:lumOff val="35000"/>
                  </a:schemeClr>
                </a:solidFill>
              </a:rPr>
              <a:t>.</a:t>
            </a:r>
          </a:p>
          <a:p>
            <a:pPr marL="342000" lvl="0" indent="0" algn="just">
              <a:spcBef>
                <a:spcPts val="0"/>
              </a:spcBef>
              <a:buNone/>
            </a:pPr>
            <a:r>
              <a:rPr lang="it-IT" sz="1000" dirty="0" smtClean="0">
                <a:solidFill>
                  <a:schemeClr val="tx1">
                    <a:lumMod val="65000"/>
                    <a:lumOff val="35000"/>
                  </a:schemeClr>
                </a:solidFill>
              </a:rPr>
              <a:t>Lo stesso provvedimento individua le Camere di Commercio tra gli enti che possono essere chiamati a collaborare con le istituzioni scolastiche, anche in qualità di co-finanziatori, per l’attivazione di laboratori territoriali finalizzati a orientare la didattica ai settore strategici del made in </a:t>
            </a:r>
            <a:r>
              <a:rPr lang="it-IT" sz="1000" dirty="0" err="1" smtClean="0">
                <a:solidFill>
                  <a:schemeClr val="tx1">
                    <a:lumMod val="65000"/>
                    <a:lumOff val="35000"/>
                  </a:schemeClr>
                </a:solidFill>
              </a:rPr>
              <a:t>Italy</a:t>
            </a:r>
            <a:r>
              <a:rPr lang="it-IT" sz="1000" dirty="0" smtClean="0">
                <a:solidFill>
                  <a:schemeClr val="tx1">
                    <a:lumMod val="65000"/>
                    <a:lumOff val="35000"/>
                  </a:schemeClr>
                </a:solidFill>
              </a:rPr>
              <a:t>, alla fruizione di servizi propedeutici al collocamento al lavoro o alla riqualificazione di giovani in occupati, nonché ad aprire la scuola al territorio, con possibilità di utilizzo degli spazi anche al di fuori dell’orario scolastico.</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Autofit/>
          </a:bodyPr>
          <a:lstStyle/>
          <a:p>
            <a:pPr lvl="0" algn="just"/>
            <a:r>
              <a:rPr lang="it-IT" sz="1000" b="1" dirty="0" smtClean="0">
                <a:solidFill>
                  <a:schemeClr val="tx1">
                    <a:lumMod val="65000"/>
                    <a:lumOff val="35000"/>
                  </a:schemeClr>
                </a:solidFill>
              </a:rPr>
              <a:t>Mediazione</a:t>
            </a:r>
            <a:r>
              <a:rPr lang="it-IT" sz="1000" dirty="0" smtClean="0">
                <a:solidFill>
                  <a:schemeClr val="tx1">
                    <a:lumMod val="65000"/>
                    <a:lumOff val="35000"/>
                  </a:schemeClr>
                </a:solidFill>
              </a:rPr>
              <a:t> </a:t>
            </a:r>
            <a:r>
              <a:rPr lang="it-IT" sz="1000" dirty="0">
                <a:solidFill>
                  <a:schemeClr val="tx1">
                    <a:lumMod val="65000"/>
                    <a:lumOff val="35000"/>
                  </a:schemeClr>
                </a:solidFill>
              </a:rPr>
              <a:t>- Il Consiglio di Stato con ordinanza del 22.4.2015 ha accolto la domanda di sospensione dell’efficacia della sentenza del TAR del Lazio n. 1351/2015,  in riferimento alla parte in cui aveva stabilito l’esclusione del rimborso delle </a:t>
            </a:r>
            <a:r>
              <a:rPr lang="it-IT" sz="1000" b="1" i="1" dirty="0">
                <a:solidFill>
                  <a:schemeClr val="tx1">
                    <a:lumMod val="65000"/>
                    <a:lumOff val="35000"/>
                  </a:schemeClr>
                </a:solidFill>
              </a:rPr>
              <a:t>spese di avvio del procedimento di mediazione</a:t>
            </a:r>
            <a:r>
              <a:rPr lang="it-IT" sz="1000" dirty="0">
                <a:solidFill>
                  <a:schemeClr val="tx1">
                    <a:lumMod val="65000"/>
                    <a:lumOff val="35000"/>
                  </a:schemeClr>
                </a:solidFill>
              </a:rPr>
              <a:t>. Pertanto agli Organismi accreditati – comprese  le Camere di Commercio  - è stato possibile continuare a  chiedere le spese di avvio del procedimento, in quanto non definibili come "compenso" ai sensi dell’articolo 17,  comma 5-ter del decreto legislativo n. 28 del 2010.</a:t>
            </a:r>
          </a:p>
          <a:p>
            <a:pPr lvl="0" algn="just"/>
            <a:r>
              <a:rPr lang="it-IT" sz="1000" b="1" dirty="0">
                <a:solidFill>
                  <a:schemeClr val="tx1">
                    <a:lumMod val="65000"/>
                    <a:lumOff val="35000"/>
                  </a:schemeClr>
                </a:solidFill>
              </a:rPr>
              <a:t>Turismo </a:t>
            </a:r>
            <a:r>
              <a:rPr lang="it-IT" sz="1000" dirty="0">
                <a:solidFill>
                  <a:schemeClr val="tx1">
                    <a:lumMod val="65000"/>
                    <a:lumOff val="35000"/>
                  </a:schemeClr>
                </a:solidFill>
              </a:rPr>
              <a:t>– la nuova legge sul turismo approvata dalla Regione Lombardia il 16.9.2015 prevede linee di intervento per valorizzare l’attrattività quale sistema integrato che comporta la cooperazione tra soggetti pubblici e privati finalizzata a costruire prodotti turistici innovativi; in questo quadro al sistema camerale è riconosciuto un ruolo di partner per la valorizzazione delle risorse del territorio e delle sue eccellenze.</a:t>
            </a:r>
          </a:p>
          <a:p>
            <a:pPr lvl="0" algn="just"/>
            <a:r>
              <a:rPr lang="it-IT" sz="1000" b="1" dirty="0">
                <a:solidFill>
                  <a:schemeClr val="tx1">
                    <a:lumMod val="65000"/>
                    <a:lumOff val="35000"/>
                  </a:schemeClr>
                </a:solidFill>
              </a:rPr>
              <a:t>Proprietà industriale - </a:t>
            </a:r>
            <a:r>
              <a:rPr lang="it-IT" sz="1000" dirty="0">
                <a:solidFill>
                  <a:schemeClr val="tx1">
                    <a:lumMod val="65000"/>
                    <a:lumOff val="35000"/>
                  </a:schemeClr>
                </a:solidFill>
              </a:rPr>
              <a:t>nel 2015 vi sono state importanti novità, che hanno avuto impatto sulla gestione ordinaria dei depositi di marchi e brevetti. In particolare, con l’introduzione di un nuovo applicativo dell’Ufficio Italiano Brevetti e Marchi sono state modificate le procedure per la verbalizzazione delle domande.</a:t>
            </a:r>
          </a:p>
          <a:p>
            <a:pPr marL="342000" lvl="1" indent="0" algn="just">
              <a:spcBef>
                <a:spcPts val="95"/>
              </a:spcBef>
              <a:buNone/>
            </a:pPr>
            <a:r>
              <a:rPr lang="it-IT" sz="1000" dirty="0" smtClean="0">
                <a:solidFill>
                  <a:schemeClr val="tx1">
                    <a:lumMod val="65000"/>
                    <a:lumOff val="35000"/>
                  </a:schemeClr>
                </a:solidFill>
              </a:rPr>
              <a:t>Per </a:t>
            </a:r>
            <a:r>
              <a:rPr lang="it-IT" sz="1000" dirty="0">
                <a:solidFill>
                  <a:schemeClr val="tx1">
                    <a:lumMod val="65000"/>
                    <a:lumOff val="35000"/>
                  </a:schemeClr>
                </a:solidFill>
              </a:rPr>
              <a:t>quanto attiene la tutela delle invenzioni</a:t>
            </a:r>
            <a:r>
              <a:rPr lang="it-IT" sz="1000" b="1" dirty="0">
                <a:solidFill>
                  <a:schemeClr val="tx1">
                    <a:lumMod val="65000"/>
                    <a:lumOff val="35000"/>
                  </a:schemeClr>
                </a:solidFill>
              </a:rPr>
              <a:t> </a:t>
            </a:r>
            <a:r>
              <a:rPr lang="it-IT" sz="1000" dirty="0">
                <a:solidFill>
                  <a:schemeClr val="tx1">
                    <a:lumMod val="65000"/>
                    <a:lumOff val="35000"/>
                  </a:schemeClr>
                </a:solidFill>
              </a:rPr>
              <a:t>a livello di internazionale, la più rilevante novità è costituita dalla recente decisione della Commissione UE, in merito all’apertura all’Italia del  </a:t>
            </a:r>
            <a:r>
              <a:rPr lang="it-IT" sz="1000" b="1" i="1" dirty="0">
                <a:solidFill>
                  <a:schemeClr val="tx1">
                    <a:lumMod val="65000"/>
                    <a:lumOff val="35000"/>
                  </a:schemeClr>
                </a:solidFill>
              </a:rPr>
              <a:t>brevetto unico europeo</a:t>
            </a:r>
            <a:r>
              <a:rPr lang="it-IT" sz="1000" dirty="0">
                <a:solidFill>
                  <a:schemeClr val="tx1">
                    <a:lumMod val="65000"/>
                    <a:lumOff val="35000"/>
                  </a:schemeClr>
                </a:solidFill>
              </a:rPr>
              <a:t>; in questo modo è consentito alle imprese italiane di avere accesso alla  procedura unica per la registrazione dei brevetti in tutti i 26 Paesi che aderiscono alla cooperazione con notevoli risparmi di tempo e spese.</a:t>
            </a:r>
          </a:p>
          <a:p>
            <a:pPr lvl="0" algn="just"/>
            <a:r>
              <a:rPr lang="it-IT" sz="1000" b="1" dirty="0">
                <a:solidFill>
                  <a:schemeClr val="tx1">
                    <a:lumMod val="65000"/>
                    <a:lumOff val="35000"/>
                  </a:schemeClr>
                </a:solidFill>
              </a:rPr>
              <a:t>Metrologia legale </a:t>
            </a:r>
            <a:r>
              <a:rPr lang="it-IT" sz="1000" dirty="0">
                <a:solidFill>
                  <a:schemeClr val="tx1">
                    <a:lumMod val="65000"/>
                    <a:lumOff val="35000"/>
                  </a:schemeClr>
                </a:solidFill>
              </a:rPr>
              <a:t>– alla fine di ottobre 2016, con la scadenza del termine per la disciplina transitoria prevista dal D. </a:t>
            </a:r>
            <a:r>
              <a:rPr lang="it-IT" sz="1000" dirty="0" err="1" smtClean="0">
                <a:solidFill>
                  <a:schemeClr val="tx1">
                    <a:lumMod val="65000"/>
                    <a:lumOff val="35000"/>
                  </a:schemeClr>
                </a:solidFill>
              </a:rPr>
              <a:t>Lsv</a:t>
            </a:r>
            <a:r>
              <a:rPr lang="it-IT" sz="1000" dirty="0">
                <a:solidFill>
                  <a:schemeClr val="tx1">
                    <a:lumMod val="65000"/>
                    <a:lumOff val="35000"/>
                  </a:schemeClr>
                </a:solidFill>
              </a:rPr>
              <a:t>. 22/2007, non saranno più consentite la commercializzazione e la messa in servizio degli strumenti di misura che soddisfacevano le norme applicabili  anteriormente all’entrata in vigore della disciplina attuativa della Direttiva M.I.D. </a:t>
            </a:r>
          </a:p>
          <a:p>
            <a:pPr algn="just"/>
            <a:r>
              <a:rPr lang="it-IT" sz="1000" dirty="0">
                <a:solidFill>
                  <a:schemeClr val="tx1">
                    <a:lumMod val="65000"/>
                    <a:lumOff val="35000"/>
                  </a:schemeClr>
                </a:solidFill>
              </a:rPr>
              <a:t>Si ricorda a tal proposito che tale Direttiva prevede che i nuovi strumenti metrici siano sottoposti a verificazione periodica da parte di Laboratori accreditati vigilati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che si avvale della collaborazione degli Uffici metrici. Quanto sopra si concretizza nella progressiva diminuzione dei servizi a tariffazione erogati dalle strutture camerali, e nel conseguente aumento delle  attività ispettive. </a:t>
            </a:r>
          </a:p>
          <a:p>
            <a:pPr lvl="0" algn="just"/>
            <a:r>
              <a:rPr lang="it-IT" sz="1000" b="1" dirty="0">
                <a:solidFill>
                  <a:schemeClr val="tx1">
                    <a:lumMod val="65000"/>
                    <a:lumOff val="35000"/>
                  </a:schemeClr>
                </a:solidFill>
              </a:rPr>
              <a:t>Semplificazione e razionalizzazione in materia di riscossione</a:t>
            </a:r>
            <a:r>
              <a:rPr lang="it-IT" sz="1000" dirty="0">
                <a:solidFill>
                  <a:schemeClr val="tx1">
                    <a:lumMod val="65000"/>
                    <a:lumOff val="35000"/>
                  </a:schemeClr>
                </a:solidFill>
              </a:rPr>
              <a:t> – secondo lo schema di decreto legislativo n. 185/bis (che risulta già approvato dal governo e al presente è in attesa del parere definitivo delle competenti Commissioni) per la notifica delle cartelle di </a:t>
            </a:r>
            <a:r>
              <a:rPr lang="it-IT" sz="1000" dirty="0" smtClean="0">
                <a:solidFill>
                  <a:schemeClr val="tx1">
                    <a:lumMod val="65000"/>
                    <a:lumOff val="35000"/>
                  </a:schemeClr>
                </a:solidFill>
              </a:rPr>
              <a:t>pagamento </a:t>
            </a:r>
            <a:r>
              <a:rPr lang="it-IT" sz="1000" dirty="0">
                <a:solidFill>
                  <a:schemeClr val="tx1">
                    <a:lumMod val="65000"/>
                    <a:lumOff val="35000"/>
                  </a:schemeClr>
                </a:solidFill>
              </a:rPr>
              <a:t>verranno coinvolte le Camere di Commercio; in particolare, a partire dal I° gennaio 2016, qualora gli indirizzi di posta elettronica certificata utilizzati per la notifica nei confronti di imprese e professionisti risultino non validi, gli Enti camerali saranno chiamati ad assolvere a tale </a:t>
            </a:r>
            <a:r>
              <a:rPr lang="it-IT" sz="1000" dirty="0" smtClean="0">
                <a:solidFill>
                  <a:schemeClr val="tx1">
                    <a:lumMod val="65000"/>
                    <a:lumOff val="35000"/>
                  </a:schemeClr>
                </a:solidFill>
              </a:rPr>
              <a:t>funzione tramite la pubblicazione sul sito istituzionale delle cartelle non recapitate.</a:t>
            </a:r>
            <a:endParaRPr lang="it-IT" sz="1000" dirty="0"/>
          </a:p>
          <a:p>
            <a:pPr marL="0" indent="0">
              <a:buNone/>
            </a:pPr>
            <a:endParaRPr lang="it-IT" sz="1000" dirty="0"/>
          </a:p>
          <a:p>
            <a:pPr marL="0" indent="0">
              <a:buNone/>
            </a:pPr>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(IV)</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13</a:t>
            </a:fld>
            <a:endParaRPr lang="it-IT"/>
          </a:p>
        </p:txBody>
      </p:sp>
    </p:spTree>
    <p:extLst>
      <p:ext uri="{BB962C8B-B14F-4D97-AF65-F5344CB8AC3E}">
        <p14:creationId xmlns:p14="http://schemas.microsoft.com/office/powerpoint/2010/main" val="1147353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fontScale="25000" lnSpcReduction="20000"/>
          </a:bodyPr>
          <a:lstStyle/>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Il quadro delle Relazioni Istituzionali è interessato da un radicale cambiamento in ragione della riforma  della </a:t>
            </a:r>
            <a:r>
              <a:rPr lang="it-IT" sz="4000" dirty="0">
                <a:solidFill>
                  <a:schemeClr val="tx1">
                    <a:lumMod val="65000"/>
                    <a:lumOff val="35000"/>
                  </a:schemeClr>
                </a:solidFill>
              </a:rPr>
              <a:t>geografia istituzionale dello Stato, finalizzata alla semplificazione  dell’ordinamento degli Enti </a:t>
            </a:r>
            <a:r>
              <a:rPr lang="it-IT" sz="4000" dirty="0" smtClean="0">
                <a:solidFill>
                  <a:schemeClr val="tx1">
                    <a:lumMod val="65000"/>
                    <a:lumOff val="35000"/>
                  </a:schemeClr>
                </a:solidFill>
              </a:rPr>
              <a:t>territoriali. Determinante </a:t>
            </a:r>
            <a:r>
              <a:rPr lang="it-IT" sz="4000" dirty="0">
                <a:solidFill>
                  <a:schemeClr val="tx1">
                    <a:lumMod val="65000"/>
                    <a:lumOff val="35000"/>
                  </a:schemeClr>
                </a:solidFill>
              </a:rPr>
              <a:t>è stata a tali fini la legge n. 56 del 2014 ( c.d. Del Rio) che ha istituito </a:t>
            </a:r>
            <a:r>
              <a:rPr lang="it-IT" sz="4000" i="1" dirty="0">
                <a:solidFill>
                  <a:schemeClr val="tx1">
                    <a:lumMod val="65000"/>
                    <a:lumOff val="35000"/>
                  </a:schemeClr>
                </a:solidFill>
              </a:rPr>
              <a:t>ex </a:t>
            </a:r>
            <a:r>
              <a:rPr lang="it-IT" sz="4000" i="1" dirty="0" err="1">
                <a:solidFill>
                  <a:schemeClr val="tx1">
                    <a:lumMod val="65000"/>
                    <a:lumOff val="35000"/>
                  </a:schemeClr>
                </a:solidFill>
              </a:rPr>
              <a:t>lege</a:t>
            </a:r>
            <a:r>
              <a:rPr lang="it-IT" sz="4000" i="1" dirty="0">
                <a:solidFill>
                  <a:schemeClr val="tx1">
                    <a:lumMod val="65000"/>
                    <a:lumOff val="35000"/>
                  </a:schemeClr>
                </a:solidFill>
              </a:rPr>
              <a:t>,</a:t>
            </a:r>
            <a:r>
              <a:rPr lang="it-IT" sz="4000" dirty="0">
                <a:solidFill>
                  <a:schemeClr val="tx1">
                    <a:lumMod val="65000"/>
                    <a:lumOff val="35000"/>
                  </a:schemeClr>
                </a:solidFill>
              </a:rPr>
              <a:t> a partire dal 1 gennaio 2015, le Città Metropolitane - con contestuale soppressione delle corrispondenti Province </a:t>
            </a:r>
            <a:r>
              <a:rPr lang="it-IT" sz="4000" dirty="0" smtClean="0">
                <a:solidFill>
                  <a:schemeClr val="tx1">
                    <a:lumMod val="65000"/>
                    <a:lumOff val="35000"/>
                  </a:schemeClr>
                </a:solidFill>
              </a:rPr>
              <a:t>– e ha </a:t>
            </a:r>
            <a:r>
              <a:rPr lang="it-IT" sz="4000" dirty="0">
                <a:solidFill>
                  <a:schemeClr val="tx1">
                    <a:lumMod val="65000"/>
                    <a:lumOff val="35000"/>
                  </a:schemeClr>
                </a:solidFill>
              </a:rPr>
              <a:t>trasformato le restanti Province in enti “di area vasta” </a:t>
            </a:r>
            <a:r>
              <a:rPr lang="it-IT" sz="4000" dirty="0" smtClean="0">
                <a:solidFill>
                  <a:schemeClr val="tx1">
                    <a:lumMod val="65000"/>
                    <a:lumOff val="35000"/>
                  </a:schemeClr>
                </a:solidFill>
              </a:rPr>
              <a:t>dettando altresì nuove </a:t>
            </a:r>
            <a:r>
              <a:rPr lang="it-IT" sz="4000" dirty="0">
                <a:solidFill>
                  <a:schemeClr val="tx1">
                    <a:lumMod val="65000"/>
                    <a:lumOff val="35000"/>
                  </a:schemeClr>
                </a:solidFill>
              </a:rPr>
              <a:t>disposizioni in materia di Unioni, fusioni e incorporazioni di Comuni.</a:t>
            </a:r>
          </a:p>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Anche </a:t>
            </a:r>
            <a:r>
              <a:rPr lang="it-IT" sz="4000" dirty="0">
                <a:solidFill>
                  <a:schemeClr val="tx1">
                    <a:lumMod val="65000"/>
                    <a:lumOff val="35000"/>
                  </a:schemeClr>
                </a:solidFill>
              </a:rPr>
              <a:t>le Camere di Commercio, come si è detto, sono oggetto di una profonda riforma, destinata a incidere sui livelli di autonomia e di operatività delle stesse, per il taglio delle risorse finanziarie, la standardizzazione dei costi, gli accorpamenti obbligati e l’aumento dei controlli centralizzati. </a:t>
            </a:r>
          </a:p>
          <a:p>
            <a:pPr marL="0" indent="0" algn="just">
              <a:buNone/>
            </a:pPr>
            <a:r>
              <a:rPr lang="it-IT" sz="4000" dirty="0">
                <a:solidFill>
                  <a:schemeClr val="tx1">
                    <a:lumMod val="65000"/>
                    <a:lumOff val="35000"/>
                  </a:schemeClr>
                </a:solidFill>
              </a:rPr>
              <a:t>In questo </a:t>
            </a:r>
            <a:r>
              <a:rPr lang="it-IT" sz="4000" dirty="0" smtClean="0">
                <a:solidFill>
                  <a:schemeClr val="tx1">
                    <a:lumMod val="65000"/>
                    <a:lumOff val="35000"/>
                  </a:schemeClr>
                </a:solidFill>
              </a:rPr>
              <a:t>scenario estremamente </a:t>
            </a:r>
            <a:r>
              <a:rPr lang="it-IT" sz="4000" dirty="0">
                <a:solidFill>
                  <a:schemeClr val="tx1">
                    <a:lumMod val="65000"/>
                    <a:lumOff val="35000"/>
                  </a:schemeClr>
                </a:solidFill>
              </a:rPr>
              <a:t>fluido, la Camera di Pavia intende comunque confermare il ruolo attivo nello sviluppo economico provinciale, non solo facendo leva sui propri standard di efficienza e di innovazione tecnologica – che si riverberano  sui servizi resi direttamente alle imprese -  ma anche  affiancando  con impegno e concretezza gli altri soggetti istituzionali regionali e locali, </a:t>
            </a:r>
            <a:r>
              <a:rPr lang="it-IT" sz="4000" dirty="0" smtClean="0">
                <a:solidFill>
                  <a:schemeClr val="tx1">
                    <a:lumMod val="65000"/>
                    <a:lumOff val="35000"/>
                  </a:schemeClr>
                </a:solidFill>
              </a:rPr>
              <a:t>operando in sinergia</a:t>
            </a:r>
            <a:r>
              <a:rPr lang="it-IT" sz="4000" dirty="0" smtClean="0">
                <a:solidFill>
                  <a:schemeClr val="accent6">
                    <a:lumMod val="75000"/>
                  </a:schemeClr>
                </a:solidFill>
              </a:rPr>
              <a:t> </a:t>
            </a:r>
            <a:r>
              <a:rPr lang="it-IT" sz="4000" dirty="0" smtClean="0">
                <a:solidFill>
                  <a:schemeClr val="tx1">
                    <a:lumMod val="65000"/>
                    <a:lumOff val="35000"/>
                  </a:schemeClr>
                </a:solidFill>
              </a:rPr>
              <a:t>con essi per supportare i cambiamenti in essere e rendendosi </a:t>
            </a:r>
            <a:r>
              <a:rPr lang="it-IT" sz="4000" dirty="0">
                <a:solidFill>
                  <a:schemeClr val="tx1">
                    <a:lumMod val="65000"/>
                    <a:lumOff val="35000"/>
                  </a:schemeClr>
                </a:solidFill>
              </a:rPr>
              <a:t>disponibile </a:t>
            </a:r>
            <a:r>
              <a:rPr lang="it-IT" sz="4000" dirty="0" smtClean="0">
                <a:solidFill>
                  <a:schemeClr val="tx1">
                    <a:lumMod val="65000"/>
                    <a:lumOff val="35000"/>
                  </a:schemeClr>
                </a:solidFill>
              </a:rPr>
              <a:t>ad intervenire – in caso la normativa lo dovesse prevedere – per raccogliere  le funzioni </a:t>
            </a:r>
            <a:r>
              <a:rPr lang="it-IT" sz="4000" dirty="0">
                <a:solidFill>
                  <a:schemeClr val="tx1">
                    <a:lumMod val="65000"/>
                    <a:lumOff val="35000"/>
                  </a:schemeClr>
                </a:solidFill>
              </a:rPr>
              <a:t>e attività degli enti soppressi o in via di </a:t>
            </a:r>
            <a:r>
              <a:rPr lang="it-IT" sz="4000" dirty="0" smtClean="0">
                <a:solidFill>
                  <a:schemeClr val="tx1">
                    <a:lumMod val="65000"/>
                    <a:lumOff val="35000"/>
                  </a:schemeClr>
                </a:solidFill>
              </a:rPr>
              <a:t>riorganizzazione.</a:t>
            </a:r>
            <a:endParaRPr lang="it-IT" sz="4000" dirty="0" smtClean="0">
              <a:solidFill>
                <a:schemeClr val="accent6">
                  <a:lumMod val="75000"/>
                </a:schemeClr>
              </a:solidFill>
            </a:endParaRPr>
          </a:p>
          <a:p>
            <a:pPr marL="0" indent="0" algn="just">
              <a:buNone/>
            </a:pPr>
            <a:endParaRPr lang="it-IT" sz="4000" dirty="0" smtClean="0">
              <a:solidFill>
                <a:schemeClr val="tx1">
                  <a:lumMod val="65000"/>
                  <a:lumOff val="35000"/>
                </a:schemeClr>
              </a:solidFill>
            </a:endParaRPr>
          </a:p>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A </a:t>
            </a:r>
            <a:r>
              <a:rPr lang="it-IT" sz="4000" dirty="0">
                <a:solidFill>
                  <a:schemeClr val="tx1">
                    <a:lumMod val="65000"/>
                    <a:lumOff val="35000"/>
                  </a:schemeClr>
                </a:solidFill>
              </a:rPr>
              <a:t>tal fine molta attenzione  è rivolta alle </a:t>
            </a:r>
            <a:r>
              <a:rPr lang="it-IT" sz="4000" u="sng" dirty="0">
                <a:solidFill>
                  <a:schemeClr val="tx1">
                    <a:lumMod val="65000"/>
                    <a:lumOff val="35000"/>
                  </a:schemeClr>
                </a:solidFill>
              </a:rPr>
              <a:t>relazioni con </a:t>
            </a:r>
            <a:r>
              <a:rPr lang="it-IT" sz="4000" u="sng" dirty="0" smtClean="0">
                <a:solidFill>
                  <a:schemeClr val="tx1">
                    <a:lumMod val="65000"/>
                    <a:lumOff val="35000"/>
                  </a:schemeClr>
                </a:solidFill>
              </a:rPr>
              <a:t>Regione </a:t>
            </a:r>
            <a:r>
              <a:rPr lang="it-IT" sz="4000" u="sng" dirty="0">
                <a:solidFill>
                  <a:schemeClr val="tx1">
                    <a:lumMod val="65000"/>
                    <a:lumOff val="35000"/>
                  </a:schemeClr>
                </a:solidFill>
              </a:rPr>
              <a:t>Lombardia</a:t>
            </a:r>
            <a:r>
              <a:rPr lang="it-IT" sz="4000" dirty="0">
                <a:solidFill>
                  <a:schemeClr val="tx1">
                    <a:lumMod val="65000"/>
                    <a:lumOff val="35000"/>
                  </a:schemeClr>
                </a:solidFill>
              </a:rPr>
              <a:t>, con la quale  il sistema camerale lombardo ha da molti anni reiterato   con reciproca soddisfazione  un innovativo Accordo di Programma capace di dirottare sui territori provinciali e sulle relative imprese   un cospicuo apporto di risorse e competenze. E’ attualmente in scadenza l</a:t>
            </a:r>
            <a:r>
              <a:rPr lang="it-IT" sz="4000" dirty="0" smtClean="0">
                <a:solidFill>
                  <a:schemeClr val="tx1">
                    <a:lumMod val="65000"/>
                    <a:lumOff val="35000"/>
                  </a:schemeClr>
                </a:solidFill>
              </a:rPr>
              <a:t>’ </a:t>
            </a:r>
            <a:r>
              <a:rPr lang="it-IT" sz="4000" u="sng" dirty="0" smtClean="0">
                <a:solidFill>
                  <a:schemeClr val="tx1">
                    <a:lumMod val="65000"/>
                    <a:lumOff val="35000"/>
                  </a:schemeClr>
                </a:solidFill>
              </a:rPr>
              <a:t>Accordo di programma per la competitività del sistema economico lombardo </a:t>
            </a:r>
            <a:r>
              <a:rPr lang="it-IT" sz="4000" dirty="0" smtClean="0">
                <a:solidFill>
                  <a:schemeClr val="tx1">
                    <a:lumMod val="65000"/>
                    <a:lumOff val="35000"/>
                  </a:schemeClr>
                </a:solidFill>
              </a:rPr>
              <a:t>siglato </a:t>
            </a:r>
            <a:r>
              <a:rPr lang="it-IT" sz="4000" dirty="0">
                <a:solidFill>
                  <a:schemeClr val="tx1">
                    <a:lumMod val="65000"/>
                    <a:lumOff val="35000"/>
                  </a:schemeClr>
                </a:solidFill>
              </a:rPr>
              <a:t>nel 2010 e l’auspicio – confortato da molti significativi segnali di  consenso del Governo regionale - è che  attraverso il suo rinnovo si generino per le Camere lombarde  che usciranno dalla riforma concreti e sostanziali supporti patrimoniali, utili a  mantenere elevata e convincente  l’attuazione delle politiche di promozione  dei sistemi produttivi locali, in un quadro confermato di sinergica collaborazione  con la Regione stessa e gli altri partner  istituzionali</a:t>
            </a:r>
          </a:p>
          <a:p>
            <a:pPr marL="0" indent="0" algn="just">
              <a:buNone/>
            </a:pPr>
            <a:endParaRPr lang="it-IT" sz="4000" dirty="0" smtClean="0">
              <a:solidFill>
                <a:schemeClr val="tx1">
                  <a:lumMod val="65000"/>
                  <a:lumOff val="35000"/>
                </a:schemeClr>
              </a:solidFill>
            </a:endParaRPr>
          </a:p>
          <a:p>
            <a:pPr marL="0" indent="0" algn="just">
              <a:buNone/>
            </a:pPr>
            <a:endParaRPr lang="it-IT" sz="4000" dirty="0" smtClean="0">
              <a:solidFill>
                <a:schemeClr val="tx1">
                  <a:lumMod val="65000"/>
                  <a:lumOff val="35000"/>
                </a:schemeClr>
              </a:solidFill>
            </a:endParaRPr>
          </a:p>
          <a:p>
            <a:pPr marL="0" indent="0" algn="just">
              <a:buNone/>
            </a:pPr>
            <a:r>
              <a:rPr lang="it-IT" sz="4000" dirty="0" smtClean="0">
                <a:solidFill>
                  <a:schemeClr val="tx1">
                    <a:lumMod val="65000"/>
                    <a:lumOff val="35000"/>
                  </a:schemeClr>
                </a:solidFill>
              </a:rPr>
              <a:t>Sono </a:t>
            </a:r>
            <a:r>
              <a:rPr lang="it-IT" sz="4000" dirty="0">
                <a:solidFill>
                  <a:schemeClr val="tx1">
                    <a:lumMod val="65000"/>
                    <a:lumOff val="35000"/>
                  </a:schemeClr>
                </a:solidFill>
              </a:rPr>
              <a:t>invece destinati a modificarsi  i contenuti dei rapporti con la </a:t>
            </a:r>
            <a:r>
              <a:rPr lang="it-IT" sz="4000" u="sng" dirty="0">
                <a:solidFill>
                  <a:schemeClr val="tx1">
                    <a:lumMod val="65000"/>
                    <a:lumOff val="35000"/>
                  </a:schemeClr>
                </a:solidFill>
              </a:rPr>
              <a:t>Provincia di Pavia</a:t>
            </a:r>
            <a:r>
              <a:rPr lang="it-IT" sz="4000" dirty="0">
                <a:solidFill>
                  <a:schemeClr val="tx1">
                    <a:lumMod val="65000"/>
                    <a:lumOff val="35000"/>
                  </a:schemeClr>
                </a:solidFill>
              </a:rPr>
              <a:t>, con cui la Camera ha attuato per  decenni una politica comune, sostenuta da unità di intenti e ispirata al principio di sussidiarietà, che ha spaziato in tutti i campi di rispettivo e condiviso interesse: turismo, agricoltura, ambiente, promozione produzioni tipiche, formazione.</a:t>
            </a:r>
          </a:p>
          <a:p>
            <a:pPr marL="0" indent="0" algn="just">
              <a:buNone/>
            </a:pPr>
            <a:r>
              <a:rPr lang="it-IT" sz="4000" dirty="0">
                <a:solidFill>
                  <a:schemeClr val="tx1">
                    <a:lumMod val="65000"/>
                    <a:lumOff val="35000"/>
                  </a:schemeClr>
                </a:solidFill>
              </a:rPr>
              <a:t>In base alla riforma Del Rio , dal c.d. “governo di prossimità” si arriverà al “governo di area vasta”, con conseguente ricostruzione dell’indirizzo politico a partire dalle esigenze dei territori e dal loro peso relativo. Ai nuovi Enti sono attribuite quali funzioni fondamentali quelle relative a Pianificazione territoriale, Ambiente,  Trasporti, Viabilità, Programmazione della Rete scolastica ed edilizia, Raccolta e elaborazione di dati, Assistenza tecnico-amministrativa agli Enti locali, Pari opportunità.</a:t>
            </a:r>
          </a:p>
          <a:p>
            <a:pPr marL="0" indent="0" algn="just">
              <a:buNone/>
            </a:pPr>
            <a:endParaRPr lang="it-IT" sz="4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PARTNERSHIP E RELAZIONI ISTITUZIONALI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2168341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lnSpcReduction="10000"/>
          </a:bodyPr>
          <a:lstStyle/>
          <a:p>
            <a:pPr marL="0" indent="0" algn="just">
              <a:buNone/>
            </a:pPr>
            <a:endParaRPr lang="it-IT" sz="1000" dirty="0" smtClean="0">
              <a:solidFill>
                <a:schemeClr val="tx1">
                  <a:lumMod val="65000"/>
                  <a:lumOff val="35000"/>
                </a:schemeClr>
              </a:solidFill>
            </a:endParaRPr>
          </a:p>
          <a:p>
            <a:pPr marL="0" indent="0" algn="just">
              <a:buNone/>
            </a:pPr>
            <a:r>
              <a:rPr lang="it-IT" sz="1000" dirty="0">
                <a:solidFill>
                  <a:schemeClr val="tx1">
                    <a:lumMod val="65000"/>
                    <a:lumOff val="35000"/>
                  </a:schemeClr>
                </a:solidFill>
              </a:rPr>
              <a:t>Oltre a tali competenze , la Provincia di Pavia  - in base alla Legge Regionale n.19/2015 - continuerà a svolgere  funzioni in materia di Formazione professionale, Cultura, Turismo e sport, </a:t>
            </a:r>
            <a:r>
              <a:rPr lang="it-IT" sz="1000" dirty="0" smtClean="0">
                <a:solidFill>
                  <a:schemeClr val="tx1">
                    <a:lumMod val="65000"/>
                    <a:lumOff val="35000"/>
                  </a:schemeClr>
                </a:solidFill>
              </a:rPr>
              <a:t>Protezione </a:t>
            </a:r>
            <a:r>
              <a:rPr lang="it-IT" sz="1000" dirty="0">
                <a:solidFill>
                  <a:schemeClr val="tx1">
                    <a:lumMod val="65000"/>
                    <a:lumOff val="35000"/>
                  </a:schemeClr>
                </a:solidFill>
              </a:rPr>
              <a:t>civile, Settore sociale, Sviluppo economico, mentre sono trasferite alla Regione  tutte le funzioni in materia di Agricoltura, foreste, caccia e pesca. Sarà quindi su questo terreno delle </a:t>
            </a:r>
            <a:r>
              <a:rPr lang="it-IT" sz="1000" u="sng" dirty="0">
                <a:solidFill>
                  <a:schemeClr val="tx1">
                    <a:lumMod val="65000"/>
                    <a:lumOff val="35000"/>
                  </a:schemeClr>
                </a:solidFill>
              </a:rPr>
              <a:t>deleghe mantenute  </a:t>
            </a:r>
            <a:r>
              <a:rPr lang="it-IT" sz="1000" dirty="0">
                <a:solidFill>
                  <a:schemeClr val="tx1">
                    <a:lumMod val="65000"/>
                    <a:lumOff val="35000"/>
                  </a:schemeClr>
                </a:solidFill>
              </a:rPr>
              <a:t>che si misureranno i nuovi rapporti con la Provincia, sempre comunque nel segno della sussidiarietà e della cooperazione nell’interesse  delle imprese e del sistema </a:t>
            </a:r>
            <a:r>
              <a:rPr lang="it-IT" sz="1000" dirty="0" smtClean="0">
                <a:solidFill>
                  <a:schemeClr val="tx1">
                    <a:lumMod val="65000"/>
                    <a:lumOff val="35000"/>
                  </a:schemeClr>
                </a:solidFill>
              </a:rPr>
              <a:t>socio-economico </a:t>
            </a:r>
            <a:r>
              <a:rPr lang="it-IT" sz="1000" dirty="0">
                <a:solidFill>
                  <a:schemeClr val="tx1">
                    <a:lumMod val="65000"/>
                    <a:lumOff val="35000"/>
                  </a:schemeClr>
                </a:solidFill>
              </a:rPr>
              <a:t>locale. </a:t>
            </a:r>
          </a:p>
          <a:p>
            <a:pPr marL="0" indent="0" algn="just">
              <a:buNone/>
            </a:pPr>
            <a:endParaRPr lang="it-IT" sz="1000" dirty="0">
              <a:solidFill>
                <a:schemeClr val="tx1">
                  <a:lumMod val="65000"/>
                  <a:lumOff val="35000"/>
                </a:schemeClr>
              </a:solidFill>
            </a:endParaRP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l‘</a:t>
            </a:r>
            <a:r>
              <a:rPr lang="it-IT" sz="1000" u="sng" dirty="0">
                <a:solidFill>
                  <a:schemeClr val="tx1">
                    <a:lumMod val="65000"/>
                    <a:lumOff val="35000"/>
                  </a:schemeClr>
                </a:solidFill>
              </a:rPr>
              <a:t>Università di </a:t>
            </a:r>
            <a:r>
              <a:rPr lang="it-IT" sz="1000" u="sng" dirty="0" smtClean="0">
                <a:solidFill>
                  <a:schemeClr val="tx1">
                    <a:lumMod val="65000"/>
                    <a:lumOff val="35000"/>
                  </a:schemeClr>
                </a:solidFill>
              </a:rPr>
              <a:t>Pavia</a:t>
            </a:r>
            <a:r>
              <a:rPr lang="it-IT" sz="1000" dirty="0" smtClean="0">
                <a:solidFill>
                  <a:schemeClr val="tx1">
                    <a:lumMod val="65000"/>
                    <a:lumOff val="35000"/>
                  </a:schemeClr>
                </a:solidFill>
              </a:rPr>
              <a:t> </a:t>
            </a:r>
            <a:r>
              <a:rPr lang="it-IT" sz="1000" dirty="0">
                <a:solidFill>
                  <a:schemeClr val="tx1">
                    <a:lumMod val="65000"/>
                    <a:lumOff val="35000"/>
                  </a:schemeClr>
                </a:solidFill>
              </a:rPr>
              <a:t>proseguiranno i rapporti pluridecennali in tema di innovazione tecnologica, internazionalizzazione, infrastrutture, analisi economiche, sostenuti e  alimentati dal comune Progetto </a:t>
            </a:r>
            <a:r>
              <a:rPr lang="it-IT" sz="1000" b="1" dirty="0">
                <a:solidFill>
                  <a:schemeClr val="tx1">
                    <a:lumMod val="65000"/>
                    <a:lumOff val="35000"/>
                  </a:schemeClr>
                </a:solidFill>
              </a:rPr>
              <a:t>Pavia 2020</a:t>
            </a:r>
            <a:r>
              <a:rPr lang="it-IT" sz="1000" dirty="0">
                <a:solidFill>
                  <a:schemeClr val="tx1">
                    <a:lumMod val="65000"/>
                    <a:lumOff val="35000"/>
                  </a:schemeClr>
                </a:solidFill>
              </a:rPr>
              <a:t>, </a:t>
            </a:r>
            <a:r>
              <a:rPr lang="it-IT" sz="1000" dirty="0" smtClean="0">
                <a:solidFill>
                  <a:schemeClr val="tx1">
                    <a:lumMod val="65000"/>
                    <a:lumOff val="35000"/>
                  </a:schemeClr>
                </a:solidFill>
              </a:rPr>
              <a:t>promosso da</a:t>
            </a:r>
            <a:r>
              <a:rPr lang="it-IT" sz="1000" dirty="0" smtClean="0">
                <a:solidFill>
                  <a:schemeClr val="accent6">
                    <a:lumMod val="75000"/>
                  </a:schemeClr>
                </a:solidFill>
              </a:rPr>
              <a:t> </a:t>
            </a:r>
            <a:r>
              <a:rPr lang="it-IT" sz="1000" dirty="0" smtClean="0">
                <a:solidFill>
                  <a:schemeClr val="tx1">
                    <a:lumMod val="65000"/>
                    <a:lumOff val="35000"/>
                  </a:schemeClr>
                </a:solidFill>
              </a:rPr>
              <a:t>Confindustria Pavia e condiviso dalle </a:t>
            </a:r>
            <a:r>
              <a:rPr lang="it-IT" sz="1000" dirty="0">
                <a:solidFill>
                  <a:schemeClr val="tx1">
                    <a:lumMod val="65000"/>
                    <a:lumOff val="35000"/>
                  </a:schemeClr>
                </a:solidFill>
              </a:rPr>
              <a:t>altre associazioni di categoria, nella convinta consapevolezza  che il futuro della nostra provincia vada costruito e accompagnato con un tessuto di nuove progettualità basate sui punti di forza offerti dalle eccellenze locali. </a:t>
            </a:r>
            <a:endParaRPr lang="it-IT" sz="1000" dirty="0" smtClean="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le </a:t>
            </a:r>
            <a:r>
              <a:rPr lang="it-IT" sz="1000" u="sng" dirty="0">
                <a:solidFill>
                  <a:schemeClr val="tx1">
                    <a:lumMod val="65000"/>
                    <a:lumOff val="35000"/>
                  </a:schemeClr>
                </a:solidFill>
              </a:rPr>
              <a:t>Associazioni di categoria </a:t>
            </a:r>
            <a:r>
              <a:rPr lang="it-IT" sz="1000" dirty="0" smtClean="0">
                <a:solidFill>
                  <a:schemeClr val="tx1">
                    <a:lumMod val="65000"/>
                    <a:lumOff val="35000"/>
                  </a:schemeClr>
                </a:solidFill>
              </a:rPr>
              <a:t>va rafforzato e reso centrale un </a:t>
            </a:r>
            <a:r>
              <a:rPr lang="it-IT" sz="1000" dirty="0">
                <a:solidFill>
                  <a:schemeClr val="tx1">
                    <a:lumMod val="65000"/>
                    <a:lumOff val="35000"/>
                  </a:schemeClr>
                </a:solidFill>
              </a:rPr>
              <a:t>costruttivo  dialogo, che si concretizza non solo nella condivisione di molti progetti ma anche come costante occasione di confronto dinamico ed </a:t>
            </a:r>
            <a:r>
              <a:rPr lang="it-IT" sz="1000" dirty="0" smtClean="0">
                <a:solidFill>
                  <a:schemeClr val="tx1">
                    <a:lumMod val="65000"/>
                    <a:lumOff val="35000"/>
                  </a:schemeClr>
                </a:solidFill>
              </a:rPr>
              <a:t>efficace a </a:t>
            </a:r>
            <a:r>
              <a:rPr lang="it-IT" sz="1000" dirty="0">
                <a:solidFill>
                  <a:schemeClr val="tx1">
                    <a:lumMod val="65000"/>
                    <a:lumOff val="35000"/>
                  </a:schemeClr>
                </a:solidFill>
              </a:rPr>
              <a:t>favore del sistema economico locale e per la definizione di linee </a:t>
            </a:r>
            <a:r>
              <a:rPr lang="it-IT" sz="1000" dirty="0" smtClean="0">
                <a:solidFill>
                  <a:schemeClr val="tx1">
                    <a:lumMod val="65000"/>
                    <a:lumOff val="35000"/>
                  </a:schemeClr>
                </a:solidFill>
              </a:rPr>
              <a:t>comuni di sviluppo previamente condivise.</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Indipendentemente  dall’evoluzione  dei tracciati normativi che interesseranno la riforma delle Camere e delle autonomie locali, sono certamente destinati ad intensificarsi rapporti con i </a:t>
            </a:r>
            <a:r>
              <a:rPr lang="it-IT" sz="1000" u="sng" dirty="0">
                <a:solidFill>
                  <a:schemeClr val="tx1">
                    <a:lumMod val="65000"/>
                    <a:lumOff val="35000"/>
                  </a:schemeClr>
                </a:solidFill>
              </a:rPr>
              <a:t>Comuni</a:t>
            </a:r>
            <a:r>
              <a:rPr lang="it-IT" sz="1000" dirty="0">
                <a:solidFill>
                  <a:schemeClr val="tx1">
                    <a:lumMod val="65000"/>
                    <a:lumOff val="35000"/>
                  </a:schemeClr>
                </a:solidFill>
              </a:rPr>
              <a:t>, con i quali sono avviati   accordi e convenzioni in materia di distretti  del Commercio e  in materia di gestione dello Sportello unico per le attività produttive. E’ ampiamente riconosciuto il ruolo avuto dalla Camera   per  accelerare – nel primario interesse delle imprese e dei cittadini - il processo di telematizzazione delle procedure gestite dai Suap comunali; ruolo tuttora attivo e in estensione ad altri organi della P.A. presenti sul territorio, in primo luogo le ASL</a:t>
            </a:r>
            <a:r>
              <a:rPr lang="it-IT" sz="1000" dirty="0" smtClean="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a:t>
            </a:r>
            <a:r>
              <a:rPr lang="it-IT" sz="1000" dirty="0">
                <a:solidFill>
                  <a:schemeClr val="tx1">
                    <a:lumMod val="65000"/>
                    <a:lumOff val="35000"/>
                  </a:schemeClr>
                </a:solidFill>
              </a:rPr>
              <a:t>Comune di Vigevano è attualmente al centro di un acceso dibattito, conseguente alla decisione  di entrare a far parte della Città Metropolitana, privando l’area provinciale di una importante presenza in termini di popolazione, ma soprattutto di valore aggiunto collegato ad un robusto e strutturato sistema di pregiate attività  produttive.</a:t>
            </a:r>
          </a:p>
          <a:p>
            <a:pPr marL="0" indent="0" algn="just">
              <a:buNone/>
            </a:pPr>
            <a:r>
              <a:rPr lang="it-IT" sz="1000" dirty="0">
                <a:solidFill>
                  <a:schemeClr val="tx1">
                    <a:lumMod val="65000"/>
                    <a:lumOff val="35000"/>
                  </a:schemeClr>
                </a:solidFill>
              </a:rPr>
              <a:t>Si tratta di una decisione storica, a lungo meditata ma ora favorita  dalla legge n. 56, che ha innescato un processo di adeguamento del complessivo assetto delle funzioni amministrative sul territorio, </a:t>
            </a:r>
            <a:r>
              <a:rPr lang="it-IT" sz="1000" dirty="0" smtClean="0">
                <a:solidFill>
                  <a:schemeClr val="tx1">
                    <a:lumMod val="65000"/>
                    <a:lumOff val="35000"/>
                  </a:schemeClr>
                </a:solidFill>
              </a:rPr>
              <a:t>per </a:t>
            </a:r>
            <a:r>
              <a:rPr lang="it-IT" sz="1000" dirty="0">
                <a:solidFill>
                  <a:schemeClr val="tx1">
                    <a:lumMod val="65000"/>
                    <a:lumOff val="35000"/>
                  </a:schemeClr>
                </a:solidFill>
              </a:rPr>
              <a:t>questa via concretizzando occasioni per  un riordino anche dei territori</a:t>
            </a:r>
            <a:r>
              <a:rPr lang="it-IT" sz="1000" dirty="0" smtClean="0">
                <a:solidFill>
                  <a:schemeClr val="tx1">
                    <a:lumMod val="65000"/>
                    <a:lumOff val="35000"/>
                  </a:schemeClr>
                </a:solidFill>
              </a:rPr>
              <a:t>.</a:t>
            </a:r>
          </a:p>
          <a:p>
            <a:pPr marL="0" indent="0" algn="just">
              <a:buNone/>
            </a:pPr>
            <a:endParaRPr lang="it-IT" sz="1000" dirty="0" smtClean="0">
              <a:solidFill>
                <a:schemeClr val="tx1">
                  <a:lumMod val="65000"/>
                  <a:lumOff val="35000"/>
                </a:schemeClr>
              </a:solidFill>
            </a:endParaRPr>
          </a:p>
          <a:p>
            <a:pPr marL="0" indent="0" algn="just">
              <a:buNone/>
            </a:pPr>
            <a:r>
              <a:rPr lang="it-IT" sz="1000" dirty="0">
                <a:solidFill>
                  <a:schemeClr val="tx1">
                    <a:lumMod val="65000"/>
                    <a:lumOff val="35000"/>
                  </a:schemeClr>
                </a:solidFill>
              </a:rPr>
              <a:t>Stante l’evoluzione dei tracciati normativi che interesseranno la riforma delle Camere e delle autonomie locali l’Ente camerale, sempre in un ‘ottica di razionalizzazione ed efficienza valuterà come meglio adeguare le iniziative alla luce dell’evoluzione della riforma della Città Metropolitana.</a:t>
            </a:r>
          </a:p>
          <a:p>
            <a:pPr marL="0" indent="0" algn="just">
              <a:buNone/>
            </a:pPr>
            <a:endParaRPr lang="it-IT" sz="1000" dirty="0">
              <a:solidFill>
                <a:schemeClr val="tx1">
                  <a:lumMod val="65000"/>
                  <a:lumOff val="35000"/>
                </a:schemeClr>
              </a:solidFill>
            </a:endParaRPr>
          </a:p>
          <a:p>
            <a:pPr marL="0" indent="0">
              <a:buNone/>
            </a:pPr>
            <a:r>
              <a:rPr lang="it-IT" sz="1300" dirty="0">
                <a:solidFill>
                  <a:schemeClr val="tx1">
                    <a:lumMod val="65000"/>
                    <a:lumOff val="35000"/>
                  </a:schemeClr>
                </a:solidFill>
              </a:rPr>
              <a:t> </a:t>
            </a:r>
          </a:p>
          <a:p>
            <a:pPr marL="0" indent="0">
              <a:buNone/>
            </a:pPr>
            <a:r>
              <a:rPr lang="it-IT" sz="1300" dirty="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PARTNERSHIP E RELAZIONI ISTITUZIONALI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15</a:t>
            </a:fld>
            <a:endParaRPr lang="it-IT"/>
          </a:p>
        </p:txBody>
      </p:sp>
    </p:spTree>
    <p:extLst>
      <p:ext uri="{BB962C8B-B14F-4D97-AF65-F5344CB8AC3E}">
        <p14:creationId xmlns:p14="http://schemas.microsoft.com/office/powerpoint/2010/main" val="2168341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2016</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16</a:t>
            </a:fld>
            <a:endParaRPr lang="it-IT"/>
          </a:p>
        </p:txBody>
      </p:sp>
    </p:spTree>
    <p:extLst>
      <p:ext uri="{BB962C8B-B14F-4D97-AF65-F5344CB8AC3E}">
        <p14:creationId xmlns:p14="http://schemas.microsoft.com/office/powerpoint/2010/main" val="36099120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8559591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19002578"/>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funzione di supporto all’internazionalizzazione mantiene un ruolo di primo piano nel programma di attività della Camera, a maggior ragione in una fase come quella attuale in cui il sistema economico locale segna una flessione nelle sue performance all’estero (si richiamano in proposito i dati riportati nello Scenario economico). A motivo di questa convinzione vi è il fatto incontrovertibile che le imprese internazionalizzate sono comunque quelle che  dimostrano di aver superato la crisi più brillantemente (al punto che la propensione all’export è divenuta un indicatore di merito creditizio). </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Una attenzione particolare dovrà essere rivolta, con incentivi e percorsi di accompagnamento, alle piccole e medie imprese  che non detengono risorse e professionalità sufficienti per perseguire in autonomia strategie strutturate di penetrazione dei mercati esteri.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riforma del sistema camerale predisposta con la Legge 124/2015 prevede di delimitare le funzioni di </a:t>
                      </a:r>
                      <a:r>
                        <a:rPr lang="it-IT" sz="1000" dirty="0" smtClean="0">
                          <a:solidFill>
                            <a:schemeClr val="tx1">
                              <a:lumMod val="65000"/>
                              <a:lumOff val="35000"/>
                            </a:schemeClr>
                          </a:solidFill>
                        </a:rPr>
                        <a:t>promozione  del  territorio  e  dell'economia   locale</a:t>
                      </a:r>
                      <a:r>
                        <a:rPr lang="it-IT" sz="1000" strike="sngStrike" dirty="0" smtClean="0">
                          <a:solidFill>
                            <a:schemeClr val="tx1">
                              <a:lumMod val="65000"/>
                              <a:lumOff val="35000"/>
                            </a:schemeClr>
                          </a:solidFill>
                        </a:rPr>
                        <a:t>,</a:t>
                      </a:r>
                      <a:r>
                        <a:rPr lang="it-IT" sz="1000" baseline="0" dirty="0" smtClean="0">
                          <a:solidFill>
                            <a:schemeClr val="tx1">
                              <a:lumMod val="65000"/>
                              <a:lumOff val="35000"/>
                            </a:schemeClr>
                          </a:solidFill>
                        </a:rPr>
                        <a:t> </a:t>
                      </a:r>
                      <a:r>
                        <a:rPr lang="it-IT" sz="1000" dirty="0" smtClean="0">
                          <a:solidFill>
                            <a:schemeClr val="tx1">
                              <a:lumMod val="65000"/>
                              <a:lumOff val="35000"/>
                            </a:schemeClr>
                          </a:solidFill>
                          <a:effectLst/>
                          <a:latin typeface="Calibri"/>
                          <a:ea typeface="Calibri"/>
                          <a:cs typeface="Arial"/>
                        </a:rPr>
                        <a:t>che dovranno garantire maggiore efficienza seguendo le seguenti linee di attività:</a:t>
                      </a:r>
                    </a:p>
                    <a:p>
                      <a:pPr marL="171450" marR="0" lvl="0" indent="-171450" algn="l"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Coordinare gli interventi con i programmi del Ministero dello Sviluppo Economico</a:t>
                      </a:r>
                    </a:p>
                    <a:p>
                      <a:pPr marL="171450" marR="0" lvl="0" indent="-171450" algn="l" defTabSz="914400" rtl="0" eaLnBrk="1" fontAlgn="base" latinLnBrk="0" hangingPunct="1">
                        <a:lnSpc>
                          <a:spcPct val="100000"/>
                        </a:lnSpc>
                        <a:spcBef>
                          <a:spcPct val="20000"/>
                        </a:spcBef>
                        <a:spcAft>
                          <a:spcPct val="0"/>
                        </a:spcAft>
                        <a:buClrTx/>
                        <a:buSzTx/>
                        <a:buFontTx/>
                        <a:buChar char="-"/>
                        <a:tabLst/>
                      </a:pPr>
                      <a:r>
                        <a:rPr lang="it-IT" sz="1000" kern="1200" dirty="0" smtClean="0">
                          <a:solidFill>
                            <a:schemeClr val="tx1">
                              <a:lumMod val="65000"/>
                              <a:lumOff val="35000"/>
                            </a:schemeClr>
                          </a:solidFill>
                          <a:effectLst/>
                          <a:latin typeface="Calibri" pitchFamily="34" charset="0"/>
                          <a:ea typeface="+mn-ea"/>
                          <a:cs typeface="+mn-cs"/>
                        </a:rPr>
                        <a:t>Razionalizzare i servizi interni, promuovendo al tempo stesso azioni di promozioni e stimolo dell’economia locale con soggetti esterni</a:t>
                      </a:r>
                    </a:p>
                    <a:p>
                      <a:pPr marL="171450" marR="0" lvl="0" indent="-171450" algn="l" defTabSz="914400" rtl="0" eaLnBrk="1" fontAlgn="base" latinLnBrk="0" hangingPunct="1">
                        <a:lnSpc>
                          <a:spcPct val="100000"/>
                        </a:lnSpc>
                        <a:spcBef>
                          <a:spcPct val="20000"/>
                        </a:spcBef>
                        <a:spcAft>
                          <a:spcPct val="0"/>
                        </a:spcAft>
                        <a:buClrTx/>
                        <a:buSzTx/>
                        <a:buFontTx/>
                        <a:buChar char="-"/>
                        <a:tabLst/>
                      </a:pPr>
                      <a:r>
                        <a:rPr lang="it-IT" sz="1000" dirty="0" smtClean="0">
                          <a:solidFill>
                            <a:schemeClr val="tx1">
                              <a:lumMod val="65000"/>
                              <a:lumOff val="35000"/>
                            </a:schemeClr>
                          </a:solidFill>
                          <a:effectLst/>
                          <a:latin typeface="Calibri"/>
                          <a:ea typeface="Calibri"/>
                          <a:cs typeface="Arial"/>
                        </a:rPr>
                        <a:t>promuovere tavoli di lavoro con le imprese che siano il fulcro della programmazione di iniziative legate all’internazionalizzazione</a:t>
                      </a:r>
                    </a:p>
                    <a:p>
                      <a:pPr marL="171450" indent="-171450" algn="l">
                        <a:lnSpc>
                          <a:spcPct val="100000"/>
                        </a:lnSpc>
                        <a:spcAft>
                          <a:spcPts val="0"/>
                        </a:spcAft>
                        <a:buFontTx/>
                        <a:buChar char="-"/>
                      </a:pPr>
                      <a:r>
                        <a:rPr lang="it-IT" sz="1000" dirty="0" smtClean="0">
                          <a:solidFill>
                            <a:schemeClr val="tx1">
                              <a:lumMod val="65000"/>
                              <a:lumOff val="35000"/>
                            </a:schemeClr>
                          </a:solidFill>
                          <a:effectLst/>
                          <a:latin typeface="Calibri"/>
                          <a:ea typeface="Calibri"/>
                          <a:cs typeface="Arial"/>
                        </a:rPr>
                        <a:t>ottimizzare e razionalizzare seppure in un’ottica di riduzione delle entrate i contributi per le imprese partendo da quanto emergerà dai tavoli di lavoro sopra citati</a:t>
                      </a:r>
                    </a:p>
                    <a:p>
                      <a:pPr marL="171450" indent="-171450" algn="l">
                        <a:lnSpc>
                          <a:spcPct val="100000"/>
                        </a:lnSpc>
                        <a:spcAft>
                          <a:spcPts val="0"/>
                        </a:spcAft>
                        <a:buFontTx/>
                        <a:buChar cha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Focalizzazione territoriale su iniziative  informative, formative e di assistenza tecnica  </a:t>
                      </a:r>
                    </a:p>
                    <a:p>
                      <a:pPr marL="171450" indent="-171450" algn="l">
                        <a:lnSpc>
                          <a:spcPct val="100000"/>
                        </a:lnSpc>
                        <a:spcAft>
                          <a:spcPts val="1000"/>
                        </a:spcAft>
                        <a:buFontTx/>
                        <a:buChar cha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Valorizzazione dei servizi informativi , di orientamento e di supporto tecnico  volti a facilitare il rapporto con i mercati esteri, oltre ad iniziative di incontri d’affari organizzate direttamente sul territorio. </a:t>
                      </a:r>
                    </a:p>
                    <a:p>
                      <a:pPr marL="0" marR="0" lvl="0" indent="0" algn="just" defTabSz="914400" rtl="0" eaLnBrk="1" fontAlgn="base" latinLnBrk="0" hangingPunct="1">
                        <a:lnSpc>
                          <a:spcPct val="100000"/>
                        </a:lnSpc>
                        <a:spcBef>
                          <a:spcPct val="20000"/>
                        </a:spcBef>
                        <a:spcAft>
                          <a:spcPct val="0"/>
                        </a:spcAft>
                        <a:buClrTx/>
                        <a:buSzTx/>
                        <a:buFontTx/>
                        <a:buNone/>
                        <a:tabLst/>
                      </a:pPr>
                      <a:r>
                        <a:rPr lang="it-IT" sz="1000" dirty="0" smtClean="0">
                          <a:solidFill>
                            <a:schemeClr val="tx1">
                              <a:lumMod val="65000"/>
                              <a:lumOff val="35000"/>
                            </a:schemeClr>
                          </a:solidFill>
                          <a:effectLst/>
                          <a:latin typeface="Calibri"/>
                          <a:ea typeface="Calibri"/>
                          <a:cs typeface="Arial"/>
                        </a:rPr>
                        <a:t>Tenuto conto dell’evoluzione</a:t>
                      </a:r>
                      <a:r>
                        <a:rPr lang="it-IT" sz="1000" baseline="0" dirty="0" smtClean="0">
                          <a:solidFill>
                            <a:schemeClr val="tx1">
                              <a:lumMod val="65000"/>
                              <a:lumOff val="35000"/>
                            </a:schemeClr>
                          </a:solidFill>
                          <a:effectLst/>
                          <a:latin typeface="Calibri"/>
                          <a:ea typeface="Calibri"/>
                          <a:cs typeface="Arial"/>
                        </a:rPr>
                        <a:t> </a:t>
                      </a:r>
                      <a:r>
                        <a:rPr lang="it-IT" sz="1000" dirty="0" smtClean="0">
                          <a:solidFill>
                            <a:schemeClr val="tx1">
                              <a:lumMod val="65000"/>
                              <a:lumOff val="35000"/>
                            </a:schemeClr>
                          </a:solidFill>
                          <a:effectLst/>
                          <a:latin typeface="Calibri"/>
                          <a:ea typeface="Calibri"/>
                          <a:cs typeface="Arial"/>
                        </a:rPr>
                        <a:t>delle forme di contribuzione dedicate ai consorzi internazionalizzazione che non toccano più la sfera regionale, ma nazionale attraverso contributi del  Ministero dello Sviluppo Economico e visto che i progetti devono coinvolgere imprese consorziate, provenienti da almeno 3 diverse regioni italiane, appartenenti allo stesso settore o alla stessa filiera, emerge un superamento dell’organizzazione sei servizi consortili su base territoriale e provinciale</a:t>
                      </a: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Alla luce di quanto sopra evidenziato possono essere individuate le seguenti linee prioritarie di attività:</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INDIVIDUAZIONE DEI MERCATI PIU’ PROMETTENTI E DIVULGAZIONE DELLE INFORMAZIONI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 questa direzione verrà qualificata l’attività di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volta ad analizzare i dati doganali dei flussi di commercio internazionale su specifiche filiere merceologiche, a partire da quelle strategiche per il  rilancio  dell’economia locale emerse dal Piano </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Pavia2020</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con l’obiettivo di individuare mercati ad alta potenzialità e di fornire informazioni utili a tutte le imprese per la progettazione delle proprie strategie di internazionalizzazione.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Questo approccio settoriale risponde all’esigenza di prestare particolare attenzione alle imprese cosiddette matricola rispetto ai processi di internazionalizzazione, che necessitano di acquisire un metodo di selezione dei mercati esteri. Al fine di far emergere i soggetti che hanno il potenziale per affacciarsi ex-novo sui mercati esteri e il rilevamento dei fabbisogni in termini di servizi verranno effettuate indagini dirette di approfondimento tramite questionari atti a profilare il soggetto imprenditoriale e a verificare il suo potenziale di apertura ai mercati esteri.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17</a:t>
            </a:fld>
            <a:endParaRPr lang="it-IT"/>
          </a:p>
        </p:txBody>
      </p:sp>
    </p:spTree>
    <p:extLst>
      <p:ext uri="{BB962C8B-B14F-4D97-AF65-F5344CB8AC3E}">
        <p14:creationId xmlns:p14="http://schemas.microsoft.com/office/powerpoint/2010/main" val="778066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508255463"/>
              </p:ext>
            </p:extLst>
          </p:nvPr>
        </p:nvGraphicFramePr>
        <p:xfrm>
          <a:off x="323528"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870604571"/>
              </p:ext>
            </p:extLst>
          </p:nvPr>
        </p:nvGraphicFramePr>
        <p:xfrm>
          <a:off x="251520" y="1124744"/>
          <a:ext cx="8568952" cy="5736336"/>
        </p:xfrm>
        <a:graphic>
          <a:graphicData uri="http://schemas.openxmlformats.org/drawingml/2006/table">
            <a:tbl>
              <a:tblPr/>
              <a:tblGrid>
                <a:gridCol w="8568952"/>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analisi dei dati statistici relativi ai flussi commerciali, di cui la Camera di Commercio dispone,  potranno essere divulgate non solo in forma aggregata ma anche tramite singole schede utili all’imprenditore per studiare come ottimizzare il proprio portafoglio mercati e per  concentrare l’attenzione  sui mercati in grado di riconoscere con un giusto premium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price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qualità del prodotto. </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lang="it-IT" sz="1000" kern="1200" dirty="0" smtClean="0">
                        <a:solidFill>
                          <a:schemeClr val="tx1">
                            <a:lumMod val="65000"/>
                            <a:lumOff val="35000"/>
                          </a:schemeClr>
                        </a:solidFill>
                        <a:effectLst/>
                        <a:latin typeface="Calibri" panose="020F0502020204030204"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lang="it-IT" sz="1000" kern="1200" dirty="0" smtClean="0">
                          <a:solidFill>
                            <a:schemeClr val="tx1">
                              <a:lumMod val="65000"/>
                              <a:lumOff val="35000"/>
                            </a:schemeClr>
                          </a:solidFill>
                          <a:effectLst/>
                          <a:latin typeface="Calibri" panose="020F0502020204030204" pitchFamily="34" charset="0"/>
                          <a:ea typeface="+mn-ea"/>
                          <a:cs typeface="+mn-cs"/>
                        </a:rPr>
                        <a:t>INCONTRI</a:t>
                      </a:r>
                      <a:r>
                        <a:rPr lang="it-IT" sz="1000" kern="1200" baseline="0" dirty="0" smtClean="0">
                          <a:solidFill>
                            <a:schemeClr val="tx1">
                              <a:lumMod val="65000"/>
                              <a:lumOff val="35000"/>
                            </a:schemeClr>
                          </a:solidFill>
                          <a:effectLst/>
                          <a:latin typeface="Calibri" panose="020F0502020204030204" pitchFamily="34" charset="0"/>
                          <a:ea typeface="+mn-ea"/>
                          <a:cs typeface="+mn-cs"/>
                        </a:rPr>
                        <a:t> BTOB PER FILIERE PRODUTTIVE  E INIZIATIVE  IN ACCORDO DI PROGRAMMA UNIONCAMERE /REGIONE LOMBARDIA</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sz="1000" b="0" i="0" u="none" strike="noStrike" cap="none" normalizeH="0" baseline="0" dirty="0" smtClean="0">
                          <a:ln>
                            <a:noFill/>
                          </a:ln>
                          <a:solidFill>
                            <a:schemeClr val="tx1">
                              <a:lumMod val="65000"/>
                              <a:lumOff val="35000"/>
                            </a:schemeClr>
                          </a:solidFill>
                          <a:effectLst/>
                          <a:latin typeface="Calibri" panose="020F0502020204030204" pitchFamily="34" charset="0"/>
                          <a:ea typeface="Calibri"/>
                          <a:cs typeface="Arial"/>
                        </a:rPr>
                        <a:t>S</a:t>
                      </a:r>
                      <a:r>
                        <a:rPr lang="it-IT" sz="1000" dirty="0" smtClean="0">
                          <a:solidFill>
                            <a:schemeClr val="tx1">
                              <a:lumMod val="65000"/>
                              <a:lumOff val="35000"/>
                            </a:schemeClr>
                          </a:solidFill>
                          <a:effectLst/>
                          <a:latin typeface="Calibri"/>
                          <a:ea typeface="Calibri"/>
                          <a:cs typeface="Arial"/>
                        </a:rPr>
                        <a:t>ulla base degli approfondimenti che emergeranno dai tavoli di lavoro promossi verranno individuate le aree paese di maggiore interesse organizzando  </a:t>
                      </a:r>
                      <a:r>
                        <a:rPr lang="it-IT" sz="1000" dirty="0" err="1" smtClean="0">
                          <a:solidFill>
                            <a:schemeClr val="tx1">
                              <a:lumMod val="65000"/>
                              <a:lumOff val="35000"/>
                            </a:schemeClr>
                          </a:solidFill>
                          <a:effectLst/>
                          <a:latin typeface="Calibri"/>
                          <a:ea typeface="Calibri"/>
                          <a:cs typeface="Arial"/>
                        </a:rPr>
                        <a:t>incoming</a:t>
                      </a:r>
                      <a:r>
                        <a:rPr lang="it-IT" sz="1000" dirty="0" smtClean="0">
                          <a:solidFill>
                            <a:schemeClr val="tx1">
                              <a:lumMod val="65000"/>
                              <a:lumOff val="35000"/>
                            </a:schemeClr>
                          </a:solidFill>
                          <a:effectLst/>
                          <a:latin typeface="Calibri"/>
                          <a:ea typeface="Calibri"/>
                          <a:cs typeface="Arial"/>
                        </a:rPr>
                        <a:t> mirati e incontri B2B.</a:t>
                      </a:r>
                      <a:r>
                        <a:rPr lang="it-IT" sz="1000" dirty="0" smtClean="0">
                          <a:solidFill>
                            <a:schemeClr val="accent6">
                              <a:lumMod val="75000"/>
                            </a:schemeClr>
                          </a:solidFill>
                          <a:effectLst/>
                          <a:latin typeface="Calibri"/>
                          <a:ea typeface="Calibri"/>
                          <a:cs typeface="Arial"/>
                        </a:rPr>
                        <a:t> </a:t>
                      </a:r>
                      <a:r>
                        <a:rPr lang="it-IT" sz="1000" kern="1200" dirty="0" smtClean="0">
                          <a:solidFill>
                            <a:schemeClr val="tx1">
                              <a:lumMod val="65000"/>
                              <a:lumOff val="35000"/>
                            </a:schemeClr>
                          </a:solidFill>
                          <a:effectLst/>
                          <a:latin typeface="Calibri" panose="020F0502020204030204" pitchFamily="34" charset="0"/>
                          <a:ea typeface="+mn-ea"/>
                          <a:cs typeface="+mn-cs"/>
                        </a:rPr>
                        <a:t>Il successo degli incontri d’affari settoriali organizzati nel 2015 in collaborazione con </a:t>
                      </a:r>
                      <a:r>
                        <a:rPr lang="it-IT" sz="1000" kern="1200" dirty="0" err="1" smtClean="0">
                          <a:solidFill>
                            <a:schemeClr val="tx1">
                              <a:lumMod val="65000"/>
                              <a:lumOff val="35000"/>
                            </a:schemeClr>
                          </a:solidFill>
                          <a:effectLst/>
                          <a:latin typeface="Calibri" panose="020F0502020204030204" pitchFamily="34" charset="0"/>
                          <a:ea typeface="+mn-ea"/>
                          <a:cs typeface="+mn-cs"/>
                        </a:rPr>
                        <a:t>Promos</a:t>
                      </a:r>
                      <a:r>
                        <a:rPr lang="it-IT" sz="1000" kern="1200" dirty="0" smtClean="0">
                          <a:solidFill>
                            <a:schemeClr val="tx1">
                              <a:lumMod val="65000"/>
                              <a:lumOff val="35000"/>
                            </a:schemeClr>
                          </a:solidFill>
                          <a:effectLst/>
                          <a:latin typeface="Calibri" panose="020F0502020204030204" pitchFamily="34" charset="0"/>
                          <a:ea typeface="+mn-ea"/>
                          <a:cs typeface="+mn-cs"/>
                        </a:rPr>
                        <a:t>  e Regione Lombardia, spinge a  ritenere che questo genere di iniziativa sarà replicata nel prossimo anno,</a:t>
                      </a:r>
                      <a:r>
                        <a:rPr lang="it-IT" sz="1000" kern="1200" baseline="0" dirty="0" smtClean="0">
                          <a:solidFill>
                            <a:schemeClr val="tx1">
                              <a:lumMod val="65000"/>
                              <a:lumOff val="35000"/>
                            </a:schemeClr>
                          </a:solidFill>
                          <a:effectLst/>
                          <a:latin typeface="Calibri" panose="020F0502020204030204" pitchFamily="34" charset="0"/>
                          <a:ea typeface="+mn-ea"/>
                          <a:cs typeface="+mn-cs"/>
                        </a:rPr>
                        <a:t> conservando la formula e il metodo che si sono rivelati particolarmente  efficaci in quanto hanno consentito l’accessibilità di un numero elevato di imprese, ed in poco tempo,  ad una gamma di contatti con buyers esteri ampia e articolata, sicuramente foriera di proficue  opportunità di business.    </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L’informazione economica a fii strategici costituisce una base importante anche per indirizzare il lavoro degli Export Manager Temporanei (TEM) che la Camera dovrà reclutare nell’ambito del progetto «Passaporto per l’Export» lanciato da Regione Lombardia sull’Accordo di Programma competitività 2015, che vedrà il suo svolgimento nel 2016, finalizzato ad accompagnare  l’affermazione di una vera e propria strategia di sviluppo e consolidamento sui mercati internazionali da parte delle imprese ancora parzialmente internazionalizzate.</a:t>
                      </a:r>
                      <a:endParaRPr kumimoji="0" lang="it-IT" altLang="it-IT" sz="1000" b="0" i="0" u="none" strike="noStrike" cap="none" normalizeH="0" baseline="0" dirty="0" smtClean="0">
                        <a:ln>
                          <a:noFill/>
                        </a:ln>
                        <a:solidFill>
                          <a:srgbClr val="7F7F7F"/>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rispondere all’esigenza, diffusamente sentita tra le imprese di medie e piccole dimensioni, di un supporto che le assista e le indirizzi nella risoluzione dei numerosi problemi pratici che si incontrano per muoversi nel mercato globale verrà promossa e valorizzata la rete Lombardia Point in modo da porla alla base di risposte  mirate che guidino l’utente nell’utilizzo delle informazioni e delle professionalità messe a disposizione della rete stessa. L’ufficio competente dovrà essere al fianco dell’utente per  aiutarlo a formulare i quesiti e a gestire le informazioni ricevute dagli esperti in modo che esse vengano utilizzate per proseguire con consapevolezza nel percorso di avvicinamento ai nuovi mercati.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lang="it-IT" sz="1000" kern="1200" dirty="0" smtClean="0">
                          <a:solidFill>
                            <a:schemeClr val="tx1">
                              <a:lumMod val="65000"/>
                              <a:lumOff val="35000"/>
                            </a:schemeClr>
                          </a:solidFill>
                          <a:effectLst/>
                          <a:latin typeface="Calibri" panose="020F0502020204030204" pitchFamily="34" charset="0"/>
                          <a:ea typeface="+mn-ea"/>
                          <a:cs typeface="+mn-cs"/>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Si ritiene di poter confermare l’attività di servizio alle imprese rappresentata dall’organizzazione diretta di collettive settoriali nell’ambito di manifestazioni fieristiche a carattere internazionale quali  in particolare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Prowein</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Vinitaly</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Artigiano in Fiera. Questa attività poggia sul principio che la promozione del ‘Made in Pavia’ possa essere maggiormente efficace se impostata come azione di sistema, ossia coinvolgendo l’intera filiera produttiva locale. Ciò vale soprattutto con riguardo alle produzioni vitivinicole che fondano la loro esistenza su un brand, quale l’</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Oltrepo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pavese, destinato a rimanere strettamente intrecciato con il territorio che gli dà e origini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it-IT" sz="1000" kern="1200" dirty="0" smtClean="0">
                          <a:solidFill>
                            <a:schemeClr val="tx1">
                              <a:lumMod val="65000"/>
                              <a:lumOff val="35000"/>
                            </a:schemeClr>
                          </a:solidFill>
                          <a:effectLst/>
                          <a:latin typeface="Calibri" panose="020F0502020204030204" pitchFamily="34" charset="0"/>
                          <a:ea typeface="+mn-ea"/>
                          <a:cs typeface="+mn-cs"/>
                        </a:rPr>
                        <a:t>SERVIZIO DI INFORMAZIONE E ORIENTAMENTO PER LA PARTECIPAZIONE A FIERE E MISSIONI ALL’ESTERO ORGANIZZATE DA TERZI</a:t>
                      </a: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it-IT" sz="1000" dirty="0" smtClean="0">
                          <a:solidFill>
                            <a:schemeClr val="tx1">
                              <a:lumMod val="65000"/>
                              <a:lumOff val="35000"/>
                            </a:schemeClr>
                          </a:solidFill>
                          <a:effectLst/>
                          <a:latin typeface="Calibri"/>
                          <a:ea typeface="Calibri"/>
                          <a:cs typeface="Arial"/>
                        </a:rPr>
                        <a:t>L’Ente camerale renderà più efficiente l’azione di divulgazione presso le imprese delle </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numerose iniziative organizzate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Ice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Ministeri, così come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Promos</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Camere di Commercio Italiane all’estero, quali  missioni  all’estero, partecipazioni a fiere ecc. L’ufficio dovrebbe selezionare le iniziative ritenute più interessanti per i profili imprenditoriali della provincia, renderle note e stimolare la partecipazione delle imprese.</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it-IT" sz="1000" dirty="0" smtClean="0">
                          <a:solidFill>
                            <a:schemeClr val="tx1">
                              <a:lumMod val="65000"/>
                              <a:lumOff val="35000"/>
                            </a:schemeClr>
                          </a:solidFill>
                          <a:effectLst/>
                          <a:latin typeface="Calibri"/>
                          <a:ea typeface="Calibri"/>
                          <a:cs typeface="Arial"/>
                        </a:rPr>
                        <a:t>Non si ritiene proficuo promuovere collettive, fiere e missioni con soggetti attuatori quali le società consortili</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lang="it-IT" sz="1000" kern="1200" dirty="0" smtClean="0">
                        <a:solidFill>
                          <a:schemeClr val="tx1">
                            <a:lumMod val="65000"/>
                            <a:lumOff val="35000"/>
                          </a:schemeClr>
                        </a:solidFill>
                        <a:effectLst/>
                        <a:latin typeface="Calibri" panose="020F0502020204030204"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graphicFrame>
        <p:nvGraphicFramePr>
          <p:cNvPr id="4" name="Diagramma 3"/>
          <p:cNvGraphicFramePr/>
          <p:nvPr>
            <p:extLst>
              <p:ext uri="{D42A27DB-BD31-4B8C-83A1-F6EECF244321}">
                <p14:modId xmlns:p14="http://schemas.microsoft.com/office/powerpoint/2010/main" val="120774967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18</a:t>
            </a:fld>
            <a:endParaRPr lang="it-IT"/>
          </a:p>
        </p:txBody>
      </p:sp>
    </p:spTree>
    <p:extLst>
      <p:ext uri="{BB962C8B-B14F-4D97-AF65-F5344CB8AC3E}">
        <p14:creationId xmlns:p14="http://schemas.microsoft.com/office/powerpoint/2010/main" val="3894987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2644213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557763349"/>
              </p:ext>
            </p:extLst>
          </p:nvPr>
        </p:nvGraphicFramePr>
        <p:xfrm>
          <a:off x="467544" y="1124744"/>
          <a:ext cx="8207375" cy="5647881"/>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MISURA  PER L’ABBATTIMENTO DI  TASSI DI INTERESSE E COSTO DELLA GARANZIA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100" kern="1200" dirty="0" smtClean="0">
                          <a:solidFill>
                            <a:schemeClr val="tx1">
                              <a:lumMod val="65000"/>
                              <a:lumOff val="35000"/>
                            </a:schemeClr>
                          </a:solidFill>
                          <a:latin typeface="+mn-lt"/>
                          <a:ea typeface="+mn-ea"/>
                          <a:cs typeface="+mn-cs"/>
                        </a:rPr>
                        <a:t>Al fine di favorire la ripresa degli investimenti, </a:t>
                      </a:r>
                      <a:r>
                        <a:rPr lang="it-IT" altLang="it-IT" sz="1100" kern="1200" baseline="0" dirty="0" smtClean="0">
                          <a:solidFill>
                            <a:schemeClr val="tx1">
                              <a:lumMod val="65000"/>
                              <a:lumOff val="35000"/>
                            </a:schemeClr>
                          </a:solidFill>
                          <a:latin typeface="+mn-lt"/>
                          <a:ea typeface="+mn-ea"/>
                          <a:cs typeface="+mn-cs"/>
                        </a:rPr>
                        <a:t>e in considerazione del fatto </a:t>
                      </a:r>
                      <a:r>
                        <a:rPr lang="it-IT" altLang="it-IT" sz="1100" kern="1200" dirty="0" smtClean="0">
                          <a:solidFill>
                            <a:schemeClr val="tx1">
                              <a:lumMod val="65000"/>
                              <a:lumOff val="35000"/>
                            </a:schemeClr>
                          </a:solidFill>
                          <a:latin typeface="+mn-lt"/>
                          <a:ea typeface="+mn-ea"/>
                          <a:cs typeface="+mn-cs"/>
                        </a:rPr>
                        <a:t>che le speranze di una ripartenza più o meno concreta sono affidate alla capacità di restituire competitività alle nostre imprese, si ritiene</a:t>
                      </a:r>
                      <a:r>
                        <a:rPr lang="it-IT" altLang="it-IT" sz="1100" kern="1200" baseline="0" dirty="0" smtClean="0">
                          <a:solidFill>
                            <a:schemeClr val="tx1">
                              <a:lumMod val="65000"/>
                              <a:lumOff val="35000"/>
                            </a:schemeClr>
                          </a:solidFill>
                          <a:latin typeface="+mn-lt"/>
                          <a:ea typeface="+mn-ea"/>
                          <a:cs typeface="+mn-cs"/>
                        </a:rPr>
                        <a:t> opportuno </a:t>
                      </a:r>
                      <a:r>
                        <a:rPr lang="it-IT" altLang="it-IT" sz="1100" kern="1200" dirty="0" smtClean="0">
                          <a:solidFill>
                            <a:schemeClr val="tx1">
                              <a:lumMod val="65000"/>
                              <a:lumOff val="35000"/>
                            </a:schemeClr>
                          </a:solidFill>
                          <a:latin typeface="+mn-lt"/>
                          <a:ea typeface="+mn-ea"/>
                          <a:cs typeface="+mn-cs"/>
                        </a:rPr>
                        <a:t>sostenere soprattutto quelle piccole nell’accesso al credito valorizzando</a:t>
                      </a:r>
                      <a:r>
                        <a:rPr lang="it-IT" altLang="it-IT" sz="1100" kern="1200" baseline="0" dirty="0" smtClean="0">
                          <a:solidFill>
                            <a:schemeClr val="tx1">
                              <a:lumMod val="65000"/>
                              <a:lumOff val="35000"/>
                            </a:schemeClr>
                          </a:solidFill>
                          <a:latin typeface="+mn-lt"/>
                          <a:ea typeface="+mn-ea"/>
                          <a:cs typeface="+mn-cs"/>
                        </a:rPr>
                        <a:t> il sistema delle garanzie. Fatto salvo il m</a:t>
                      </a:r>
                      <a:r>
                        <a:rPr lang="it-IT" sz="1100" dirty="0" smtClean="0">
                          <a:solidFill>
                            <a:schemeClr val="tx1">
                              <a:lumMod val="65000"/>
                              <a:lumOff val="35000"/>
                            </a:schemeClr>
                          </a:solidFill>
                          <a:effectLst/>
                          <a:latin typeface="Calibri"/>
                          <a:ea typeface="Calibri"/>
                          <a:cs typeface="Arial"/>
                        </a:rPr>
                        <a:t>onitoraggio circa l’esito – al momento positivo - del bando in essere in termini di utilizzo delle imprese e di costi e benefici per le stesse</a:t>
                      </a:r>
                      <a:r>
                        <a:rPr lang="it-IT" sz="1100" dirty="0" smtClean="0">
                          <a:solidFill>
                            <a:schemeClr val="accent6">
                              <a:lumMod val="75000"/>
                            </a:schemeClr>
                          </a:solidFill>
                          <a:effectLst/>
                          <a:latin typeface="Calibri"/>
                          <a:ea typeface="Calibri"/>
                          <a:cs typeface="Arial"/>
                        </a:rPr>
                        <a:t> </a:t>
                      </a:r>
                      <a:r>
                        <a:rPr lang="it-IT" altLang="it-IT" sz="1100" kern="1200" dirty="0" smtClean="0">
                          <a:solidFill>
                            <a:schemeClr val="tx1">
                              <a:lumMod val="65000"/>
                              <a:lumOff val="35000"/>
                            </a:schemeClr>
                          </a:solidFill>
                          <a:latin typeface="+mn-lt"/>
                          <a:ea typeface="+mn-ea"/>
                          <a:cs typeface="+mn-cs"/>
                        </a:rPr>
                        <a:t>la Camera di Commercio ritiene probabile proseguire con la misura di abbattimento del tasso di interesse e dei costi delle commissioni di garanzia lanciata nel 2015, attraverso un bando, per finanziamenti alle imprese da realizzare per il tramite dei Confidi per favorire</a:t>
                      </a:r>
                      <a:r>
                        <a:rPr lang="it-IT" altLang="it-IT" sz="1100" kern="1200" baseline="0" dirty="0" smtClean="0">
                          <a:solidFill>
                            <a:schemeClr val="tx1">
                              <a:lumMod val="65000"/>
                              <a:lumOff val="35000"/>
                            </a:schemeClr>
                          </a:solidFill>
                          <a:latin typeface="+mn-lt"/>
                          <a:ea typeface="+mn-ea"/>
                          <a:cs typeface="+mn-cs"/>
                        </a:rPr>
                        <a:t> l’accesso al credito anche da parte dei soggetti micro, più deboli del territorio</a:t>
                      </a:r>
                      <a:r>
                        <a:rPr lang="it-IT" altLang="it-IT" sz="1100" kern="1200" dirty="0" smtClean="0">
                          <a:solidFill>
                            <a:schemeClr val="tx1">
                              <a:lumMod val="65000"/>
                              <a:lumOff val="35000"/>
                            </a:schemeClr>
                          </a:solidFill>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lang="it-IT" altLang="it-IT" sz="1100" kern="120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bg1">
                              <a:lumMod val="50000"/>
                            </a:schemeClr>
                          </a:solidFill>
                          <a:effectLst/>
                          <a:latin typeface="Calibri" pitchFamily="34" charset="0"/>
                        </a:rPr>
                        <a:t>SERVIZIO ANALISI BILANCIO E INDICATORI FINANZIARI PER CONSOLIDARE LA CAPACITÀ DI GESTIRE LA LEVA FINANZIARIA NELL’IMPRESA, A PARTIRE DALLE FILIERE STRATEGICHE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100" kern="1200" dirty="0" smtClean="0">
                          <a:solidFill>
                            <a:schemeClr val="tx1">
                              <a:lumMod val="65000"/>
                              <a:lumOff val="35000"/>
                            </a:schemeClr>
                          </a:solidFill>
                          <a:latin typeface="+mn-lt"/>
                          <a:ea typeface="+mn-ea"/>
                          <a:cs typeface="+mn-cs"/>
                        </a:rPr>
                        <a:t>Nell’ambito delle funzioni di studio e analisi statistiche della Camera di Commercio si intende proseguire sull’approfondimento dei bilanci depositati dalle società presso il Registro delle Imprese in formato XBRL. In questa direzione si procederà a costruire un aggregato totale che fotografi la situazione economica della nostra provincia, basato su</a:t>
                      </a:r>
                      <a:r>
                        <a:rPr lang="it-IT" altLang="it-IT" sz="1100" kern="1200" baseline="0" dirty="0" smtClean="0">
                          <a:solidFill>
                            <a:schemeClr val="tx1">
                              <a:lumMod val="65000"/>
                              <a:lumOff val="35000"/>
                            </a:schemeClr>
                          </a:solidFill>
                          <a:latin typeface="+mn-lt"/>
                          <a:ea typeface="+mn-ea"/>
                          <a:cs typeface="+mn-cs"/>
                        </a:rPr>
                        <a:t> indici di bilancio</a:t>
                      </a:r>
                      <a:r>
                        <a:rPr lang="it-IT" altLang="it-IT" sz="1100" kern="1200" dirty="0" smtClean="0">
                          <a:solidFill>
                            <a:schemeClr val="tx1">
                              <a:lumMod val="65000"/>
                              <a:lumOff val="35000"/>
                            </a:schemeClr>
                          </a:solidFill>
                          <a:latin typeface="+mn-lt"/>
                          <a:ea typeface="+mn-ea"/>
                          <a:cs typeface="+mn-cs"/>
                        </a:rPr>
                        <a:t> di un campione significativo di imprese pavesi e utilizzando i bilanci quale strumento di conoscenza delle condizioni economico-finanziarie del tessuto produttivo per scendere poi nel dettaglio per determinati cluster di imprese. In modo particolare, oggetto della nuova azione per il 2016 sarà l’analisi di singole imprese della provincia, per restituire loro il posizionamento all’interno del settore, secondo alcuni indici di particolare interesse quali quello della redditività e dell’indebitamento, strettamente connessi. Il «</a:t>
                      </a:r>
                      <a:r>
                        <a:rPr lang="it-IT" altLang="it-IT" sz="1100" kern="1200" dirty="0" err="1" smtClean="0">
                          <a:solidFill>
                            <a:schemeClr val="tx1">
                              <a:lumMod val="65000"/>
                              <a:lumOff val="35000"/>
                            </a:schemeClr>
                          </a:solidFill>
                          <a:latin typeface="+mn-lt"/>
                          <a:ea typeface="+mn-ea"/>
                          <a:cs typeface="+mn-cs"/>
                        </a:rPr>
                        <a:t>leverage</a:t>
                      </a:r>
                      <a:r>
                        <a:rPr lang="it-IT" altLang="it-IT" sz="1100" kern="1200" dirty="0" smtClean="0">
                          <a:solidFill>
                            <a:schemeClr val="tx1">
                              <a:lumMod val="65000"/>
                              <a:lumOff val="35000"/>
                            </a:schemeClr>
                          </a:solidFill>
                          <a:latin typeface="+mn-lt"/>
                          <a:ea typeface="+mn-ea"/>
                          <a:cs typeface="+mn-cs"/>
                        </a:rPr>
                        <a:t>» (effetto leva finanziaria), infatti, influenza direttamente il ROE, in quanto la presenza di indebitamento può attuare una moltiplicazione finanziaria positiva o negativa della redditività, e dimostra in che modo l’azienda riesce a finanziare i propri investimenti ed in particolare se con prevalenza di capitale proprio o di capitale di terzi.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lang="it-IT" altLang="it-IT" sz="1100" kern="120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MICROCREDITO  E FINANZA INNOVATIVA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Con la collaborazione del Comitato Camerale </a:t>
                      </a:r>
                      <a:r>
                        <a:rPr kumimoji="0" lang="it-IT" altLang="it-IT" sz="1100" b="0" i="0" u="none" strike="noStrike" cap="none" normalizeH="0" baseline="0" dirty="0" err="1" smtClean="0">
                          <a:ln>
                            <a:noFill/>
                          </a:ln>
                          <a:solidFill>
                            <a:schemeClr val="tx1">
                              <a:lumMod val="65000"/>
                              <a:lumOff val="35000"/>
                            </a:schemeClr>
                          </a:solidFill>
                          <a:effectLst/>
                          <a:latin typeface="Calibri" pitchFamily="34" charset="0"/>
                        </a:rPr>
                        <a:t>CISeM</a:t>
                      </a: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 si intende valutare la possibile attivazione di misure di </a:t>
                      </a:r>
                      <a:r>
                        <a:rPr kumimoji="0" lang="it-IT" altLang="it-IT" sz="1100" b="0" i="0" u="none" strike="noStrike" cap="none" normalizeH="0" baseline="0" dirty="0" err="1" smtClean="0">
                          <a:ln>
                            <a:noFill/>
                          </a:ln>
                          <a:solidFill>
                            <a:schemeClr val="tx1">
                              <a:lumMod val="65000"/>
                              <a:lumOff val="35000"/>
                            </a:schemeClr>
                          </a:solidFill>
                          <a:effectLst/>
                          <a:latin typeface="Calibri" pitchFamily="34" charset="0"/>
                        </a:rPr>
                        <a:t>microcredito</a:t>
                      </a: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 d’impresa volte a  favorire lo sviluppo delle risorse delle persone attraverso la promozione del diritto all’iniziativa economica. L’obiettivo è di creare un meccanismo virtuoso che permetta ai micro-imprenditori di generare reddito e diventare economicamente autonomi a partire da criteri alternativi a quelli tradizionali («bancabilità», profittabilità, garanzie reali) e incentrati invece sulla valutazione di impatto sociale e sostenibilità del progetto.</a:t>
                      </a:r>
                      <a:r>
                        <a:rPr kumimoji="0" lang="it-IT" altLang="it-IT" sz="1100" b="0" i="0" u="none" strike="noStrike" cap="none" normalizeH="0" baseline="0" dirty="0" smtClean="0">
                          <a:ln>
                            <a:noFill/>
                          </a:ln>
                          <a:solidFill>
                            <a:schemeClr val="bg1">
                              <a:lumMod val="50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Si valuterà inoltre la possibilità di replicare le esperienze di </a:t>
                      </a:r>
                      <a:r>
                        <a:rPr kumimoji="0" lang="it-IT" altLang="it-IT" sz="1100" b="0" i="0" u="sng" strike="noStrike" cap="none" normalizeH="0" baseline="0" dirty="0" smtClean="0">
                          <a:ln>
                            <a:noFill/>
                          </a:ln>
                          <a:solidFill>
                            <a:schemeClr val="tx1">
                              <a:lumMod val="65000"/>
                              <a:lumOff val="35000"/>
                            </a:schemeClr>
                          </a:solidFill>
                          <a:effectLst/>
                          <a:latin typeface="Calibri" pitchFamily="34" charset="0"/>
                        </a:rPr>
                        <a:t>Bond Territoriali,</a:t>
                      </a: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 già introdotte con successo in altre realtà vicine al nostro territorio (Cremona), e quella dei </a:t>
                      </a:r>
                      <a:r>
                        <a:rPr kumimoji="0" lang="it-IT" altLang="it-IT" sz="1100" b="0" i="0" u="sng" strike="noStrike" cap="none" normalizeH="0" baseline="0" dirty="0" smtClean="0">
                          <a:ln>
                            <a:noFill/>
                          </a:ln>
                          <a:solidFill>
                            <a:schemeClr val="tx1">
                              <a:lumMod val="65000"/>
                              <a:lumOff val="35000"/>
                            </a:schemeClr>
                          </a:solidFill>
                          <a:effectLst/>
                          <a:latin typeface="Calibri" pitchFamily="34" charset="0"/>
                        </a:rPr>
                        <a:t>Bond territoriali per le infrastrutture (Project bond), </a:t>
                      </a:r>
                      <a:r>
                        <a:rPr kumimoji="0" lang="it-IT" altLang="it-IT" sz="1100" b="0" i="0" u="none" strike="noStrike" cap="none" normalizeH="0" baseline="0" dirty="0" smtClean="0">
                          <a:ln>
                            <a:noFill/>
                          </a:ln>
                          <a:solidFill>
                            <a:schemeClr val="tx1">
                              <a:lumMod val="65000"/>
                              <a:lumOff val="35000"/>
                            </a:schemeClr>
                          </a:solidFill>
                          <a:effectLst/>
                          <a:latin typeface="Calibri" pitchFamily="34" charset="0"/>
                        </a:rPr>
                        <a:t>rivolto al finanziamento delle infrastrutture di pubblica utilità, che potrebbero essere utilizzati per finanziare le numerose opere infrastrutturali di cui necessità il nostro territorio: trasporti (strade, parcheggi, ponti e trasporti pubblici locali), energia (settore fotovoltaico, eolico) e banda larga. </a:t>
                      </a:r>
                    </a:p>
                    <a:p>
                      <a:pPr algn="just">
                        <a:lnSpc>
                          <a:spcPct val="150000"/>
                        </a:lnSpc>
                        <a:spcAft>
                          <a:spcPts val="1000"/>
                        </a:spcAft>
                      </a:pPr>
                      <a:endParaRPr lang="it-IT" altLang="it-IT" sz="1100" kern="1200" dirty="0" smtClean="0">
                        <a:solidFill>
                          <a:schemeClr val="tx1">
                            <a:lumMod val="65000"/>
                            <a:lumOff val="35000"/>
                          </a:schemeClr>
                        </a:solidFill>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19</a:t>
            </a:fld>
            <a:endParaRPr lang="it-IT"/>
          </a:p>
        </p:txBody>
      </p:sp>
    </p:spTree>
    <p:extLst>
      <p:ext uri="{BB962C8B-B14F-4D97-AF65-F5344CB8AC3E}">
        <p14:creationId xmlns:p14="http://schemas.microsoft.com/office/powerpoint/2010/main" val="2188813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9949525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90340522"/>
              </p:ext>
            </p:extLst>
          </p:nvPr>
        </p:nvGraphicFramePr>
        <p:xfrm>
          <a:off x="467545" y="680801"/>
          <a:ext cx="8136903" cy="6498336"/>
        </p:xfrm>
        <a:graphic>
          <a:graphicData uri="http://schemas.openxmlformats.org/drawingml/2006/table">
            <a:tbl>
              <a:tblPr/>
              <a:tblGrid>
                <a:gridCol w="8136903"/>
              </a:tblGrid>
              <a:tr h="5844543">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E ALFABETIZZAZIONE DIGITALE PER LE PICCOLE E MEDIE MPRESE</a:t>
                      </a:r>
                      <a:r>
                        <a:rPr kumimoji="0" lang="it-IT" altLang="it-IT" sz="1000" b="0" i="0" u="none" strike="noStrike" cap="none" normalizeH="0" baseline="0" dirty="0" smtClean="0">
                          <a:ln>
                            <a:noFill/>
                          </a:ln>
                          <a:solidFill>
                            <a:schemeClr val="accent6">
                              <a:lumMod val="7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tema prioritario su cui spingono le strategie di supporto ai sistemi economici locali da parte del sistema camerale è rappresentato dalla digitalizzazione, intesa come leva che integra e supporta diversi processi di sviluppo dell’attività aziendale: dalla comunicazione al marketing, dall’organizzazione dei processi produttivi e delle funzioni amministrative alla semplificazione dei rapporti con la pubblica amministrazione.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azionare questa leva offre grandi opportunità l’accordo stipulato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con Google, dal quale si diramano una serie di iniziative di impatto sui territori che consentono di portare la cultura digitale dentro le imprese e di sfruttare il potenziale del web marketing per rafforzare le loro strategie di posizionamento sui mercati: formazione, azioni su misura e servizi precompetitivi, check-up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Lombardia verranno inoltre messe in campo azioni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FESTIVAL DELL’INNOVAZIONE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Diversi sono i progetti e le iniziative che sono stati realizzati dalla Camera di Commercio per supportare le imprese innovative: servizi per le startup, bandi,  premi, giornate di formazione. E’ arrivato il momento di mettere a fattor comune tutto il lavoro svolto dalla Camera di Commercio e di sviluppare insieme all’Università di Pavia e alle associazioni di categoria un momento di visibilità di quanto il territorio pavese ha prodotto e sta producendo in termini di  ricerca e innovazione al servizio del sistema economico locale. Nasce così l’idea di un Festival dell’innovazione e delle start-up innovative dove Startup, Spin-off, Centri di Ricerca, Cluster, Parchi Tecnologici, saranno i principali espositori in un contesto fruibile sia da operatori sia dal pubblico più vasto.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L’evento, organizzato dall’Azienda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potrà essere arricchito di laboratori e convegni anche di carattere internazionale che sviluppino le ipotesi progettuali emerse dagli approfondimenti di </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Pavia2020</a:t>
                      </a:r>
                      <a:r>
                        <a:rPr kumimoji="0" lang="it-IT" altLang="it-IT" sz="1000" b="0" i="0" u="none" strike="noStrike" cap="none" normalizeH="0" baseline="0" dirty="0" smtClean="0">
                          <a:ln>
                            <a:noFill/>
                          </a:ln>
                          <a:solidFill>
                            <a:schemeClr val="accent6">
                              <a:lumMod val="75000"/>
                            </a:schemeClr>
                          </a:solidFill>
                          <a:effectLst/>
                          <a:latin typeface="Calibri"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B</a:t>
                      </a:r>
                      <a:r>
                        <a:rPr lang="it-IT" sz="1000" dirty="0" smtClean="0">
                          <a:solidFill>
                            <a:schemeClr val="tx1">
                              <a:lumMod val="65000"/>
                              <a:lumOff val="35000"/>
                            </a:schemeClr>
                          </a:solidFill>
                          <a:effectLst/>
                          <a:latin typeface="Calibri"/>
                          <a:ea typeface="Calibri"/>
                          <a:cs typeface="Arial"/>
                        </a:rPr>
                        <a:t>isognerà distinguere l’iniziativa da altre similari e quindi puntare a rendere l’evento un punto di riferimento su scala regionale / nazionale</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INTERMEDIAZIONE E ASSISTENZA PER FAVORIRE IL TRASFERIMENTO TECNOLOGICO TRA UNIVERSITÀ/CENTRI DI RICERCA E IMPRESA VALORIZZANDO LE AZIONI PREVISTE NEL PROGETTO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Piano di rilancio per l’economia provinciale 2015-2020, condiviso tra le associazioni di categoria del territorio  e co-finanziato da Camera di Commercio e Regione Lombardia, ha  individuato una serie di progettualità incentrate per lo più sulle filiere, e in particolare – per la prima parte dell’anno 2016 - su quelle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dell’agroalimentare, della salute e del wellness, del packaging e dell’industria creativa e culturale</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volte a far emergere, mettere in rete e far crescere le risorse e competenze del territorio,  procedendo contestualmente alla impostazione di una strategia di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marketing territoriale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volta a promuovere i cluster produttivi con il maggiore potenziale di crescita</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azioni programmate per l’anno prossimo prevedono, in continuità, con quanto già attuato, la stretta  collaborazione con l’Università di Pavia e Centri di Ricerca, Confindustria Pavia, Confartigianato Pavia, CNA Pavia, Università di Pavia, e contemplano per ciascuna filiera considerata, una analisi del potenziale innovativo prodotto dalla ricerca universitaria e il coinvolgimento delle imprese del cluster in progetti di ricerca condotti dall’Università di Pavia finalizzato ad allineare i filoni di ricerca con le competenze/esigenze/strategie delle imprese stesse. La Camera di Commercio interverrà come agevolatore del dialogo tra i due mondi, impegnandosi anche nella divulgazione delle innovazioni presso la comunità delle piccole e medie imprese .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20</a:t>
            </a:fld>
            <a:endParaRPr lang="it-IT"/>
          </a:p>
        </p:txBody>
      </p:sp>
    </p:spTree>
    <p:extLst>
      <p:ext uri="{BB962C8B-B14F-4D97-AF65-F5344CB8AC3E}">
        <p14:creationId xmlns:p14="http://schemas.microsoft.com/office/powerpoint/2010/main" val="706764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4050116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784057989"/>
              </p:ext>
            </p:extLst>
          </p:nvPr>
        </p:nvGraphicFramePr>
        <p:xfrm>
          <a:off x="323528" y="980728"/>
          <a:ext cx="8496944" cy="5688632"/>
        </p:xfrm>
        <a:graphic>
          <a:graphicData uri="http://schemas.openxmlformats.org/drawingml/2006/table">
            <a:tbl>
              <a:tblPr/>
              <a:tblGrid>
                <a:gridCol w="8496944"/>
              </a:tblGrid>
              <a:tr h="568863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SpRI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 In prima battuta questo servizio sarà a disposizione dei cluster individuati all’interno del progetto </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Pavia2020</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lang="it-IT" sz="1000" dirty="0" smtClean="0">
                          <a:solidFill>
                            <a:schemeClr val="tx1">
                              <a:lumMod val="65000"/>
                              <a:lumOff val="35000"/>
                            </a:schemeClr>
                          </a:solidFill>
                          <a:effectLst/>
                          <a:latin typeface="Calibri"/>
                          <a:ea typeface="Calibri"/>
                          <a:cs typeface="Arial"/>
                        </a:rPr>
                        <a:t>Fra questi ultimi si cita in primis: Packaging; </a:t>
                      </a:r>
                      <a:r>
                        <a:rPr lang="it-IT" sz="1000" dirty="0" err="1" smtClean="0">
                          <a:solidFill>
                            <a:schemeClr val="tx1">
                              <a:lumMod val="65000"/>
                              <a:lumOff val="35000"/>
                            </a:schemeClr>
                          </a:solidFill>
                          <a:effectLst/>
                          <a:latin typeface="Calibri"/>
                          <a:ea typeface="Calibri"/>
                          <a:cs typeface="Arial"/>
                        </a:rPr>
                        <a:t>Health</a:t>
                      </a:r>
                      <a:r>
                        <a:rPr lang="it-IT" sz="1000" dirty="0" smtClean="0">
                          <a:solidFill>
                            <a:schemeClr val="tx1">
                              <a:lumMod val="65000"/>
                              <a:lumOff val="35000"/>
                            </a:schemeClr>
                          </a:solidFill>
                          <a:effectLst/>
                          <a:latin typeface="Calibri"/>
                          <a:ea typeface="Calibri"/>
                          <a:cs typeface="Arial"/>
                        </a:rPr>
                        <a:t> </a:t>
                      </a:r>
                      <a:r>
                        <a:rPr lang="it-IT" sz="1000" dirty="0" err="1" smtClean="0">
                          <a:solidFill>
                            <a:schemeClr val="tx1">
                              <a:lumMod val="65000"/>
                              <a:lumOff val="35000"/>
                            </a:schemeClr>
                          </a:solidFill>
                          <a:effectLst/>
                          <a:latin typeface="Calibri"/>
                          <a:ea typeface="Calibri"/>
                          <a:cs typeface="Arial"/>
                        </a:rPr>
                        <a:t>Food</a:t>
                      </a:r>
                      <a:r>
                        <a:rPr lang="it-IT" sz="1000" dirty="0" smtClean="0">
                          <a:solidFill>
                            <a:schemeClr val="tx1">
                              <a:lumMod val="65000"/>
                              <a:lumOff val="35000"/>
                            </a:schemeClr>
                          </a:solidFill>
                          <a:effectLst/>
                          <a:latin typeface="Calibri"/>
                          <a:ea typeface="Calibri"/>
                          <a:cs typeface="Arial"/>
                        </a:rPr>
                        <a:t> &amp; Wellness; Aria, Ventilazione e Freddo; Microelettronica; Riciclaggio Materiali; Tecnologie medicali; Bioedilizia ed edilizia innovativa; Artigianato Artistico di Qualità; Motori di ricerca &amp; big data; Energia da biomasse; Polo 3d </a:t>
                      </a:r>
                      <a:r>
                        <a:rPr lang="it-IT" sz="1000" dirty="0" err="1" smtClean="0">
                          <a:solidFill>
                            <a:schemeClr val="tx1">
                              <a:lumMod val="65000"/>
                              <a:lumOff val="35000"/>
                            </a:schemeClr>
                          </a:solidFill>
                          <a:effectLst/>
                          <a:latin typeface="Calibri"/>
                          <a:ea typeface="Calibri"/>
                          <a:cs typeface="Arial"/>
                        </a:rPr>
                        <a:t>printing</a:t>
                      </a:r>
                      <a:r>
                        <a:rPr lang="it-IT" sz="1000" dirty="0" smtClean="0">
                          <a:solidFill>
                            <a:schemeClr val="tx1">
                              <a:lumMod val="65000"/>
                              <a:lumOff val="35000"/>
                            </a:schemeClr>
                          </a:solidFill>
                          <a:effectLst/>
                          <a:latin typeface="Calibri"/>
                          <a:ea typeface="Calibri"/>
                          <a:cs typeface="Arial"/>
                        </a:rPr>
                        <a:t>; Design Interni Automotive; Robotica; Attori dell’eco-sistema per l’innovazione; Vino; Riso; Caffè; Cioccolato. Queste reti verranno approfondite nella loro consistenza per individuare priorità e livello di possibile impatto.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a:cs typeface="Arial"/>
                        </a:rPr>
                        <a:t>Le reti di impresa verranno incentivate anche per la valorizzazione del turismo e delle economie locali, con particolare attenzione alla salvaguardia dei centri storici e al conseguente mantenimento di quel tessuto imprenditoriale costituito dalle c.d. «botteghe storiche».</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promuoverà il servizio finalizzato a garantire un primo orientamento nelle materie della proprietà Industriale/Intellettuale.  L’opportunità è rivolta ad imprese ed aspiranti imprenditori della provincia, che avranno la possibilità di incontrare – in modalità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one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to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one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 professionisti di comprovata esperienza, a cui sottoporre quesiti nei settori dei marchi d’impresa, delle invenzioni industriali, dei modelli di utilità, del design, della tutela del software/applicazione digitale, diritto d’autore,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licensing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internet e nomi a dominio.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Gli incontri sono organizzati al raggiungimento di un congruo numero di richieste, con riguardo all’ordine cronologico di arrivo ed all’omogeneità dei quesiti proposti.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BREVETTO UNICO EUROPEO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delle occasioni che si potranno cogliere per dare un ulteriore impulso al servizio sarà un evento seminariale che l’Ente organizzerà per diffondere le conoscenze in materia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brevettazione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 livello internazionale, a seguito dell’adesione dell’Italia alla procedura del  brevetto unico europeo, che consentirà alle imprese e agli inventori di conseguire risparmi di tempo e di risorse finanziarie nell’adozione degli strumenti di tutela garantiti dalle vigenti normative</a:t>
                      </a: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21</a:t>
            </a:fld>
            <a:endParaRPr lang="it-IT"/>
          </a:p>
        </p:txBody>
      </p:sp>
    </p:spTree>
    <p:extLst>
      <p:ext uri="{BB962C8B-B14F-4D97-AF65-F5344CB8AC3E}">
        <p14:creationId xmlns:p14="http://schemas.microsoft.com/office/powerpoint/2010/main" val="3339673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129408971"/>
              </p:ext>
            </p:extLst>
          </p:nvPr>
        </p:nvGraphicFramePr>
        <p:xfrm>
          <a:off x="467544" y="274638"/>
          <a:ext cx="8219256" cy="850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09313726"/>
              </p:ext>
            </p:extLst>
          </p:nvPr>
        </p:nvGraphicFramePr>
        <p:xfrm>
          <a:off x="467544" y="1124744"/>
          <a:ext cx="8207375" cy="554736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Si conferma nel 2016 l’impegno camerale su azioni concrete volte ad agevolare la nascita di nuove imprese e intervenire direttamente sul tema della formazione del capitale umano e della cultura manageriale, facendo leva sull’esperienza di qualificate professionalità interne 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dedicate all’erogazione di: iniziative di orientamento a favore dello sviluppo dell’imprenditorialità e dell’occupazione, promozione di nuove imprese, azioni tese a favorire l’incontro fra sistema delle imprese e mondo scolastico, formazione e affiancamento alle imprese. L’offerta ampia e flessibile, sarà strutturata in cooperazione con il sistema formativo nazionale e locale, verrà strutturata in un clima di costante verifica e dialogo con le associazioni di categoria e sarà attenta a cogliere e interpretare i cambiamenti di un sistema in movimento, che si intreccia con quello dell’istruzione e del mondo del lavoro, valorizzando tutte le collaborazioni in atto con la Provincia di Pavia, gli istituti scolastici, l’Università di Pavia, anche nel quadro di iniziative promosse da Regione Lombardia e Sistema Camerale lombardo.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 A SUPPORTO 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L’orientamento all’autoimprenditorialità farà perno su iniziative di supporto e consulenza al “Mettersi in proprio”: valutazione dell’innovatività dell’idea imprenditoriale, trasferibilità dell’idea sul mercato, qualità e completezza del piano di marketing e di quello finanziario.  All’attività informativa a sportello dedicata agli aspiranti imprenditori saranno sempre affiancati servizi di secondo livello tra cui: analisi di mercato per aspiranti imprenditori e startup, seminari e corsi brevi di orientamento al mettersi in proprio rivolti ad aspiranti e nuovi imprenditori, interventi di assistenza personalizzata per la redazione del business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plan</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gli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startupper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ALTERNANZA SCUOLA-LAVORO E ORIENTAMENTO AL MERCATO DEL LAVORO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 tema dell’alternanza scuola-lavoro, la Camera valorizzerà e metterà a regime l’esperienza progettuale sviluppata con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nel 2015 in partenariato con Regione Lombardia, Provincia di Pavia, Fondazione Banca del Monte, Confindustria Pavia, Ufficio Scolastico provinciale Pavia, gli Istituti scolastici Superiori della provincia e numerose imprese del nostro territorio. Studenti motivati e selezionati potranno quindi beneficiare di una vera esperienza di alternanza tra momenti formativi/scolastici e pratica in azienda. Con specifici incontri di preparazione all’alternanza scuola-lavoro organizzati sempre dall’Azienda Speciale in collaborazione con le locali associazioni di categoria, la Camera giocherà un ruolo importante nella diffusione della cultura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imprenditiva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propensione al lavoro autonomo e l’apprendistato in relazione alle professioni e ai mestieri strategici per il sistema economico locale. Su questo tema la Camera di Commercio con altri Enti preposti parteciperà alle novità introdotte dal Decreto Buona Scuola, seguendone i percorsi formativi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ASSISTENZA PER LA PARTECIPAZIONE A PROGRAMMI COMUNITARI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attività a supporto dello sviluppo della cultura manageriale rientra sicuramente quella dedicata alla sensibilizzazione/formazione/assistenza rivolta agli imprenditori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acquisiscano gli strumenti per concorrere ai bandi europei dedicati allo sviluppo della competitività di impresa. Questa attività già avviata nel 2015 dall’Azienda Speciale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rappresenterà quindi l’antenna pavese sulle opportunità offerte dall’UE e accompagnerà le aziende locali nell’approccio alle misure comunitarie.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22</a:t>
            </a:fld>
            <a:endParaRPr lang="it-IT"/>
          </a:p>
        </p:txBody>
      </p:sp>
    </p:spTree>
    <p:extLst>
      <p:ext uri="{BB962C8B-B14F-4D97-AF65-F5344CB8AC3E}">
        <p14:creationId xmlns:p14="http://schemas.microsoft.com/office/powerpoint/2010/main" val="2823381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549410007"/>
              </p:ext>
            </p:extLst>
          </p:nvPr>
        </p:nvGraphicFramePr>
        <p:xfrm>
          <a:off x="395536" y="260648"/>
          <a:ext cx="8291264" cy="72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563" name="Group 11"/>
          <p:cNvGraphicFramePr>
            <a:graphicFrameLocks noGrp="1"/>
          </p:cNvGraphicFramePr>
          <p:nvPr>
            <p:extLst>
              <p:ext uri="{D42A27DB-BD31-4B8C-83A1-F6EECF244321}">
                <p14:modId xmlns:p14="http://schemas.microsoft.com/office/powerpoint/2010/main" val="276495751"/>
              </p:ext>
            </p:extLst>
          </p:nvPr>
        </p:nvGraphicFramePr>
        <p:xfrm>
          <a:off x="468313" y="764704"/>
          <a:ext cx="8207375" cy="5958359"/>
        </p:xfrm>
        <a:graphic>
          <a:graphicData uri="http://schemas.openxmlformats.org/drawingml/2006/table">
            <a:tbl>
              <a:tblPr/>
              <a:tblGrid>
                <a:gridCol w="8207375"/>
              </a:tblGrid>
              <a:tr h="5958359">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RESPONSABILITA’ 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promozione dell’impresa come soggetto tanto economico quanto sociale rappresenta un caposaldo della strategia camerale di sviluppo economico territoriale sostenibile. Con il rinnovo del Protocollo d’intesa per la diffusione della Responsabilità Sociale delle Organizzazioni, promosso da Regione Lombardia e Unioncamere Lombardia e sottoscritto anche dalle principali associazioni di categoria, si rafforza tangibilmente l’impegno della Camera di Commercio di Pavia per valorizzare, attraverso l’esperienza dell’Azienda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imprese virtuose del nostro territorio, che potranno così godere di una premialità relativamente ai bandi regionali e al “rating di legalità” dell’Autorità Garante per la concorrenza e il mercato, oltre alla visibilità all’interno del repertorio lombardo delle imprese socialmente responsabili.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ACCOMPAGNAMENTO DELLE IMPRESE IN PROGETTI DI COOPERAZIONE INTERNAZIONALE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collaborazione con il Sistema territoriale per la Cooperazione internazionale di Pavia, l’Ente intende sensibilizzare le imprese verso la cooperazione internazionale come canale di internazionalizzazione alternativo a quelli tradizionali, nel quale le  opportunità  di business si coniugano con finalità di elevato valore etico-sociale producendo un impatto rilevante in termini di reputazione dell’impresa e conseguente crescita della sua capacità competitiva.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linea di intervento andrà a favorire l’ampliamento degli orizzonti geografici dell’export pavese verso quei paesi in fase di sviluppo non ancora affermati tra i destinatari della produzione locale (come l’Africa che assorbe solo il 3% delle esportazioni pavesi), ma soprattutto si intende rendere gli operatori economici del territorio protagonisti di una azione responsabile che passando attraverso la vendita di macchinari, il trasferimento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lo scambio di esperienza, risulta determinante per indirizzare verso l’emancipazione e il progresso le numerose ed estese aree del mondo che vivono in condizioni di squilibrio e arretratezza.  Le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azioni messe in campo saranno legate alla collaborazione  con le ONG quali antenne in grado di guidare i delicati passi della collaborazione economica con i governi, le autorità e i soggetti locali</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PROGETTO DI RIUTILIZZO DI ECCEDENZE ALIMENTARI.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 seguito di verifiche e contatti sviluppati nel 2015 su stimolo del Comitato Camerale per l’Imprenditoria sociale e il Micro--credito,  si è giunti a prefigurare una azione di coordinamento sul territorio volta a ridurre la produzione di rifiuti, in particolare biodegradabili, attraverso il recupero e la distribuzione delle eccedenze alimentari della Grande Distribuzione Organizzata. Obiettivo del progetto, che sia allinea al Programma Nazionale di Prevenzione dei Rifiuti, è la realizzazione di un sistema/servizio fondato sul recupero delle eccedenze alimentari e dei beni invenduti a favore delle categorie sociali maggiormente bisognose, da promuovere e sostenere mediante una rete di istituzioni pubbliche e private, servizi, associazioni di volontariato, imprese profit e non profit, fornendo così impulso alla creazione di impresa sociale e occupazionale.  Nella realizzazione del progetto verranno stimolate nuove forme di reti collaborative ispirate al modello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Sharing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Economy che prevede lo scambio di beni su piattaforma telematica.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sistematica offerta di corsi di formazione aziendale, attraverso la quale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è ritagliata un ruolo di primo piano nel sistema formativo provinciale,  necessita oggi di una puntuale attività di rilevazione fabbisogni e progettazione contenuti da realizzare in stretta collaborazione con le locali associazioni di categoria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23</a:t>
            </a:fld>
            <a:endParaRPr lang="it-IT"/>
          </a:p>
        </p:txBody>
      </p:sp>
    </p:spTree>
    <p:extLst>
      <p:ext uri="{BB962C8B-B14F-4D97-AF65-F5344CB8AC3E}">
        <p14:creationId xmlns:p14="http://schemas.microsoft.com/office/powerpoint/2010/main" val="1797407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94020634"/>
              </p:ext>
            </p:extLst>
          </p:nvPr>
        </p:nvGraphicFramePr>
        <p:xfrm>
          <a:off x="395536" y="332656"/>
          <a:ext cx="8291264" cy="1066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541917940"/>
              </p:ext>
            </p:extLst>
          </p:nvPr>
        </p:nvGraphicFramePr>
        <p:xfrm>
          <a:off x="395536" y="1254958"/>
          <a:ext cx="8352928" cy="5256584"/>
        </p:xfrm>
        <a:graphic>
          <a:graphicData uri="http://schemas.openxmlformats.org/drawingml/2006/table">
            <a:tbl>
              <a:tblPr/>
              <a:tblGrid>
                <a:gridCol w="8352928"/>
              </a:tblGrid>
              <a:tr h="525658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ALLE FILIERE PRODUTTIVE STRATEGICHE CON AZIONI INTEGRATE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La realizzazione del Progetto “Piano di Sviluppo 2015-2020 per la provincia di Pavia”, ha delineato un percorso di  rilancio economico e imprenditoriale basato sulla valorizzazione delle vocazioni produttive strategiche e  sulla identificazione di nuovi ambiti di eccellenza su cui fare leva per stimolare uno sviluppo sostenibile e intelligente del sistema economico locale. Entro tale percorso si colloca l’attenzione della Camera a sostenere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 cluster produttivi che esprimono il maggiore potenziale di competitività e di crescita, con </a:t>
                      </a:r>
                      <a:r>
                        <a:rPr lang="it-IT" sz="1000" b="0" i="0" u="none" strike="noStrike" kern="1200" baseline="0" dirty="0" smtClean="0">
                          <a:solidFill>
                            <a:schemeClr val="tx1">
                              <a:lumMod val="65000"/>
                              <a:lumOff val="35000"/>
                            </a:schemeClr>
                          </a:solidFill>
                          <a:latin typeface="Calibri" pitchFamily="34" charset="0"/>
                          <a:ea typeface="+mn-ea"/>
                          <a:cs typeface="+mn-cs"/>
                        </a:rPr>
                        <a:t>pacchetti di interventi specifici discendenti dalle direttrici strategiche definite nel Piano c.d. </a:t>
                      </a:r>
                      <a:r>
                        <a:rPr lang="it-IT" sz="1000" b="1" i="0" u="none" strike="noStrike" kern="1200" baseline="0" dirty="0" smtClean="0">
                          <a:solidFill>
                            <a:schemeClr val="tx1">
                              <a:lumMod val="65000"/>
                              <a:lumOff val="35000"/>
                            </a:schemeClr>
                          </a:solidFill>
                          <a:latin typeface="Calibri" pitchFamily="34" charset="0"/>
                          <a:ea typeface="+mn-ea"/>
                          <a:cs typeface="+mn-cs"/>
                        </a:rPr>
                        <a:t>Pavia 2020</a:t>
                      </a:r>
                      <a:r>
                        <a:rPr lang="it-IT" sz="1000" b="0" i="0" u="none" strike="noStrike" kern="1200" baseline="0" dirty="0" smtClean="0">
                          <a:solidFill>
                            <a:schemeClr val="tx1">
                              <a:lumMod val="65000"/>
                              <a:lumOff val="35000"/>
                            </a:schemeClr>
                          </a:solidFill>
                          <a:latin typeface="Calibri" pitchFamily="34" charset="0"/>
                          <a:ea typeface="+mn-ea"/>
                          <a:cs typeface="+mn-cs"/>
                        </a:rPr>
                        <a:t>, volti in particolare a far emergere, mettere in rete e far crescere le risorse e le competenze nell’ambito dei cluster.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Nel 2016 verranno portati a termine i pacchetti di azioni dedicati alle </a:t>
                      </a:r>
                      <a:r>
                        <a:rPr lang="it-IT" sz="1000" b="0" i="0" u="sng" strike="noStrike" kern="1200" baseline="0" dirty="0" smtClean="0">
                          <a:solidFill>
                            <a:schemeClr val="tx1">
                              <a:lumMod val="65000"/>
                              <a:lumOff val="35000"/>
                            </a:schemeClr>
                          </a:solidFill>
                          <a:latin typeface="Calibri" pitchFamily="34" charset="0"/>
                          <a:ea typeface="+mn-ea"/>
                          <a:cs typeface="+mn-cs"/>
                        </a:rPr>
                        <a:t>filiere del packaging, dell’</a:t>
                      </a:r>
                      <a:r>
                        <a:rPr lang="it-IT" sz="1000" b="0" i="0" u="sng" strike="noStrike" kern="1200" baseline="0" dirty="0" err="1" smtClean="0">
                          <a:solidFill>
                            <a:schemeClr val="tx1">
                              <a:lumMod val="65000"/>
                              <a:lumOff val="35000"/>
                            </a:schemeClr>
                          </a:solidFill>
                          <a:latin typeface="Calibri" pitchFamily="34" charset="0"/>
                          <a:ea typeface="+mn-ea"/>
                          <a:cs typeface="+mn-cs"/>
                        </a:rPr>
                        <a:t>health</a:t>
                      </a:r>
                      <a:r>
                        <a:rPr lang="it-IT" sz="1000" b="0" i="0" u="sng" strike="noStrike" kern="1200" baseline="0" dirty="0" smtClean="0">
                          <a:solidFill>
                            <a:schemeClr val="tx1">
                              <a:lumMod val="65000"/>
                              <a:lumOff val="35000"/>
                            </a:schemeClr>
                          </a:solidFill>
                          <a:latin typeface="Calibri" pitchFamily="34" charset="0"/>
                          <a:ea typeface="+mn-ea"/>
                          <a:cs typeface="+mn-cs"/>
                        </a:rPr>
                        <a:t>, </a:t>
                      </a:r>
                      <a:r>
                        <a:rPr lang="it-IT" sz="1000" b="0" i="0" u="sng" strike="noStrike" kern="1200" baseline="0" dirty="0" err="1" smtClean="0">
                          <a:solidFill>
                            <a:schemeClr val="tx1">
                              <a:lumMod val="65000"/>
                              <a:lumOff val="35000"/>
                            </a:schemeClr>
                          </a:solidFill>
                          <a:latin typeface="Calibri" pitchFamily="34" charset="0"/>
                          <a:ea typeface="+mn-ea"/>
                          <a:cs typeface="+mn-cs"/>
                        </a:rPr>
                        <a:t>food</a:t>
                      </a:r>
                      <a:r>
                        <a:rPr lang="it-IT" sz="1000" b="0" i="0" u="sng" strike="noStrike" kern="1200" baseline="0" dirty="0" smtClean="0">
                          <a:solidFill>
                            <a:schemeClr val="tx1">
                              <a:lumMod val="65000"/>
                              <a:lumOff val="35000"/>
                            </a:schemeClr>
                          </a:solidFill>
                          <a:latin typeface="Calibri" pitchFamily="34" charset="0"/>
                          <a:ea typeface="+mn-ea"/>
                          <a:cs typeface="+mn-cs"/>
                        </a:rPr>
                        <a:t> &amp; wellness, e dell’industria creativa e culturale</a:t>
                      </a:r>
                      <a:r>
                        <a:rPr lang="it-IT" sz="1000" b="0" i="0" u="none" strike="noStrike" kern="1200" baseline="0" dirty="0" smtClean="0">
                          <a:solidFill>
                            <a:schemeClr val="tx1">
                              <a:lumMod val="65000"/>
                              <a:lumOff val="35000"/>
                            </a:schemeClr>
                          </a:solidFill>
                          <a:latin typeface="Calibri" pitchFamily="34" charset="0"/>
                          <a:ea typeface="+mn-ea"/>
                          <a:cs typeface="+mn-cs"/>
                        </a:rPr>
                        <a:t>, procedendo contestualmente ad </a:t>
                      </a:r>
                      <a:r>
                        <a:rPr lang="it-IT" sz="1000" b="0" i="0" u="sng" strike="noStrike" kern="1200" baseline="0" dirty="0" smtClean="0">
                          <a:solidFill>
                            <a:schemeClr val="tx1">
                              <a:lumMod val="65000"/>
                              <a:lumOff val="35000"/>
                            </a:schemeClr>
                          </a:solidFill>
                          <a:latin typeface="Calibri" pitchFamily="34" charset="0"/>
                          <a:ea typeface="+mn-ea"/>
                          <a:cs typeface="+mn-cs"/>
                        </a:rPr>
                        <a:t>azioni di marketing territoriale </a:t>
                      </a:r>
                      <a:r>
                        <a:rPr lang="it-IT" sz="1000" b="0" i="0" u="none" strike="noStrike" kern="1200" baseline="0" dirty="0" smtClean="0">
                          <a:solidFill>
                            <a:schemeClr val="tx1">
                              <a:lumMod val="65000"/>
                              <a:lumOff val="35000"/>
                            </a:schemeClr>
                          </a:solidFill>
                          <a:latin typeface="Calibri" pitchFamily="34" charset="0"/>
                          <a:ea typeface="+mn-ea"/>
                          <a:cs typeface="+mn-cs"/>
                        </a:rPr>
                        <a:t>finalizzate a stimolare gli insediamenti produttivi e attrarre investimenti sul territorio. Si darà inoltre seguito ad ulteriori azioni coordinate funzionali alla valorizzazione di nuovi cluster emergenti dal Piano, nonché di altre tipologie di progettualità individuate come strategiche quali: Life Science e Biotech e nuove domande connesse all’invecchiamento della popolazione, </a:t>
                      </a:r>
                      <a:r>
                        <a:rPr lang="it-IT" sz="1000" b="0" i="0" u="none" strike="noStrike" kern="1200" baseline="0" dirty="0" err="1" smtClean="0">
                          <a:solidFill>
                            <a:schemeClr val="tx1">
                              <a:lumMod val="65000"/>
                              <a:lumOff val="35000"/>
                            </a:schemeClr>
                          </a:solidFill>
                          <a:latin typeface="Calibri" pitchFamily="34" charset="0"/>
                          <a:ea typeface="+mn-ea"/>
                          <a:cs typeface="+mn-cs"/>
                        </a:rPr>
                        <a:t>reshoring</a:t>
                      </a:r>
                      <a:r>
                        <a:rPr lang="it-IT" sz="1000" b="0" i="0" u="none" strike="noStrike" kern="1200" baseline="0" dirty="0" smtClean="0">
                          <a:solidFill>
                            <a:schemeClr val="tx1">
                              <a:lumMod val="65000"/>
                              <a:lumOff val="35000"/>
                            </a:schemeClr>
                          </a:solidFill>
                          <a:latin typeface="Calibri" pitchFamily="34" charset="0"/>
                          <a:ea typeface="+mn-ea"/>
                          <a:cs typeface="+mn-cs"/>
                        </a:rPr>
                        <a:t> del calzaturiero, Open Lab, </a:t>
                      </a:r>
                      <a:r>
                        <a:rPr lang="it-IT" sz="1000" b="0" i="0" u="none" strike="noStrike" kern="1200" baseline="0" dirty="0" smtClean="0">
                          <a:solidFill>
                            <a:schemeClr val="tx1">
                              <a:lumMod val="65000"/>
                              <a:lumOff val="35000"/>
                            </a:schemeClr>
                          </a:solidFill>
                          <a:effectLst/>
                          <a:latin typeface="Calibri"/>
                          <a:ea typeface="+mn-ea"/>
                          <a:cs typeface="Arial"/>
                        </a:rPr>
                        <a:t>A</a:t>
                      </a:r>
                      <a:r>
                        <a:rPr lang="it-IT" sz="1000" dirty="0" smtClean="0">
                          <a:solidFill>
                            <a:schemeClr val="tx1">
                              <a:lumMod val="65000"/>
                              <a:lumOff val="35000"/>
                            </a:schemeClr>
                          </a:solidFill>
                          <a:effectLst/>
                          <a:latin typeface="Calibri"/>
                          <a:ea typeface="Calibri"/>
                          <a:cs typeface="Arial"/>
                        </a:rPr>
                        <a:t>dvanced Manufacturing; Tecnologie del freddo nell’ambito dell’eco-industria.</a:t>
                      </a:r>
                      <a:r>
                        <a:rPr lang="it-IT" sz="1000" dirty="0" smtClean="0">
                          <a:solidFill>
                            <a:schemeClr val="tx1">
                              <a:lumMod val="65000"/>
                              <a:lumOff val="35000"/>
                            </a:schemeClr>
                          </a:solidFill>
                          <a:effectLst/>
                        </a:rPr>
                        <a:t> </a:t>
                      </a:r>
                      <a:r>
                        <a:rPr lang="it-IT" sz="1000" i="0" dirty="0" smtClean="0">
                          <a:solidFill>
                            <a:schemeClr val="tx1">
                              <a:lumMod val="65000"/>
                              <a:lumOff val="35000"/>
                            </a:schemeClr>
                          </a:solidFill>
                          <a:effectLst/>
                        </a:rPr>
                        <a:t>I Progetti di Pavia 2020 saranno proposti per un cofinanziamento di Regione Lombardia nell’ambito dell’Accordo di Programma promosso da Regione Lombardia e </a:t>
                      </a:r>
                      <a:r>
                        <a:rPr lang="it-IT" sz="1000" i="0" dirty="0" err="1" smtClean="0">
                          <a:solidFill>
                            <a:schemeClr val="tx1">
                              <a:lumMod val="65000"/>
                              <a:lumOff val="35000"/>
                            </a:schemeClr>
                          </a:solidFill>
                          <a:effectLst/>
                        </a:rPr>
                        <a:t>Unioncamere</a:t>
                      </a: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In questo ambito potrà essere valutata una zione finalizzata a incentivare progetti di miglioramento ‘strutturale’ nelle aziende, promuovendo </a:t>
                      </a:r>
                      <a:r>
                        <a:rPr lang="it-IT" sz="1000" b="0" i="0" u="sng" strike="noStrike" kern="1200" baseline="0" dirty="0" smtClean="0">
                          <a:solidFill>
                            <a:schemeClr val="tx1">
                              <a:lumMod val="65000"/>
                              <a:lumOff val="35000"/>
                            </a:schemeClr>
                          </a:solidFill>
                          <a:latin typeface="Calibri" pitchFamily="34" charset="0"/>
                          <a:ea typeface="+mn-ea"/>
                          <a:cs typeface="+mn-cs"/>
                        </a:rPr>
                        <a:t>investimenti innovativi </a:t>
                      </a:r>
                      <a:r>
                        <a:rPr lang="it-IT" sz="1000" b="0" i="0" u="none" strike="noStrike" kern="1200" baseline="0" dirty="0" smtClean="0">
                          <a:solidFill>
                            <a:schemeClr val="tx1">
                              <a:lumMod val="65000"/>
                              <a:lumOff val="35000"/>
                            </a:schemeClr>
                          </a:solidFill>
                          <a:latin typeface="Calibri" pitchFamily="34" charset="0"/>
                          <a:ea typeface="+mn-ea"/>
                          <a:cs typeface="+mn-cs"/>
                        </a:rPr>
                        <a:t>e acquisto di macchinari. Tale azione potrebbe essere integrata con interventi di formazione, audit e accompagnamento nello sviluppo dei progetti  ritenuti meritevoli del contributo camerale.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Se il Piano Pavia2020 è destinato a costituire una piattaforma di indirizzo dalla quale diramano specifici percorsi di valorizzazione delle eccellenze produttive e di promozione del ‘prodotto territoriale’ come leva di attrazione degli investimenti, non va dimenticata l’esistenza di strumenti specifici che dovranno essere utilizzati per il perseguimento di questi obiettivi. Il riferimento in particolare è al sistema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implementato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Promos</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al quale la Camera fa riferimento per intercettare potenziali investitori esteri ai quali proporre il pacchetto di offerta pavese, che si qualifica per una elevata disponibilità di aree destinate o  convertibili, accessibili e prossime alle principali arterie autostradali, oltre che per il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know</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how</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avanzato connesso alla presenza di prestigiosi poli universitari e ospedalieri i quali animano intensi processi di trasferimento tecnologico alle imprese. La rete di contatti e di professionalità messa in campo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verrà sfruttata anche per promuovere l’incubatore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Life Science Pavia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di recente insediato presso il Parco Tecnico Scientifico di Pavia. In parallelo si procederà ad aggiornare la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banca dati delle aree dismesse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presenti sul territorio, valutando in primo luogo l’opportunità di valorizzare l’azione del Comune di Pavia che mira ad agevolare l’insediamento di attività economiche sul proprio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dirty="0" smtClean="0">
                          <a:solidFill>
                            <a:schemeClr val="tx1">
                              <a:lumMod val="65000"/>
                              <a:lumOff val="35000"/>
                            </a:schemeClr>
                          </a:solidFill>
                          <a:effectLst/>
                          <a:latin typeface="Calibri"/>
                          <a:ea typeface="Calibri"/>
                          <a:cs typeface="Arial"/>
                        </a:rPr>
                        <a:t>Queste azioni si svilupperanno in modo sinergico rispetto all’azione di marketing territoriale già avviata in ambito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a:cs typeface="Arial"/>
                        </a:rPr>
                        <a:t>In questo ambito si avrà modo di valutare l’eventuale impegno della Camera a favore di un intervento di infrastrutturazione che consenta alle imprese  che operano nelle numerose zone  affette da </a:t>
                      </a:r>
                      <a:r>
                        <a:rPr kumimoji="0" lang="it-IT" altLang="it-IT" sz="1000" b="0" i="0" u="none" strike="noStrike" cap="none" normalizeH="0" baseline="0" dirty="0" err="1" smtClean="0">
                          <a:ln>
                            <a:noFill/>
                          </a:ln>
                          <a:solidFill>
                            <a:schemeClr val="tx1">
                              <a:lumMod val="65000"/>
                              <a:lumOff val="35000"/>
                            </a:schemeClr>
                          </a:solidFill>
                          <a:effectLst/>
                          <a:latin typeface="Calibri"/>
                          <a:cs typeface="Arial"/>
                        </a:rPr>
                        <a:t>digital</a:t>
                      </a:r>
                      <a:r>
                        <a:rPr kumimoji="0" lang="it-IT" altLang="it-IT" sz="1000" b="0" i="0" u="none" strike="noStrike" cap="none" normalizeH="0" baseline="0" dirty="0" smtClean="0">
                          <a:ln>
                            <a:noFill/>
                          </a:ln>
                          <a:solidFill>
                            <a:schemeClr val="tx1">
                              <a:lumMod val="65000"/>
                              <a:lumOff val="35000"/>
                            </a:schemeClr>
                          </a:solidFill>
                          <a:effectLst/>
                          <a:latin typeface="Calibri"/>
                          <a:cs typeface="Arial"/>
                        </a:rPr>
                        <a:t> divide di avere accesso alle reti a banda larga.</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39075767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29662057"/>
              </p:ext>
            </p:extLst>
          </p:nvPr>
        </p:nvGraphicFramePr>
        <p:xfrm>
          <a:off x="395536" y="260648"/>
          <a:ext cx="8291264" cy="1066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43139216"/>
              </p:ext>
            </p:extLst>
          </p:nvPr>
        </p:nvGraphicFramePr>
        <p:xfrm>
          <a:off x="395536" y="1340768"/>
          <a:ext cx="8352928" cy="5256584"/>
        </p:xfrm>
        <a:graphic>
          <a:graphicData uri="http://schemas.openxmlformats.org/drawingml/2006/table">
            <a:tbl>
              <a:tblPr/>
              <a:tblGrid>
                <a:gridCol w="8352928"/>
              </a:tblGrid>
              <a:tr h="525658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lnSpc>
                          <a:spcPct val="100000"/>
                        </a:lnSpc>
                        <a:spcAft>
                          <a:spcPts val="1000"/>
                        </a:spcAft>
                      </a:pPr>
                      <a:r>
                        <a:rPr lang="it-IT" sz="1000" b="0" i="0" u="none" strike="noStrike" kern="1200" baseline="0" dirty="0" smtClean="0">
                          <a:solidFill>
                            <a:schemeClr val="tx1">
                              <a:lumMod val="65000"/>
                              <a:lumOff val="35000"/>
                            </a:schemeClr>
                          </a:solidFill>
                          <a:latin typeface="Calibri" pitchFamily="34" charset="0"/>
                          <a:ea typeface="+mn-ea"/>
                          <a:cs typeface="+mn-cs"/>
                        </a:rPr>
                        <a:t>CENTRALITA’ DEL SETTORE PRIMARIO E DEL PATRIMONIO ENOGASTRONOMICO </a:t>
                      </a:r>
                    </a:p>
                    <a:p>
                      <a:pPr algn="just">
                        <a:lnSpc>
                          <a:spcPct val="100000"/>
                        </a:lnSpc>
                        <a:spcAft>
                          <a:spcPts val="1000"/>
                        </a:spcAft>
                      </a:pPr>
                      <a:r>
                        <a:rPr lang="it-IT" sz="1000" dirty="0" smtClean="0">
                          <a:solidFill>
                            <a:schemeClr val="tx1">
                              <a:lumMod val="65000"/>
                              <a:lumOff val="35000"/>
                            </a:schemeClr>
                          </a:solidFill>
                          <a:effectLst/>
                          <a:latin typeface="+mj-lt"/>
                          <a:ea typeface="Calibri"/>
                          <a:cs typeface="Times New Roman"/>
                        </a:rPr>
                        <a:t>Da un punto di vista territoriale diventa indispensabile difendere le eccellenze locali del settore primario che caratterizzano le provincia di Pavia e che nel periodo di crisi economica che si sta evolvendo hanno dimostrato di poter esprime  qualità, potenzialità produttive e legame con  il territorio per poter affrontare il fenomeno della globalizzazione che se da un lato significa l’apertura di nuove frontiere di mercato dall’altro esprime il forte pericolo di una standardizzazione di quelle che sono le tipicità dei prodotti del made in </a:t>
                      </a:r>
                      <a:r>
                        <a:rPr lang="it-IT" sz="1000" dirty="0" err="1" smtClean="0">
                          <a:solidFill>
                            <a:schemeClr val="tx1">
                              <a:lumMod val="65000"/>
                              <a:lumOff val="35000"/>
                            </a:schemeClr>
                          </a:solidFill>
                          <a:effectLst/>
                          <a:latin typeface="+mj-lt"/>
                          <a:ea typeface="Calibri"/>
                          <a:cs typeface="Times New Roman"/>
                        </a:rPr>
                        <a:t>Italy</a:t>
                      </a:r>
                      <a:r>
                        <a:rPr lang="it-IT" sz="1000" dirty="0" smtClean="0">
                          <a:solidFill>
                            <a:schemeClr val="tx1">
                              <a:lumMod val="65000"/>
                              <a:lumOff val="35000"/>
                            </a:schemeClr>
                          </a:solidFill>
                          <a:effectLst/>
                          <a:latin typeface="+mj-lt"/>
                          <a:ea typeface="Calibri"/>
                          <a:cs typeface="Times New Roman"/>
                        </a:rPr>
                        <a:t>. In particolare ci si riferisce al settore risicolo e al settore vitivinicolo.</a:t>
                      </a:r>
                    </a:p>
                    <a:p>
                      <a:pPr algn="just">
                        <a:lnSpc>
                          <a:spcPct val="100000"/>
                        </a:lnSpc>
                        <a:spcAft>
                          <a:spcPts val="1000"/>
                        </a:spcAft>
                      </a:pPr>
                      <a:r>
                        <a:rPr lang="it-IT" sz="1000" dirty="0" smtClean="0">
                          <a:solidFill>
                            <a:schemeClr val="tx1">
                              <a:lumMod val="65000"/>
                              <a:lumOff val="35000"/>
                            </a:schemeClr>
                          </a:solidFill>
                          <a:effectLst/>
                          <a:latin typeface="+mj-lt"/>
                          <a:ea typeface="Calibri"/>
                          <a:cs typeface="Times New Roman"/>
                        </a:rPr>
                        <a:t>Le coltivazioni di riso devono essere sostenute da progetti che si prefiggano gli obbiettivi che permettano  l’identificazione della filiera locale tradizionale favorendo accordi che consentano l’evidenziazione e al consolidamento della stessa.  La  produzione di riso biologico deve affermarsi quale opportunità alternativa al fine di ottenere evidenti garanzie tecniche produttive, qualitative e ambientali. Da un punto di vista territoriale è invece importante sostenere e favorire  la corretta gestione delle acque di irrigazione accompagnata da tecniche agrarie di lavorazione dei terreni che lo favoriscano.</a:t>
                      </a:r>
                    </a:p>
                    <a:p>
                      <a:pPr algn="just">
                        <a:lnSpc>
                          <a:spcPct val="100000"/>
                        </a:lnSpc>
                        <a:spcAft>
                          <a:spcPts val="1000"/>
                        </a:spcAft>
                      </a:pPr>
                      <a:r>
                        <a:rPr lang="it-IT" sz="1000" dirty="0" smtClean="0">
                          <a:solidFill>
                            <a:schemeClr val="tx1">
                              <a:lumMod val="65000"/>
                              <a:lumOff val="35000"/>
                            </a:schemeClr>
                          </a:solidFill>
                          <a:effectLst/>
                          <a:latin typeface="+mj-lt"/>
                          <a:ea typeface="Calibri"/>
                          <a:cs typeface="Times New Roman"/>
                        </a:rPr>
                        <a:t>Per quanto riguarda la filiera vitivinicola, in considerazioni della superficie dedicata a tale produzione pari a circa 13.500 ha, unica in Europa e che nei decenni si è indirizzata verso importanti quantitativi di prodotto sfuso, è indispensabile qualificare la produzione, l’etichettatura quindi la tracciabilità del vino e la creazione di strategie di marketing che sviluppino le reti di vendita nazionali e internazionali, creando un forte legame prodotto-territorio in modo tale che diventi un connubio indistinguibile che non consenta interpretazioni o evasioni dall’identificazione provinciale.</a:t>
                      </a:r>
                    </a:p>
                    <a:p>
                      <a:pPr algn="just" rtl="0"/>
                      <a:r>
                        <a:rPr lang="it-IT" sz="1000" b="0" i="0" u="none" strike="noStrike" kern="1200" baseline="0" dirty="0" smtClean="0">
                          <a:solidFill>
                            <a:schemeClr val="tx1">
                              <a:lumMod val="65000"/>
                              <a:lumOff val="35000"/>
                            </a:schemeClr>
                          </a:solidFill>
                          <a:latin typeface="Calibri" pitchFamily="34" charset="0"/>
                          <a:ea typeface="+mn-ea"/>
                          <a:cs typeface="+mn-cs"/>
                        </a:rPr>
                        <a:t>La Camera intende proseguire nell'opera di qualificazione della più importante rassegna enogastronomica della provincia di Pavia: l’</a:t>
                      </a:r>
                      <a:r>
                        <a:rPr lang="it-IT" sz="1000" b="0" i="0" u="sng" strike="noStrike" kern="1200" baseline="0" dirty="0" smtClean="0">
                          <a:solidFill>
                            <a:schemeClr val="tx1">
                              <a:lumMod val="65000"/>
                              <a:lumOff val="35000"/>
                            </a:schemeClr>
                          </a:solidFill>
                          <a:latin typeface="Calibri" pitchFamily="34" charset="0"/>
                          <a:ea typeface="+mn-ea"/>
                          <a:cs typeface="+mn-cs"/>
                        </a:rPr>
                        <a:t>Autunno Pavese</a:t>
                      </a:r>
                      <a:r>
                        <a:rPr lang="it-IT" sz="1000" b="0" i="0" u="none" strike="noStrike" kern="1200" baseline="0" dirty="0" smtClean="0">
                          <a:solidFill>
                            <a:schemeClr val="tx1">
                              <a:lumMod val="65000"/>
                              <a:lumOff val="35000"/>
                            </a:schemeClr>
                          </a:solidFill>
                          <a:latin typeface="Calibri" pitchFamily="34" charset="0"/>
                          <a:ea typeface="+mn-ea"/>
                          <a:cs typeface="+mn-cs"/>
                        </a:rPr>
                        <a:t>. Il nuovo format adottato per la 63^ edizione sembra tracciare una direzione da consolidare nei prossimi anni, attraverso un'offerta di qualità per un pubblico di qualità, che rafforzi il legame tra territorio e prodotti di eccellenza, sviluppando quanto più possibile le opportunità commerciali delle aziende dei settori coinvolti.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b="0" i="0" u="none" strike="noStrike" kern="1200" baseline="0" dirty="0" smtClean="0">
                          <a:solidFill>
                            <a:schemeClr val="tx1">
                              <a:lumMod val="65000"/>
                              <a:lumOff val="35000"/>
                            </a:schemeClr>
                          </a:solidFill>
                          <a:latin typeface="Calibri" pitchFamily="34" charset="0"/>
                          <a:ea typeface="+mn-ea"/>
                          <a:cs typeface="+mn-cs"/>
                        </a:rPr>
                        <a:t>Una attenzione particolare andrà spesa per accompagnare il </a:t>
                      </a:r>
                      <a:r>
                        <a:rPr lang="it-IT" sz="1000" b="0" i="0" u="sng" strike="noStrike" kern="1200" baseline="0" dirty="0" smtClean="0">
                          <a:solidFill>
                            <a:schemeClr val="tx1">
                              <a:lumMod val="65000"/>
                              <a:lumOff val="35000"/>
                            </a:schemeClr>
                          </a:solidFill>
                          <a:latin typeface="Calibri" pitchFamily="34" charset="0"/>
                          <a:ea typeface="+mn-ea"/>
                          <a:cs typeface="+mn-cs"/>
                        </a:rPr>
                        <a:t>rilancio della filiera vitivinicola </a:t>
                      </a:r>
                      <a:r>
                        <a:rPr lang="it-IT" sz="1000" b="0" i="0" u="none" strike="noStrike" kern="1200" baseline="0" dirty="0" smtClean="0">
                          <a:solidFill>
                            <a:schemeClr val="tx1">
                              <a:lumMod val="65000"/>
                              <a:lumOff val="35000"/>
                            </a:schemeClr>
                          </a:solidFill>
                          <a:latin typeface="Calibri" pitchFamily="34" charset="0"/>
                          <a:ea typeface="+mn-ea"/>
                          <a:cs typeface="+mn-cs"/>
                        </a:rPr>
                        <a:t>territoriale  che sta attraversando una crisi di reputazione e che cerca faticosamente un nuovo posizionamento di mercato. La Camera  intende favorire il necessario cambiamento di strategia incentivando l’aggregazione degli operatori e aiutando l’affermazione di un brand </a:t>
                      </a:r>
                      <a:r>
                        <a:rPr lang="it-IT" sz="1000" b="0" i="0" u="none" strike="noStrike" kern="1200" baseline="0" dirty="0" err="1" smtClean="0">
                          <a:solidFill>
                            <a:schemeClr val="tx1">
                              <a:lumMod val="65000"/>
                              <a:lumOff val="35000"/>
                            </a:schemeClr>
                          </a:solidFill>
                          <a:latin typeface="Calibri" pitchFamily="34" charset="0"/>
                          <a:ea typeface="+mn-ea"/>
                          <a:cs typeface="+mn-cs"/>
                        </a:rPr>
                        <a:t>Oltrepo’</a:t>
                      </a:r>
                      <a:r>
                        <a:rPr lang="it-IT" sz="1000" b="0" i="0" u="none" strike="noStrike" kern="1200" baseline="0" dirty="0" smtClean="0">
                          <a:solidFill>
                            <a:schemeClr val="tx1">
                              <a:lumMod val="65000"/>
                              <a:lumOff val="35000"/>
                            </a:schemeClr>
                          </a:solidFill>
                          <a:latin typeface="Calibri" pitchFamily="34" charset="0"/>
                          <a:ea typeface="+mn-ea"/>
                          <a:cs typeface="+mn-cs"/>
                        </a:rPr>
                        <a:t> all’altezza della tradizione di una delle aree produttive più importanti d’Italia, che sia sinonimo di qualità, serietà ed eccellenza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20489514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911209778"/>
              </p:ext>
            </p:extLst>
          </p:nvPr>
        </p:nvGraphicFramePr>
        <p:xfrm>
          <a:off x="395536" y="260648"/>
          <a:ext cx="8291264" cy="1066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87528535"/>
              </p:ext>
            </p:extLst>
          </p:nvPr>
        </p:nvGraphicFramePr>
        <p:xfrm>
          <a:off x="395536" y="1340768"/>
          <a:ext cx="8352928" cy="5256584"/>
        </p:xfrm>
        <a:graphic>
          <a:graphicData uri="http://schemas.openxmlformats.org/drawingml/2006/table">
            <a:tbl>
              <a:tblPr/>
              <a:tblGrid>
                <a:gridCol w="8352928"/>
              </a:tblGrid>
              <a:tr h="525658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PROMOZIONE TURISTICA E NUOVI ITINERARI RELIGIOSI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peso di rilievo nel quadro delle attività promozionali sarà riservato alla possibilità di attrarre flussi turistici valorizzando il pregevole patrimonio enogastronomico, ambientale, monumentale e artistico di cui il territorio dispone, che rappresenta una fonte di valore aggiunto di impatto trasversale su  diversi comparti economici.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nuova legge regionale sul Turismo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apre nuovi spazi di intervento per le Camere di Commercio che potranno essere partner ancora più attivi nello sviluppo delle politiche turistiche </a:t>
                      </a:r>
                      <a:r>
                        <a:rPr kumimoji="0" lang="it-IT" altLang="it-IT" sz="1000" b="0" i="0" u="none" strike="noStrike" cap="none" normalizeH="0" baseline="0" smtClean="0">
                          <a:ln>
                            <a:noFill/>
                          </a:ln>
                          <a:solidFill>
                            <a:schemeClr val="tx1">
                              <a:lumMod val="65000"/>
                              <a:lumOff val="35000"/>
                            </a:schemeClr>
                          </a:solidFill>
                          <a:effectLst/>
                          <a:latin typeface="Calibri" pitchFamily="34" charset="0"/>
                        </a:rPr>
                        <a:t>sui territori.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nostro impegno sarà rivolto a far conoscere questo patrimonio e ad incentivare l’esplorazione del territorio attraverso la realizzazione di pacchetti turistici attraenti, nel solco tracciato dalla positiva esperienza di collaborazione con le associazioni di categoria che ha dato luogo al progetto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PaviaviveExpo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oltre che con la realizzazione di  pubblicazioni e materiale informativo.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sfida importante verrà raccolta con il progetto per la realizzazione di un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itinerario turistico dedicato a San Colombano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dovrebbe essere accolto nell’Accordo di programma ‘competitività’ siglato fra sistema camerale e Regione Lombardia, trovando così un rilevante canale di cofinanziamento. L’itinerario – che ha una valenza internazionale  - coinvolge il territorio pavese nel tratto  Pavia-Bobbio, e aspira a diventar e una importante fonte di attrazione di flussi turistici, anche in occasione dell’imminente Giubileo.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rapporto di collaborazione con i numerosi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distretti del commercio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(ora definiti ‘di attrattività turistica’) vedrà la Camera maggiormente impegnata – attraverso la sua Azienda Speciale - nel prestare il proprio intervento concreto, di formazione, animazione e gestione di fasi progettuali, piuttosto che nella partecipazione alla vita associativa. Si ritiene che questa debba sempre più essere tenuta in capo ai soggetti primariamente interessati (ossia imprese e loro rappresentanze categoriali), mentre all’Ente camerale va riservata una funzione di partner super parte e di agevolatore.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attesa di verificare sul campo l’impatto delle nuove disposizioni in materia emanate da Regione Lombardia, sarà necessario valutare – anche in base alla disponibilità di risorse – l’opportunità di dare luogo in autonomia a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iniziative di promozione turistica all’estero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eventualmente sviluppando l’esperienza appena avviata della partecipazione ai workshop organizzati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Enit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piuttosto che organizzando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incoming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ed educational sul territorio dedicati agli operatori specializzati, su modello di quanto avvenuto sino al 2014 con il programma di promozione turistica internazionale realizzato in Accordo di Programma competitività. Questa seconda formula di promozione, connotata da una azione  collettiva  efficace e poco dispendiosa, che metteva in rete le capacità organizzative delle aziende speciali di tutti i territori lombardi, sarebbe sicuramente preferibile, ma la sua fattibilità è strettamente condizionata dalle scelte operative di regione Lombardia.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33316014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1652151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23531038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AI SUAP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continua  a svolgere un ruolo decisivo, in particolare nei confronti dei Suap della provincia, nell’incentivare l’innovazione e la semplificazione delle procedure, anche attraverso l’impegno di risorse economiche ingenti.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azioni da privilegiare si segnalano:</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Attività di formazione, informazione e aggiornamento con organizzazione di mirate sessioni formative rivolte ai responsabili Suap e ai relativi collaboratori;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FASCICOLO INFORMATICO D’IMPRESA E PUNTO UNICO DI CONTATTO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Camere di Commercio dovranno gestire, come previsto dal DPR 160/2010, il Fascicolo Informatico d’Impresa con la finalità di creare un unico punto di raccolta di dati e documenti relativi ai procedimenti connessi all’esercizio dell’attività di impresa, favorendo la collaborazione tra pubbliche amministrazioni e l’efficienza dell’attività amministrativa, contrastando ridondanze e duplicazioni di procedimenti di controllo, con evidenti vantaggi di semplificazione nei rapporti tra PA e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 tema, anche a seguito della progettualità collegata alla L. R. n. 11/2014, la Regione Lombardia ha avviato in collaborazione con 12 Comuni, capoluoghi di provincia, e le Camere di Commercio un percorso di sperimentazione del Fascicolo Informatico di Impresa che avrà una durata di sei mesi. I risultati della sperimentazione saranno estesi nei mesi successivi all’intero territorio.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progettualità sono coerenti con l’evoluzione normativa della riforma camerale che prevede nuove funzioni informative, di supporto e di assistenza alle imprese, al fine di promuovere la digitalizzazione e la standardizzazione delle procedure per l’avvio e lo svolgimento di attività economiche.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PRATICA SEMPLICE ASSISTITA PER IL DEPOSITO AL REGISTRO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secondo semestre del 2015 è stato istituito presso lo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ComUnica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«servizio Pratica semplice assistita», con cui si offre assistenza alle imprese che desiderano inviare direttamente al Registro Imprese una domanda di iscrizione o cancellazione ricorrendone le condizioni,  senza l’intervento dell’intermediario.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intende promuovere e rendere ampiamente accessibile questo servizio per massimizzarne l’utilità e l’impatto sul piccolo imprenditore.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31494603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35406712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94472662"/>
              </p:ext>
            </p:extLst>
          </p:nvPr>
        </p:nvGraphicFramePr>
        <p:xfrm>
          <a:off x="467544" y="1124744"/>
          <a:ext cx="8207375" cy="518160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ASSISTENZA PER LA DISINTERMEDIAZIONE E DIVULGAZIONE TUTORIAL</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semplificare l’avvio delle attività economiche e i successivi adempimenti amministrativi,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 in attuazione di disposizioni normative che hanno semplificato la modulistica - ha predisposto alcuni  strumenti on line che agevolano l’accesso diretto degli imprenditori alla gestione degli adempimenti rendendo non obbligatorio il ricorso agli intermediari.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si impegna a diffondere questi strumenti (tutorial) a supporto delle imprese con diverse iniziative di tipo informativo e formativo per promuoverne la conoscenza  favorendo un rapporto diretto tra impresa e Ente camerale.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INTRODURRE E PROMUOVERE SERVIZI ON LINE ACCESSIBILI DAL SITO CAMERALE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è un agente di semplificazione amministrativa e in tale veste si impegnerà ancora ad individuare nuove modalità che possano generare servizi on line accessibili dal sito istituzionale, utili a rendere più rapido e lineare il dialogo tra camera e imprese. </a:t>
                      </a:r>
                    </a:p>
                    <a:p>
                      <a:pPr marL="0" marR="0" lvl="0" indent="0" algn="just" defTabSz="914400" rtl="0" eaLnBrk="1" fontAlgn="base" latinLnBrk="0" hangingPunct="1">
                        <a:lnSpc>
                          <a:spcPct val="100000"/>
                        </a:lnSpc>
                        <a:spcBef>
                          <a:spcPct val="20000"/>
                        </a:spcBef>
                        <a:spcAft>
                          <a:spcPct val="0"/>
                        </a:spcAft>
                        <a:buClrTx/>
                        <a:buSzTx/>
                        <a:buFontTx/>
                        <a:buNone/>
                        <a:tabLst/>
                        <a:defRPr/>
                      </a:pPr>
                      <a:r>
                        <a:rPr lang="it-IT" sz="1000" kern="1200" dirty="0" smtClean="0">
                          <a:solidFill>
                            <a:schemeClr val="tx1">
                              <a:lumMod val="65000"/>
                              <a:lumOff val="35000"/>
                            </a:schemeClr>
                          </a:solidFill>
                          <a:effectLst/>
                          <a:latin typeface="Calibri" pitchFamily="34" charset="0"/>
                          <a:ea typeface="+mn-ea"/>
                          <a:cs typeface="+mn-cs"/>
                        </a:rPr>
                        <a:t>E’ già attivo sul sito  il servizio “visure on line” e nel 2016 la Camera ha intenzione di sperimentare l’attivazione del servizio “ richiesta on line dei dispositivi di firma digitale in modalità post-card “ che renderà più veloce ed economico il rilascio degli stessi alle imprese.</a:t>
                      </a:r>
                    </a:p>
                    <a:p>
                      <a:r>
                        <a:rPr lang="it-IT" sz="1000" kern="1200" dirty="0" smtClean="0">
                          <a:solidFill>
                            <a:schemeClr val="tx1">
                              <a:lumMod val="65000"/>
                              <a:lumOff val="35000"/>
                            </a:schemeClr>
                          </a:solidFill>
                          <a:effectLst/>
                          <a:latin typeface="Calibri" pitchFamily="34" charset="0"/>
                          <a:ea typeface="+mn-ea"/>
                          <a:cs typeface="+mn-cs"/>
                        </a:rPr>
                        <a:t>Anche la  modulistica on line del Registro Imprese sarà  costantemente aggiornata in base alle  nuove disposizioni normative.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accent2">
                            <a:lumMod val="7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GESTIONE E CONTROLLO PEC ISCRITTE AL REGISTRO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normativa negli ultimi anni  ha stabilito l’obbligo per le società – poi esteso successivamente anche alle imprese individuali -  di iscrivere il proprio indirizzo PEC al Registro delle Imprese, questo  al fine di creare una sede virtuale legale che consente di gestire telematicamente e, quindi in modo più rapido e sicuro, i rapporti tra Pubblica Amministrazione e imprese.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MISE ha emanato una direttiva per assicurare che tutte  le imprese si dotino di casella PEC  attiva e funzionante al fine di  garantire l’affidabilità di tale indirizzo e l’implementazione dell’agenda digitale italiana.</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All’ufficio Registro Imprese competerà di verificare con periodicità bimestrale la funzionalità delle  PEC iscritte nel registro stesso e di avviare in caso negativo i procedimenti amministrativi e i relativi provvedimenti di cancellazione.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ANGELI ANTIBUROCRAZIA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Regione Lombardia, valutata positivamente l’esperienza svolta nel 2015, è determinata a proseguire  il progetto che vede impegnate giovani risorse nel lavoro di verifica e analisi  delle semplificazioni procedurali  che potrebbero essere apportate nei principali procedimenti amministrativi  di interesse delle imprese. La Camera di Commercio sarà chiamata a ospitare gli angeli (due sono quelli destinati a Pavia) e a indirizzarli per valorizzare i risultati concreti di questa attività in cui la presidenza regionale crede fortemente.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2502253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6647973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91434902"/>
              </p:ext>
            </p:extLst>
          </p:nvPr>
        </p:nvGraphicFramePr>
        <p:xfrm>
          <a:off x="323528" y="1124744"/>
          <a:ext cx="8351391" cy="5472608"/>
        </p:xfrm>
        <a:graphic>
          <a:graphicData uri="http://schemas.openxmlformats.org/drawingml/2006/table">
            <a:tbl>
              <a:tblPr/>
              <a:tblGrid>
                <a:gridCol w="8351391"/>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CONSOLIDAMENTO DEGLI INTERVENTI DI VIGILANZA IN ACCORDO CON UNIONCAMERE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Nel 2016 verrà data particolare attenzione al consolidamento e all’implementazione dei servizi finalizzati alla trasparenza del mercato e alla tutela del consumatore.  A tal proposito l’Ente si potrà anche avvalere del sostegno finanziario derivante dalla sottoscrizione della Convenzione con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finalizzata a dare attuazione al Protocollo d’intesa con il Ministero dello Sviluppo Economico in materia di controlli sulla sicurezza dei prodotti.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In particolare verranno rimborsate le spese per l’acquisto e l’analisi a campione di esemplari prelevati nel corso di ispezioni  nei settori dei giocattoli, dei prodotti elettrici e dei dispositivi di protezione individuale. Inoltre sono state preannunciate analoghe convenzioni anche per i settori della metrologia legale  e per la trasparenza in materia di etichettatura  dei prodotti tessili. L’adesione alla Convenzione comporta anche il vantaggio per il sistema camerale di uniformare le procedure in un ambito particolarmente  delicato, quale è quello dell’applicazione delle sanzioni amministrative in caso di constatazione di illeciti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RILANCIO DELL’IMPEGNO IN MATERIA DI STRUMENTI DI GIUSTIZIA ALTERNATIVA</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 giustizia alternativa – in particolare la mediazione, l’arbitrato e gli altri strumenti di a.d.r. («alternative dispute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resolution</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sono tra le funzioni centrali che saranno attribuite alle nuove Camere. Quindi nel 2016 l’Ente dovrà rinnovare e accrescere l’impegno a promuovere la cultura conciliativa, a incentivare l’utilizzo degli strumenti di decongestionamento della giustizia ordinaria, e a migliorare la qualità del servizio offerto, anche attraverso percorsi di aggiornamento rivolti sia al personale interno, sia ai professionisti che collaborano in qualità di mediatori con l’Organismo camerale.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Proseguirà l’attività di promozione dei vantaggi della conciliazione attraverso incontri finalizzati presso le scuole per coinvolgere i più  giovani come leva di sensibilizzazione presso i consumatori e le imprese a favore delle procedure conciliative.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solidFill>
                          <a:effectLst/>
                          <a:uLnTx/>
                          <a:uFillTx/>
                          <a:latin typeface="Calibri"/>
                          <a:ea typeface="+mn-ea"/>
                          <a:cs typeface="Times New Roman" panose="02020603050405020304" pitchFamily="18" charset="0"/>
                        </a:rPr>
                        <a:t>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STITUZIONE DELL’ORGANISMO PER LA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Con il supporto di uno specifico progetto promosso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intraprenderà nel 2016 le azioni necessarie all’attivazione dell’Organismo disciplinato dal Regolamento approvato con i</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l decreto ministeriale n. 202 del 2014, che istituisce presso il Ministero della Giustizia il Registro Organismi di composizione delle crisi da </a:t>
                      </a:r>
                      <a:r>
                        <a:rPr kumimoji="0" lang="it-IT" altLang="it-IT" sz="1000" b="0" i="0" u="none" strike="noStrike" kern="1200" cap="none" spc="0" normalizeH="0" baseline="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sovraindebitamento</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(OCC). A tale Registro gli Organismi di conciliazione camerali possono essere iscritti di diritto, a semplice domanda.</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In tal modo l’Ente avrà l’opportunità di svolgere un servizio nuovo e di portata strategica, rafforzando l’attività di giustizia alternativa che, anche di recente, il Governo ha confermato come una competenza che il Sistema camerale deve continuare ad esercitare e su cui deve continuare ad investire.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Più specificamente, si tratta di una nuova procedura destinata a tutti i soggetti </a:t>
                      </a:r>
                      <a:r>
                        <a:rPr kumimoji="0" lang="it-IT" altLang="it-IT" sz="1000" b="0" i="0" u="none" strike="noStrike" kern="1200" cap="none" spc="0" normalizeH="0" baseline="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sovraindebitati</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e non sottoposti alla legge sul fallimento, ma esposti invece alle procedure intraprese singolarmente dai creditori. La legge prevede per questi soggetti (piccoli imprenditori e consumatori) che si trovano in una situazione debitoria, la possibilità di rivolgersi all’OCC e di formulare una proposta di accordo con i creditori o, nel caso del consumatore, in alternativa all’accordo, di presentare un piano di ristrutturazione dei debiti.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Oltre all’approvazione di uno specifico regolamento dell’Ente, sarà necessario definire il tariffario, nonché acquisire l’adesione dei gestori, professionisti che saranno chiamati a definire il piano finalizzato alla composizione della crisi  per la successiva omologazione da parte del competente Tribunale.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29</a:t>
            </a:fld>
            <a:endParaRPr lang="it-IT"/>
          </a:p>
        </p:txBody>
      </p:sp>
    </p:spTree>
    <p:extLst>
      <p:ext uri="{BB962C8B-B14F-4D97-AF65-F5344CB8AC3E}">
        <p14:creationId xmlns:p14="http://schemas.microsoft.com/office/powerpoint/2010/main" val="40357575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76968636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504763625"/>
              </p:ext>
            </p:extLst>
          </p:nvPr>
        </p:nvGraphicFramePr>
        <p:xfrm>
          <a:off x="395536" y="1124744"/>
          <a:ext cx="8207375" cy="5544616"/>
        </p:xfrm>
        <a:graphic>
          <a:graphicData uri="http://schemas.openxmlformats.org/drawingml/2006/table">
            <a:tbl>
              <a:tblPr/>
              <a:tblGrid>
                <a:gridCol w="8207375"/>
              </a:tblGrid>
              <a:tr h="554461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sng"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Commissioni uniche nazionali per le filiere maggiormente rappresentative del sistema agricolo alimentare,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in collaborazione con BMTI, seguirà l’attuazione di tale decreto in modo attivo, affinché la Provincia di Pavia, che rimane la prima provincia risicola in Europa, mantenga un ruolo determinante in tali commissioni sfruttando l’importanza del territorio e della Sala Contrattazione Merci di Mortara. </a:t>
                      </a:r>
                    </a:p>
                    <a:p>
                      <a:pPr marL="0" marR="0" lvl="0" indent="0" algn="l" defTabSz="914400" rtl="0" eaLnBrk="1" fontAlgn="base" latinLnBrk="0" hangingPunct="1">
                        <a:lnSpc>
                          <a:spcPct val="100000"/>
                        </a:lnSpc>
                        <a:spcBef>
                          <a:spcPts val="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ha aderito, negli anni scorsi, al progetto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Sportello </a:t>
                      </a:r>
                      <a:r>
                        <a:rPr kumimoji="0" lang="it-IT" altLang="it-IT" sz="1000" b="0" i="0" u="sng" strike="noStrike" cap="none" normalizeH="0" baseline="0" dirty="0" err="1" smtClean="0">
                          <a:ln>
                            <a:noFill/>
                          </a:ln>
                          <a:solidFill>
                            <a:schemeClr val="tx1">
                              <a:lumMod val="65000"/>
                              <a:lumOff val="35000"/>
                            </a:schemeClr>
                          </a:solidFill>
                          <a:effectLst/>
                          <a:latin typeface="Calibri" pitchFamily="34" charset="0"/>
                        </a:rPr>
                        <a:t>RiEmergo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collaborazione con l’Unione Regionale, e nell’ottobre dello scorso anno, ha reso pubblica l’attivazione dello sportello con un evento aperto, oltreché  alle forze dell’ordine,  alle associazioni e alle imprese del territorio. Anche per l’anno 2016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Transparency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Oltre a ciò la Camera si attiverà per dare attuazione all’</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accordo stipulato fra </a:t>
                      </a:r>
                      <a:r>
                        <a:rPr kumimoji="0" lang="it-IT" altLang="it-IT" sz="1000" b="0" i="0" u="sng"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 e Ministero dell’Istruzione in materia di educazione alla legalità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23731379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5676909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424823661"/>
              </p:ext>
            </p:extLst>
          </p:nvPr>
        </p:nvGraphicFramePr>
        <p:xfrm>
          <a:off x="467544" y="1124744"/>
          <a:ext cx="8207375" cy="527304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VERIFICA CONTINUA DELLE PERFORMANCE PER L’INTRODUZIONE DI MIGLIORAMENTI GESTIONALI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progetto di Performance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sviluppato da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Toscana (a cui aderiscono attualmente 16 Camere di Commercio del centro e nord Italia) ha confermato anche per il 2014 la buona performance dell’Ente, che si posiziona nella fascia medio-alta del cluster per quanto riguarda la salute organizzativa, l’efficienza, l’efficacia e la qualità dei servizi offerti.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Una particolare attenzione nel prossimo esercizio dovrà riguardare:</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reperimento di finanziamenti esterni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per progetti e iniziative promozionali che vede l’Ente attestarsi ben al di sotto della media del cluster con un rapporto contributi/costi promozionali pari all’1% contro l’18% del cluster (nel 2013 si era registrato un 5% contro l’11% del cluster);</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L’arricchimento della gamma dei servizi istituzionali con nuove risposte a valore aggiunto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da formulare recependo i bisogni raccolti dalle associazioni di categoria per soddisfare specifici bisogni delle imprese e da espletare contando su fonti di entrata alternative alle fonti primarie di finanziamento dell’Ente</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SVILUPPO DI NUOVI SERVIZI DI AIUTO ALL’IMPRESA, ANCHE TARIFFABILI</a:t>
                      </a:r>
                      <a:endParaRPr kumimoji="0" lang="it-IT" sz="1000" b="0" i="0" u="none" strike="noStrike" kern="1200" cap="none" normalizeH="0" baseline="0" dirty="0" smtClean="0">
                        <a:ln>
                          <a:noFill/>
                        </a:ln>
                        <a:solidFill>
                          <a:schemeClr val="accent2">
                            <a:lumMod val="7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proseguire su questa linea di attività, da poco avviata, si intendono mettere a punto i seguenti nuovi servizi: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Impresa semplice (assistenza per il deposito di pratiche al Registro Imprese) &gt; a cura dell’Ufficio Registro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Estrazioni  dall’anagrafe camerale per ricerche di mercato e analisi concorrenza &gt; a cura dell’Ufficio Registro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Analisi incrociata di dati settoriali aggregati a supporto delle strategie di mercato dell’impresa &gt; a cura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Assistenza tecnica per la tutela della proprietà industriale attraverso le ricerche di anteriorità sui marchi &gt; a cura dell’Ufficio Conciliazione e Brevetti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Assistenza tecnica per l’utilizzo mirato delle informazioni fornite dalla piattaforma Lombardia Point &gt; a cura dell’Ufficio sostegno al sistema imprenditoriale e promozione estera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Supporto all’impresa per la partecipazione a Bandi e programmi europei &gt; a cura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integrato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Aiutaimpresa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(interfaccia per l’accesso a tutti i servizi informativi e di assistenza all’impresa) &gt;a cura della direzione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 sviluppo dei nuovi servizi comporterà la riorganizzazione di alcuni uffici e processi.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VERIFICA DEI COSTI STANDARD E RAZIONALIZZAZIONE DEI PROCESSI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L’analisi dei Costi standard introdotta con il decreto </a:t>
                      </a:r>
                      <a:r>
                        <a:rPr kumimoji="0" lang="it-IT" altLang="it-IT" sz="1000" b="0" i="0" u="none" strike="noStrike" cap="none" normalizeH="0" baseline="0" dirty="0" smtClean="0">
                          <a:ln>
                            <a:noFill/>
                          </a:ln>
                          <a:solidFill>
                            <a:schemeClr val="accent2">
                              <a:lumMod val="75000"/>
                            </a:schemeClr>
                          </a:solidFill>
                          <a:effectLst/>
                          <a:latin typeface="Calibri" pitchFamily="34" charset="0"/>
                        </a:rPr>
                        <a:t>che ha ridotto il Diritto annuo e richiamata anche nel testo della riforma del sistema camerale</a:t>
                      </a:r>
                      <a:r>
                        <a:rPr kumimoji="0" lang="it-IT" altLang="it-IT" sz="1000" b="0" i="0" u="none" strike="noStrike" cap="none" normalizeH="0" baseline="0" dirty="0" smtClean="0">
                          <a:ln>
                            <a:noFill/>
                          </a:ln>
                          <a:solidFill>
                            <a:schemeClr val="bg1">
                              <a:lumMod val="50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è in primo luogo finalizzata a rideterminare il valore dei diritti di segreteria dovuti per i servizi istituzionali, tuttavia queste informazioni (che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finirà di elaborare tra qualche mese) costituiranno una leva molto importante di autoanalisi per l’ente, che potrà verificare l’efficienza dei singoli processi produttivi in termini di costo per unità di prodotto e individuare -  nel confronto con  i livelli del sistema nazionale – i processi sui quali intervenire con azioni di razionalizzazione e contenimento dei costi.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1161988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12537764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033059911"/>
              </p:ext>
            </p:extLst>
          </p:nvPr>
        </p:nvGraphicFramePr>
        <p:xfrm>
          <a:off x="467544" y="1124744"/>
          <a:ext cx="8207375" cy="533400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ORGANIZZARE GLI UFFICI IN VISTA DEGLI ACCORPAMENTI  VALORIZZANDO LE POSSIBILI ECONOMIE DI SCALA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efficientamento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della struttura sarà fortemente condizionato dall’ eventuale decisione di pervenire ad un accorpamento della Camera di Commercio di Pavia con altre consorelle di medie o piccole dimensioni. In tal caso dovranno essere rivisitati tutti gli assetti organizzativi della struttura e valutate le economie di scala da conseguire attraverso l’unificazione delle funzioni e dei servizi.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 tal fine verranno utilizzati i dati provenienti dalla rilevazione dei costi standard  di cui sopra, oltre agli indicatori di bilancio e di struttura desunti dal sistema Pareto. I dirigenti delle Camere potenzialmente accorpabili dovranno, in accordo tra loro: </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ridisegnare i processi, definire i nuovi carichi di lavoro e verificare gli spazi per economizzare sui costi dei processi stessi o per migliorare la qualità dei servizi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definire le responsabilità di funzione trasversali ai territori e quelle per la gestione di specifici centri di costo territoriali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definire le modalità di integrazione/fusione dei sistemi informatici, delle regole procedimentali, dei fondi del personale, ecc.</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verificare  le eventuali condizioni di esubero del personale e  applicare gli incentivi all’esodo esistenti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supportare il riassetto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governance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del nuovo ente e l’adozione del nuovo statuto  </a:t>
                      </a: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b="0" i="0" u="none" strike="noStrike" kern="1200" baseline="0" dirty="0" smtClean="0">
                          <a:solidFill>
                            <a:schemeClr val="tx1">
                              <a:lumMod val="65000"/>
                              <a:lumOff val="35000"/>
                            </a:schemeClr>
                          </a:solidFill>
                          <a:latin typeface="Calibri" pitchFamily="34" charset="0"/>
                          <a:ea typeface="+mn-ea"/>
                          <a:cs typeface="+mn-cs"/>
                        </a:rPr>
                        <a:t>Sul piano organizzativo si avrà cura di rendere </a:t>
                      </a:r>
                      <a:r>
                        <a:rPr lang="it-IT" sz="1000" b="0" i="0" u="none" strike="noStrike" kern="1200" baseline="0" dirty="0" err="1" smtClean="0">
                          <a:solidFill>
                            <a:schemeClr val="tx1">
                              <a:lumMod val="65000"/>
                              <a:lumOff val="35000"/>
                            </a:schemeClr>
                          </a:solidFill>
                          <a:latin typeface="Calibri" pitchFamily="34" charset="0"/>
                          <a:ea typeface="+mn-ea"/>
                          <a:cs typeface="+mn-cs"/>
                        </a:rPr>
                        <a:t>Paviasviluppo</a:t>
                      </a:r>
                      <a:r>
                        <a:rPr lang="it-IT" sz="1000" b="0" i="0" u="none" strike="noStrike" kern="1200" baseline="0" dirty="0" smtClean="0">
                          <a:solidFill>
                            <a:schemeClr val="tx1">
                              <a:lumMod val="65000"/>
                              <a:lumOff val="35000"/>
                            </a:schemeClr>
                          </a:solidFill>
                          <a:latin typeface="Calibri" pitchFamily="34" charset="0"/>
                          <a:ea typeface="+mn-ea"/>
                          <a:cs typeface="+mn-cs"/>
                        </a:rPr>
                        <a:t> sempre più parte integrante dell’Ente, organicamente inserita nella struttura e indirizzata alla realizzazione in sinergia con gli uffici camerali dei medesimi obiettivi strategici e operativi.  Tale linea d’azione sarà favorita dal recente trasferimento dell’Azienda negli uffici camerali di via Mentana e costituisce a sua volta una occasione per razionalizzare la gestione delle risorse umane e finanziarie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lang="it-IT" sz="1000" b="0" i="0" u="none" strike="noStrike" kern="1200" baseline="0" dirty="0" smtClean="0">
                        <a:solidFill>
                          <a:schemeClr val="tx1">
                            <a:lumMod val="65000"/>
                            <a:lumOff val="35000"/>
                          </a:schemeClr>
                        </a:solidFill>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b="0" i="0" u="none" strike="noStrike" kern="1200" baseline="0" dirty="0" smtClean="0">
                          <a:solidFill>
                            <a:schemeClr val="tx1">
                              <a:lumMod val="65000"/>
                              <a:lumOff val="35000"/>
                            </a:schemeClr>
                          </a:solidFill>
                          <a:latin typeface="Calibri" pitchFamily="34" charset="0"/>
                          <a:ea typeface="+mn-ea"/>
                          <a:cs typeface="+mn-cs"/>
                        </a:rPr>
                        <a:t>CONSOLIDARE I BENEFICI DEL NUOVO SISTEMA DI GESTIONE DIGITALE DEI DOCUMENTI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l’introduzione da  poco più di un mese del  sistema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Gedoc</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(predisposto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sistema di gestione documentale della nostra Camera di Commercio è stato completamente informatizzato, in ottemperanza alle previsioni </a:t>
                      </a:r>
                      <a:r>
                        <a:rPr kumimoji="0" lang="it-IT" altLang="it-IT" sz="1000" b="0" i="0" u="none" strike="noStrike" cap="none" normalizeH="0" baseline="0" dirty="0" smtClean="0">
                          <a:ln>
                            <a:noFill/>
                          </a:ln>
                          <a:solidFill>
                            <a:schemeClr val="accent2">
                              <a:lumMod val="75000"/>
                            </a:schemeClr>
                          </a:solidFill>
                          <a:effectLst/>
                          <a:latin typeface="Calibri" pitchFamily="34" charset="0"/>
                        </a:rPr>
                        <a:t>dell’agenda digitale italiana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che vuole un amministrazione  pubblica completamente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paperless</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sia al suo interno che nei rapporti con il cittadino. Ciò significa che da ora in poi ogni documento in entrata e in uscita dall’Ente è digitale (e se non lo è viene reso tale), e come tale viene protocollato, firmato, assegnato, fascicolato e archiviato solo ed esclusivamente con procedimenti informatici.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innovazione enfatizza e porta al massimo dell’efficacia una serie di rilevanti innovazioni che la Camera di Pavia aveva realizzato nel corso degli ultimi anni.  Sono già evidenti i benefici di  snellezza e immediatezza (con conseguente risparmio di tempo)  nelle comunicazioni  e nelle ricerche dei documenti, ma gli uffici saranno chiamati a valorizzare meglio le potenzialità del sistema, anche in vista della archiviazione dei documenti e della creazione di una nuova memoria storica digitale.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criticità da gestire riguarda invece la necessità di indurre gli interlocutori esterni ad utilizzare il documento digitale, e ciò richiederà interventi di formazione, dialogo continuo e pressioni formali nei confronti delle altre amministrazioni, dei partner operativi  e delle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14112935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1671606"/>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384020244"/>
              </p:ext>
            </p:extLst>
          </p:nvPr>
        </p:nvGraphicFramePr>
        <p:xfrm>
          <a:off x="395536" y="1340768"/>
          <a:ext cx="8207375" cy="4996634"/>
        </p:xfrm>
        <a:graphic>
          <a:graphicData uri="http://schemas.openxmlformats.org/drawingml/2006/table">
            <a:tbl>
              <a:tblPr/>
              <a:tblGrid>
                <a:gridCol w="8207375"/>
              </a:tblGrid>
              <a:tr h="499663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FAVORIRE LA COMUNICAZIONE DIRETTA CON LE IMPRESE RIDUCENDO IL RICORSO AL CALL CENTER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Proseguire su questa linea significa porre i presupposti per riaffermare il ruolo di servizio della Camera e favorirne il riconoscimento  come ‘casa delle imprese’ nella quale trovare aiuto e assistenza. Già nel 2015 i telefoni del registro imprese si sono riaperti all’utenza riducendo drasticamente (di quasi il 50%) il ricorso al Call Center gestito su contratto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Digicamere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 per il nuovo anno si intende limitare ulteriormente il ricorso a questo servizio ai soli casi che richiedono informazioni e orientamento, e riportando dentro la Camera l’assistenza a carattere più professionale.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Verranno inoltre verificati i risultati del nuovo risponditore automatico implementato nel 2015, con il quale si è inteso indirizzare direttamente l’’utente verso gli uffici, per riservare all’URP un ruolo più idoneo di referente per la gestione di problemi procedimentali anziché di ‘centralino’.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guardare a questa finalità, imprescindibile e strategica, sarà inoltre necessario:</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LA PIATTAFORMA CRM ‘CIAOIMPRESA’ qualificando i dati di imprese e stakeholder, imparando a comunicare con azioni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direct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e.mail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marketing e utilizzando nuovi strumenti di contatto continuativo ‘spot’ (es sms per comunicare novità e adempimenti, ecc.)</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SVILUPPARE LA COMUNICAZIONE SUI SOCIAL MEDIA (sino ad oggi limitata 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ma da usare per le iniziative di tutta la Camera) imparando a capirne e sfruttarne le potenzialità di divulgazione ‘virale’ delle informazioni, diffondendo queste nuove conoscenze digitali in maniera diffusa all’interno della struttura (cosa che verrà fatta grazie al progetto ammesso sul Fondo Perequativo Nazionale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Eccedigit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individuando il modello organizzativo di decentramento adatto per garantire la flessibilità e  l’immediatezza  richieste da questi canali di comunicazione </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MIGLIORARE LA CHIAREZZA DEL SITO ISTITUZIONALE. Dopo aver provveduto nel 2015 alla sua reingegnerizzazione è necessario completare l’opera di revisione dei messaggi in esso contenuti, per renderli più sintetici, di immediata comprensibilità e tali da consentire all’utente di individuare più velocemente le informazioni di suo interesse.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RAFFORZARE IL PUNTO DI ASCOLTO E INFORMAZIONE «IMPRESATTIVA» PER SFRUTTARE AL MEGLIO I SERVIZI CAMERALI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introdotto due anni fa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risulta apprezzato (n. 30 utenti dall’attivazione) dalle diverse tipologie di utenti (aspiranti imprenditori e imprenditori) che lo riconoscono come punto di riferimento per conoscere e sfruttare le opportunità di finanziamento e i servizi di assistenza offerti alle imprese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competenti, così da favorire l’elaborazione di risposte ‘ad hoc’ per il singolo utente, tenendo conto del profilo del richiedente e della specifica esigenza da lui espressa.  In sostanza si tratta di passare dall’informazione e orientamento, all’aiuto operativo e materiale nel gestire pratiche e problematiche che la PMI non può risolvere in autonomia,  valorizzando le funzioni di supporto connesse all’espletamento di pratiche camerali e alla soluzione di problemi amministrativi.</a:t>
                      </a:r>
                      <a:endParaRPr kumimoji="0" lang="it-IT" altLang="it-IT" sz="1000" b="0" i="0" u="none" strike="noStrike" cap="none" normalizeH="0" baseline="0" dirty="0" smtClean="0">
                        <a:ln>
                          <a:noFill/>
                        </a:ln>
                        <a:solidFill>
                          <a:schemeClr val="accent6">
                            <a:lumMod val="7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33</a:t>
            </a:fld>
            <a:endParaRPr lang="it-IT"/>
          </a:p>
        </p:txBody>
      </p:sp>
    </p:spTree>
    <p:extLst>
      <p:ext uri="{BB962C8B-B14F-4D97-AF65-F5344CB8AC3E}">
        <p14:creationId xmlns:p14="http://schemas.microsoft.com/office/powerpoint/2010/main" val="2410831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223468714"/>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89093200"/>
              </p:ext>
            </p:extLst>
          </p:nvPr>
        </p:nvGraphicFramePr>
        <p:xfrm>
          <a:off x="467544" y="1124744"/>
          <a:ext cx="8207375" cy="5650992"/>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Il momento di intenso cambiamento che stanno attraversando le Camere di Commercio dovuto, sia alla drastica riduzione del diritto annuale, sia alle prospettive di accorpamento, impone un ripensamento delle strategie organizzative dell’Ente, attraverso l’ideazione di nuovi strumenti e nuovi servizi per le imprese, anche allo scopo di individuare fonti alternative di finanziamento.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ormai un principio consolidato che l’esigenza di un cambiamento organizzativo, anche culturale,  non possa prescindere dalla formazione delle risorse umane, che offra adeguate conoscenze e competenze, e dalla realizzazione delle persone che la compongono, allo scopo di generare  motivazione, coinvolgimento,  spirito di squadra e creazione di valore.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e motivazione rappresentano per l’Ente, un forte strumento di valorizzazione del capitale umano, che insieme alla  percezione del benessere percepito dal dipendente, risultano fondamentali per il successo del progetto di riorganizzazione  dell’assetto e dei processi lavorativi intrapresi, finalizzati a garantire il recupero di efficienza e di produttività del lavoro, in termini di innovazione, competitività e qualità dei servizi offerti. Queste dunque le due linee di lavoro da seguire nell’ambito dell’obiettivo: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DEL PERSONALE, che dovrà essere in particolare finalizzata a: </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Imparare a cogliere i bisogni dell’utente in occasione degli adempimenti obbligatori e imparare a offrirgli assistenza anche oltre quanto richiesto dal procedimento</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Imparare a progettare nuovi servizi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Inoltre, alla luce della previsione contenuta nella legge di riforma (che attribuisce alle Camere il compito di aiutare le imprese a partecipare a bandi comunitari) e in ragione della necessità di rendere la Camera un soggetto attivo nella valorizzazione dei fondi comunitari quale fonte di finanziamento delle attività promozionali, si ritiene prioritario </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Imparare a gestire Bandi e progetti della programmazione europea</a:t>
                      </a:r>
                    </a:p>
                    <a:p>
                      <a:pPr marL="171450" marR="0" lvl="0" indent="-171450" algn="just" defTabSz="914400" rtl="0" eaLnBrk="1" fontAlgn="base" latinLnBrk="0" hangingPunct="1">
                        <a:lnSpc>
                          <a:spcPct val="100000"/>
                        </a:lnSpc>
                        <a:spcBef>
                          <a:spcPct val="20000"/>
                        </a:spcBef>
                        <a:spcAft>
                          <a:spcPct val="0"/>
                        </a:spcAft>
                        <a:buClrTx/>
                        <a:buSzTx/>
                        <a:buFontTx/>
                        <a:buChar char="-"/>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MONITORARE IL CLIMA E FAVORIRE IL BENESSERE ORGANIZZATIVO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L’incertezza che sta affrontando il mondo camerale rischia di ripercuotersi negativamente sull’equilibrio professionale  dei lavoratori,  generando situazioni di malessere che possono incidere sulla motivazione individuale e inevitabilmente sul funzionamento della Struttura. La Camera intende  - pertanto - continuare a promuovere un clima organizzativo favorevole, consapevole dell’importanza che riveste il benessere dei dipendenti per il miglioramento della performance individuale e, quindi, dell’efficienza dei processi organizzativi.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buon clima  contribuisce infatti ad elevare il grado di motivazione ed il senso di appartenenza, indispensabili per raggiungere più facilmente gli obiettivi dell’Ente ed aumentare il livello di competitività. L’indagine sul benessere organizzativo realizzata dall’Ente nel 2014, ha evidenziato nel un valore medio di sintesi per tutti gli ambiti considerati più che adeguato (4 su un valore massimo di 5), con risultati abbondantemente superiori alla soglia di soddisfazione per quanto riguarda in particolare le dimensioni: Benessere Organizzativo e Valutazione del Superiore Gerarchico.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è quello di riuscire  a mantenere un livello di benessere organizzativo adeguato, anche cercando di recuperare le criticità emerse dall’indagine effettuata (equità nella gestione delle persone e carriera e sviluppo professionale).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34</a:t>
            </a:fld>
            <a:endParaRPr lang="it-IT"/>
          </a:p>
        </p:txBody>
      </p:sp>
    </p:spTree>
    <p:extLst>
      <p:ext uri="{BB962C8B-B14F-4D97-AF65-F5344CB8AC3E}">
        <p14:creationId xmlns:p14="http://schemas.microsoft.com/office/powerpoint/2010/main" val="34201053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198850690"/>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674625214"/>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conoscenza è una leva strategica fondamentale, a maggior ragione nelle fasi di cambiamento quando è necessario un continuo lavoro di monitoraggio per poter correggere velocemente la rotta e prendere decisioni consapevoli. Ciò vale sia per la Camera di Commercio che per le altre istituzioni e per le imprese, che possono trovare nell’informazione economica una leva per qualificare le proprie strategie competitive e per affermarsi sui mercati.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Gli indirizzi prioritari per questo obiettivo vanno quindi nella direzione di: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OSSERVARE CON CONTINUITA’ E COMPRENDERE A FONDO IL CONTESTO TERRITORIALE E LE SUE EVOLUZIONI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Si punta a rendere conto con più frequenza e in maniera dettagliata delle caratteristiche dell’economia locale, evidenziandone specificità e dinamiche evolutive, attraverso la realizzazione di analisi statistiche ed economiche applicate al territorio che siano anche da corredo costante e di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stimolo alla a attività di comunicazione istituzionale dell’Ente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L’attività di analisi economica andrà peraltro indirizzata alla luce degli sviluppi progettuali del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progetto pavia2020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che richiederà ulteriori approfondimenti sulle filiere ad elevato potenziale di sviluppo che verranno via via evidenziate.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Questo compito di osservatorio – che da sempre qualifica le  Camere di Commercio – andrà migliorato con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elaborazioni grafiche e </a:t>
                      </a:r>
                      <a:r>
                        <a:rPr kumimoji="0" lang="it-IT" altLang="it-IT" sz="1000" b="0" i="0" u="sng" strike="noStrike" cap="none" normalizeH="0" baseline="0" dirty="0" err="1" smtClean="0">
                          <a:ln>
                            <a:noFill/>
                          </a:ln>
                          <a:solidFill>
                            <a:schemeClr val="tx1">
                              <a:lumMod val="65000"/>
                              <a:lumOff val="35000"/>
                            </a:schemeClr>
                          </a:solidFill>
                          <a:effectLst/>
                          <a:latin typeface="Calibri" pitchFamily="34" charset="0"/>
                        </a:rPr>
                        <a:t>infografiche</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 più evolute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in grado di rendere l’informazione immediatamente fruibile, e incrementando il volume di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informazioni economico-statistiche accessibili in rete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ALLARGARE IL CAMPO DI ANALISI PER CONFRONTARSI CON LE ECONOMIE DELLE CAMERE CANDIDATE ALL’ACCORPAMENTO CON PAVIA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vista delle ipotesi di accorpamento in via di definizione tutte le attività focalizzate nel punto precedente andranno coordinate con gli uffici delle consorelle in modo da poter ottenere un quadro di confronto aggiornato sulle caratteristiche e le specificità dei relativi territori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I PATRIMONI INFORMATIVI PER DARE ALLE IMPRESE INFORMAZIONI A VALORE AGGIUNTO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Business Intelligence, Big data e analisi di mercato. Sono termini sempre più frequentemente utilizzati per indicare le potenzialità proprie di grandi raccolte di dati (come quelle possedute dal sistema camerale) che possono essere processati ed elaborati per misurare fenomeni, rilevare tendenze e rapporti, effettuare previsioni, in sostanza per offrire informazioni più precise con le quali è possibile prendere decisioni più rapide e mirate. La società di informatica del sistema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già messo a punto strumenti di gestione che consentono di trasformare tempestivamente dati complessi in approfondimenti significativi, e di rappresentarli  con visualizzazioni accattivanti ed efficaci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Ri.map</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Ri.build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Ri.cerca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Ri.visual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dovrebbe sfruttare questi strumenti per proporre con convinzione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pacchetti informativi costruiti ad hoc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sulle esigenze di determinate comunità imprenditoriali o di singole imprese. Ancora più sfidante sarà far comprendere alle imprese stesse l’importanza e l’elevato valore strategico di queste informazioni.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questa linea di attività rientra anche la volontà di rendere accessibile on line l’inventario dell’archivio della biblioteca camerale, per favorire la conoscenza del ricco patrimonio storico e documentale posseduto dall’Ente che costituisce una base di raro valore per ricerche e  approfondimenti a carattere storico ed economico</a:t>
                      </a:r>
                      <a:endParaRPr kumimoji="0" lang="it-IT" altLang="it-IT" sz="1000" b="0" i="1"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35</a:t>
            </a:fld>
            <a:endParaRPr lang="it-IT"/>
          </a:p>
        </p:txBody>
      </p:sp>
    </p:spTree>
    <p:extLst>
      <p:ext uri="{BB962C8B-B14F-4D97-AF65-F5344CB8AC3E}">
        <p14:creationId xmlns:p14="http://schemas.microsoft.com/office/powerpoint/2010/main" val="38059863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719897640"/>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680556736"/>
              </p:ext>
            </p:extLst>
          </p:nvPr>
        </p:nvGraphicFramePr>
        <p:xfrm>
          <a:off x="467544" y="1124744"/>
          <a:ext cx="8207375" cy="515112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Nel 2016 il Diritto annuale sarà ridotto del 40% ai sensi dell’art. 28 della Legge 114/2014 e la notevole riduzione di alcuni proventi ( - 70% proventi da verifiche metriche) renderà ancora più stringente la necessità, già evidenziata per l’esercizio 2015,  di incrementare quelle entrate che fino ad oggi erano residuali nel bilancio dell’Ente (contributi e cofinanziamenti di progetti, entrate per servizi resi in regime di concorrenza, entrate per utilizzo beni camerali) a fronte di un’azione di contenimento dei costi di struttura e di razionalizzazione della spesa sempre più difficile da attuare essendo alcuni costi ormai incomprimibili a fronte dei livelli di servizio da garantire all’utenza. Nel 2016 quindi: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Camera sarà fortemente impegnata ad ATTIVARE PROGETTUALITÀ CHE POSSANO ESSERE COFINANZIATE SU BANDI COMUNITARI mettendo così a frutto il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know</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how</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specifico acquisito nel corso del 2015 che sarà approfondito con specifiche azioni formative (vedi 3.1 Crescita e apprendimento);</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già dal 2015 sono state riviste le tariffe di alcuni servizi a domanda individuale che l'Ente offre all'utenza al fine di pervenire alla parziale copertura dei relativi oneri. Nel 2016 sarà necessario RIVEDERE LE TARIFFE APPLICATE DALLA CAMERA SULLA BASE DEI COSTI STANDARD che sono in fase di definizione da parte di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 che saranno disponibili entro il primo trimestre 2016. Sarà inoltre necessario valutare la possibilità di attivare NUOVI SERVIZI A VALORE AGGIUNTO che possano interessare un bacino di utenza più ampio derivante dall'accorpamento della Camera con una o più consorelle;</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sulla base dei costi standard definiti a livello nazionale il Ministero delle Attività Produttive provvederà ad un AGGIORNAMENTO DEI DIRITTI DI SEGRETERIA da applicare per i procedimenti istituzionali, dal quale si presume possa derivare un incremento delle entrate per tale tipologia di provento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l'Ente nel corso del triennio 2013/2015 ha provveduto ad una razionalizzazione della propria organizzazione necessaria anche al fine di un contenimento dei costi, conseguentemente si è operata anche una ottimizzazione degli spazi. Sono stati chiusi gli Uffici decentrati di Vigevano e Voghera, sono stati trasferiti presso la sede  camerale gli uffici dell'azienda speciale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Paviasviluppo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 entro il 31.12, sarà trasferita in sede anche la rilevazione settimanale dei prezzi agricoli della piazza di Pavia.  Stante la perdurante crisi del mercato immobiliare e il necessario accorpamento con altra/e Camera/e  previsto  dalle norme, nel 2016 si potrà valutare se locare gli immobili di Vigevano e Voghera, mentre un'eventuale alienazione del patrimonio immobiliare sarà affrontata post-accorpamento stante anche i tempi delle procedure necessarie per addivenire alla dismissione del patrimonio pubblico.</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sul fronte del contenimento dei costi, come già evidenziato in premessa, l’Ente proseguirà nella sua azione di contenimento e razionalizzazione ma, essendo gli stessi ormai molto contenuti (come dimostrato anche dai confronti effettuati con altre Camere - vedi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si può più realisticamente prevedere un mantenimento sia dei costi di personale che di funzionamento a livello di quelli previsti per l'esercizio 2015. Si dovrà invece procedere, una volta definito con quale Camera ci si accorperà, ad una puntuale valutazione delle possibili economie di scala per un contenimento dei costi del futuro Ente unico.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36</a:t>
            </a:fld>
            <a:endParaRPr lang="it-IT"/>
          </a:p>
        </p:txBody>
      </p:sp>
    </p:spTree>
    <p:extLst>
      <p:ext uri="{BB962C8B-B14F-4D97-AF65-F5344CB8AC3E}">
        <p14:creationId xmlns:p14="http://schemas.microsoft.com/office/powerpoint/2010/main" val="19899754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2428</TotalTime>
  <Words>14994</Words>
  <Application>Microsoft Office PowerPoint</Application>
  <PresentationFormat>Presentazione su schermo (4:3)</PresentationFormat>
  <Paragraphs>504</Paragraphs>
  <Slides>36</Slides>
  <Notes>1</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Tema di Office</vt:lpstr>
      <vt:lpstr>RELAZIONE PREVISIONALE E PROGRAMMATICA 2016  (approvata con deliberazione del Consiglio Camerale n. 15 del 16 novembre 2015)</vt:lpstr>
      <vt:lpstr>Sommario</vt:lpstr>
      <vt:lpstr>Presentazione standard di PowerPoint</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SCENARIO NORMATIVO (IV)</vt:lpstr>
      <vt:lpstr>PARTNERSHIP E RELAZIONI ISTITUZIONALI (I)</vt:lpstr>
      <vt:lpstr>PARTNERSHIP E RELAZIONI ISTITUZIONALI (II)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elena maggi</dc:creator>
  <cp:lastModifiedBy>elena maggi</cp:lastModifiedBy>
  <cp:revision>215</cp:revision>
  <cp:lastPrinted>2015-11-04T14:40:41Z</cp:lastPrinted>
  <dcterms:created xsi:type="dcterms:W3CDTF">2015-10-05T15:39:01Z</dcterms:created>
  <dcterms:modified xsi:type="dcterms:W3CDTF">2015-12-10T14:39:26Z</dcterms:modified>
</cp:coreProperties>
</file>