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3" r:id="rId2"/>
    <p:sldId id="262" r:id="rId3"/>
    <p:sldId id="261" r:id="rId4"/>
    <p:sldId id="264" r:id="rId5"/>
  </p:sldIdLst>
  <p:sldSz cx="9144000" cy="6858000" type="screen4x3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80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C843A5-7242-47A3-8672-F6D6A6577E24}" type="datetimeFigureOut">
              <a:rPr lang="it-IT" smtClean="0"/>
              <a:pPr/>
              <a:t>09/09/2013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FCCB4E-EB3F-4827-B41B-5A96C3EAFF81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CCB4E-EB3F-4827-B41B-5A96C3EAFF81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35C00-3982-4D05-94FD-A2D208E3BB38}" type="datetime1">
              <a:rPr lang="it-IT" smtClean="0"/>
              <a:pPr/>
              <a:t>09/09/2013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Progetto di Servizio di mediazione in forma associata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B96-E6B5-49A6-AF36-9FFD9DFD498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D5EE-74AC-496E-AD4C-B6BF8BDECA46}" type="datetime1">
              <a:rPr lang="it-IT" smtClean="0"/>
              <a:pPr/>
              <a:t>09/09/2013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Progetto di Servizio di mediazione in forma associata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B96-E6B5-49A6-AF36-9FFD9DFD498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55F87-ABEB-48D7-AC0A-B7B06CCA8DAF}" type="datetime1">
              <a:rPr lang="it-IT" smtClean="0"/>
              <a:pPr/>
              <a:t>09/09/2013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Progetto di Servizio di mediazione in forma associata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B96-E6B5-49A6-AF36-9FFD9DFD498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BDFC8-2238-4DFD-B417-6094EDEC510F}" type="datetime1">
              <a:rPr lang="it-IT" smtClean="0"/>
              <a:pPr/>
              <a:t>09/09/2013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Progetto di Servizio di mediazione in forma associata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B96-E6B5-49A6-AF36-9FFD9DFD498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9AB7-C45B-43D7-96F4-94F34DC78548}" type="datetime1">
              <a:rPr lang="it-IT" smtClean="0"/>
              <a:pPr/>
              <a:t>09/09/2013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Progetto di Servizio di mediazione in forma associata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B96-E6B5-49A6-AF36-9FFD9DFD498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836D9-0741-46ED-A6BD-39E43C8C33CF}" type="datetime1">
              <a:rPr lang="it-IT" smtClean="0"/>
              <a:pPr/>
              <a:t>09/09/2013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Progetto di Servizio di mediazione in forma associata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B96-E6B5-49A6-AF36-9FFD9DFD498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BFB2F-1B40-4C8E-A25A-C2616978E39C}" type="datetime1">
              <a:rPr lang="it-IT" smtClean="0"/>
              <a:pPr/>
              <a:t>09/09/2013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Progetto di Servizio di mediazione in forma associata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B96-E6B5-49A6-AF36-9FFD9DFD498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0D61-17D2-4D8B-BA0B-5497A3F5B0A2}" type="datetime1">
              <a:rPr lang="it-IT" smtClean="0"/>
              <a:pPr/>
              <a:t>09/09/2013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Progetto di Servizio di mediazione in forma associata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B96-E6B5-49A6-AF36-9FFD9DFD498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BD0DD-7DA8-4D76-8DFA-52AA3CD3D733}" type="datetime1">
              <a:rPr lang="it-IT" smtClean="0"/>
              <a:pPr/>
              <a:t>09/09/2013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Progetto di Servizio di mediazione in forma associata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B96-E6B5-49A6-AF36-9FFD9DFD498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6C5B2-E5A4-4C95-9770-2A0F61F0DEB8}" type="datetime1">
              <a:rPr lang="it-IT" smtClean="0"/>
              <a:pPr/>
              <a:t>09/09/2013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Progetto di Servizio di mediazione in forma associata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B96-E6B5-49A6-AF36-9FFD9DFD498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C12BA-AEDB-44EF-A89D-6F8BD2134569}" type="datetime1">
              <a:rPr lang="it-IT" smtClean="0"/>
              <a:pPr/>
              <a:t>09/09/2013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Progetto di Servizio di mediazione in forma associata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B96-E6B5-49A6-AF36-9FFD9DFD498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62F4F-BA1A-425B-90DD-5F0FC369227D}" type="datetime1">
              <a:rPr lang="it-IT" smtClean="0"/>
              <a:pPr/>
              <a:t>09/09/2013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Progetto di Servizio di mediazione in forma associata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BDB96-E6B5-49A6-AF36-9FFD9DFD4985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bg1">
                  <a:lumMod val="7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it-IT" sz="3200" b="1" cap="all" dirty="0" smtClean="0">
                <a:solidFill>
                  <a:srgbClr val="C00000"/>
                </a:solidFill>
              </a:rPr>
              <a:t>1. PROGETTO </a:t>
            </a:r>
            <a:r>
              <a:rPr lang="it-IT" sz="3200" b="1" cap="all" dirty="0" err="1" smtClean="0">
                <a:solidFill>
                  <a:srgbClr val="C00000"/>
                </a:solidFill>
              </a:rPr>
              <a:t>DI</a:t>
            </a:r>
            <a:r>
              <a:rPr lang="it-IT" sz="3200" b="1" cap="all" dirty="0" smtClean="0">
                <a:solidFill>
                  <a:srgbClr val="C00000"/>
                </a:solidFill>
              </a:rPr>
              <a:t> mediazione in forma associata </a:t>
            </a:r>
            <a:br>
              <a:rPr lang="it-IT" sz="3200" b="1" cap="all" dirty="0" smtClean="0">
                <a:solidFill>
                  <a:srgbClr val="C00000"/>
                </a:solidFill>
              </a:rPr>
            </a:br>
            <a:r>
              <a:rPr lang="it-IT" sz="2700" b="1" cap="all" dirty="0" smtClean="0">
                <a:solidFill>
                  <a:srgbClr val="C00000"/>
                </a:solidFill>
              </a:rPr>
              <a:t>OBIETTIVI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marL="539750" indent="-539750">
              <a:spcBef>
                <a:spcPts val="0"/>
              </a:spcBef>
              <a:buFont typeface="+mj-lt"/>
              <a:buAutoNum type="arabicPeriod"/>
            </a:pPr>
            <a:r>
              <a:rPr lang="it-IT" sz="3000" dirty="0" smtClean="0"/>
              <a:t> </a:t>
            </a:r>
            <a:r>
              <a:rPr lang="it-IT" sz="3000" b="1" dirty="0" smtClean="0"/>
              <a:t>Adempiere </a:t>
            </a:r>
            <a:r>
              <a:rPr lang="it-IT" sz="3000" b="1" dirty="0" smtClean="0"/>
              <a:t>agli obblighi di legge </a:t>
            </a:r>
            <a:r>
              <a:rPr lang="it-IT" sz="3000" dirty="0" smtClean="0"/>
              <a:t>previsti per il Sistema Camerale</a:t>
            </a:r>
          </a:p>
          <a:p>
            <a:pPr marL="539750" indent="-539750">
              <a:spcBef>
                <a:spcPts val="0"/>
              </a:spcBef>
              <a:buFont typeface="+mj-lt"/>
              <a:buAutoNum type="arabicPeriod"/>
            </a:pPr>
            <a:r>
              <a:rPr lang="it-IT" sz="3000" dirty="0" smtClean="0"/>
              <a:t> </a:t>
            </a:r>
            <a:r>
              <a:rPr lang="it-IT" sz="3000" b="1" dirty="0" smtClean="0"/>
              <a:t>Ottimizzare le risorse </a:t>
            </a:r>
            <a:r>
              <a:rPr lang="it-IT" sz="3000" dirty="0" smtClean="0"/>
              <a:t>degli organismi di mediazione camerali.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 startAt="2"/>
            </a:pPr>
            <a:r>
              <a:rPr lang="it-IT" sz="3000" dirty="0" smtClean="0"/>
              <a:t> Proseguire il processo di </a:t>
            </a:r>
            <a:r>
              <a:rPr lang="it-IT" sz="3000" b="1" dirty="0" smtClean="0"/>
              <a:t>armonizzazione</a:t>
            </a:r>
            <a:r>
              <a:rPr lang="it-IT" sz="3000" dirty="0" smtClean="0"/>
              <a:t> per fornire un servizio uniforme.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 startAt="2"/>
            </a:pPr>
            <a:r>
              <a:rPr lang="it-IT" sz="3000" dirty="0" smtClean="0"/>
              <a:t> Migliorare  ulteriormente la </a:t>
            </a:r>
            <a:r>
              <a:rPr lang="it-IT" sz="3000" b="1" dirty="0" smtClean="0"/>
              <a:t>qualità</a:t>
            </a:r>
            <a:r>
              <a:rPr lang="it-IT" sz="3000" dirty="0" smtClean="0"/>
              <a:t> del servizio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 startAt="2"/>
            </a:pPr>
            <a:r>
              <a:rPr lang="it-IT" sz="3000" dirty="0" smtClean="0"/>
              <a:t>Consentire alle Camere di commercio di </a:t>
            </a:r>
            <a:r>
              <a:rPr lang="it-IT" sz="3000" b="1" dirty="0" smtClean="0"/>
              <a:t>sperimentare e attuare</a:t>
            </a:r>
            <a:r>
              <a:rPr lang="it-IT" sz="3000" dirty="0" smtClean="0"/>
              <a:t> il servizio di mediazione in forma associata.</a:t>
            </a:r>
          </a:p>
          <a:p>
            <a:pPr marL="514350" indent="-514350">
              <a:buFont typeface="+mj-lt"/>
              <a:buAutoNum type="arabicPeriod" startAt="2"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627784" y="6356350"/>
            <a:ext cx="3744416" cy="365125"/>
          </a:xfrm>
        </p:spPr>
        <p:txBody>
          <a:bodyPr/>
          <a:lstStyle/>
          <a:p>
            <a:r>
              <a:rPr lang="it-IT" dirty="0" smtClean="0"/>
              <a:t>Progetto di Servizio di mediazione in forma associata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bg1">
                  <a:lumMod val="7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it-IT" sz="3200" b="1" cap="all" dirty="0" smtClean="0">
                <a:solidFill>
                  <a:srgbClr val="C00000"/>
                </a:solidFill>
              </a:rPr>
              <a:t>2. Progetto di mediazione in forma associata </a:t>
            </a:r>
            <a:br>
              <a:rPr lang="it-IT" sz="3200" b="1" cap="all" dirty="0" smtClean="0">
                <a:solidFill>
                  <a:srgbClr val="C00000"/>
                </a:solidFill>
              </a:rPr>
            </a:br>
            <a:r>
              <a:rPr lang="it-IT" sz="2700" b="1" cap="all" dirty="0" smtClean="0">
                <a:solidFill>
                  <a:srgbClr val="C00000"/>
                </a:solidFill>
              </a:rPr>
              <a:t>SOGGETTI COINVOLTI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marL="539750" indent="-539750">
              <a:spcBef>
                <a:spcPts val="0"/>
              </a:spcBef>
              <a:buFont typeface="+mj-lt"/>
              <a:buAutoNum type="arabicPeriod"/>
            </a:pPr>
            <a:r>
              <a:rPr lang="it-IT" sz="2600" dirty="0" smtClean="0"/>
              <a:t>Ciascuna delle </a:t>
            </a:r>
            <a:r>
              <a:rPr lang="it-IT" sz="2600" b="1" dirty="0" smtClean="0"/>
              <a:t>12 CCIAA </a:t>
            </a:r>
            <a:r>
              <a:rPr lang="it-IT" sz="2600" dirty="0" smtClean="0"/>
              <a:t>mantiene il proprio organismo di mediazione e prosegue l’attività con le funzioni di:</a:t>
            </a:r>
          </a:p>
          <a:p>
            <a:pPr marL="720725" indent="-180975">
              <a:spcBef>
                <a:spcPts val="0"/>
              </a:spcBef>
            </a:pPr>
            <a:r>
              <a:rPr lang="it-IT" sz="2200" dirty="0" smtClean="0"/>
              <a:t>raccolta delle domande cartacee;</a:t>
            </a:r>
          </a:p>
          <a:p>
            <a:pPr marL="720725" indent="-180975">
              <a:spcBef>
                <a:spcPts val="0"/>
              </a:spcBef>
            </a:pPr>
            <a:r>
              <a:rPr lang="it-IT" sz="2200" dirty="0" smtClean="0"/>
              <a:t>svolgimento degli incontri di mediazione;</a:t>
            </a:r>
          </a:p>
          <a:p>
            <a:pPr marL="720725" indent="-180975">
              <a:spcBef>
                <a:spcPts val="0"/>
              </a:spcBef>
            </a:pPr>
            <a:r>
              <a:rPr lang="it-IT" sz="2200" dirty="0" smtClean="0"/>
              <a:t>formalizzazione del verbale.</a:t>
            </a:r>
          </a:p>
          <a:p>
            <a:pPr marL="720725" indent="-180975">
              <a:spcBef>
                <a:spcPts val="0"/>
              </a:spcBef>
            </a:pPr>
            <a:endParaRPr lang="it-IT" sz="900" dirty="0" smtClean="0"/>
          </a:p>
          <a:p>
            <a:pPr marL="514350" indent="-514350">
              <a:spcBef>
                <a:spcPts val="0"/>
              </a:spcBef>
              <a:buFont typeface="+mj-lt"/>
              <a:buAutoNum type="arabicPeriod" startAt="2"/>
            </a:pPr>
            <a:r>
              <a:rPr lang="it-IT" sz="2600" dirty="0" smtClean="0"/>
              <a:t>La </a:t>
            </a:r>
            <a:r>
              <a:rPr lang="it-IT" sz="2600" b="1" dirty="0" smtClean="0"/>
              <a:t>Commissione</a:t>
            </a:r>
            <a:r>
              <a:rPr lang="it-IT" sz="2600" dirty="0" smtClean="0"/>
              <a:t>  intercamerale appositamente istituita individua, tra i 12 Organismi camerali, uno o più Organismi delegati ai quali viene affidata la gestione di funzioni particolarmente onerose in termini di tempo e risorse.</a:t>
            </a:r>
          </a:p>
          <a:p>
            <a:pPr marL="514350" indent="-514350">
              <a:buFont typeface="+mj-lt"/>
              <a:buAutoNum type="arabicPeriod" startAt="2"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627784" y="6356350"/>
            <a:ext cx="3744416" cy="365125"/>
          </a:xfrm>
        </p:spPr>
        <p:txBody>
          <a:bodyPr/>
          <a:lstStyle/>
          <a:p>
            <a:r>
              <a:rPr lang="it-IT" dirty="0" smtClean="0"/>
              <a:t>Progetto di Servizio di mediazione in forma associata</a:t>
            </a: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gradFill flip="none" rotWithShape="1">
            <a:gsLst>
              <a:gs pos="0">
                <a:schemeClr val="bg1">
                  <a:lumMod val="7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z="4000" b="1" cap="all" dirty="0" smtClean="0">
                <a:solidFill>
                  <a:srgbClr val="C00000"/>
                </a:solidFill>
              </a:rPr>
              <a:t>le funzioni centralizzabili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lnSpcReduction="10000"/>
          </a:bodyPr>
          <a:lstStyle/>
          <a:p>
            <a:pPr marL="514350" indent="-514350" algn="ctr">
              <a:buNone/>
            </a:pPr>
            <a:r>
              <a:rPr lang="it-IT" sz="2600" b="1" dirty="0" smtClean="0"/>
              <a:t>FUNZIONI CONDIVISIBILI </a:t>
            </a:r>
          </a:p>
          <a:p>
            <a:pPr marL="514350" indent="-514350">
              <a:buNone/>
            </a:pPr>
            <a:r>
              <a:rPr lang="it-IT" sz="2600" dirty="0" smtClean="0"/>
              <a:t>(GESTIONE DA ORGANISMI DELEGATI O SOGGETTI TERZI)</a:t>
            </a:r>
          </a:p>
          <a:p>
            <a:r>
              <a:rPr lang="it-IT" sz="2600" dirty="0" smtClean="0"/>
              <a:t>Inserimento dati nel </a:t>
            </a:r>
            <a:r>
              <a:rPr lang="it-IT" sz="2600" b="1" dirty="0" smtClean="0"/>
              <a:t>gestionale</a:t>
            </a:r>
          </a:p>
          <a:p>
            <a:r>
              <a:rPr lang="it-IT" sz="2600" dirty="0" smtClean="0"/>
              <a:t>Gestione agenda </a:t>
            </a:r>
            <a:r>
              <a:rPr lang="it-IT" sz="2600" b="1" dirty="0" smtClean="0"/>
              <a:t>incontri</a:t>
            </a:r>
            <a:r>
              <a:rPr lang="it-IT" sz="2600" dirty="0" smtClean="0"/>
              <a:t> di mediazione</a:t>
            </a:r>
          </a:p>
          <a:p>
            <a:r>
              <a:rPr lang="it-IT" sz="2600" dirty="0" smtClean="0"/>
              <a:t>Gestione </a:t>
            </a:r>
            <a:r>
              <a:rPr lang="it-IT" sz="2600" b="1" dirty="0" smtClean="0"/>
              <a:t>comunicazioni</a:t>
            </a:r>
            <a:r>
              <a:rPr lang="it-IT" sz="2600" dirty="0" smtClean="0"/>
              <a:t> con parti e mediatori</a:t>
            </a:r>
          </a:p>
          <a:p>
            <a:r>
              <a:rPr lang="it-IT" sz="2600" b="1" dirty="0" smtClean="0"/>
              <a:t>Fatturazione</a:t>
            </a:r>
          </a:p>
          <a:p>
            <a:r>
              <a:rPr lang="it-IT" sz="2600" b="1" dirty="0" smtClean="0"/>
              <a:t>Consulenza</a:t>
            </a:r>
            <a:r>
              <a:rPr lang="it-IT" sz="2600" dirty="0" smtClean="0"/>
              <a:t> utenti e funzionari</a:t>
            </a:r>
          </a:p>
          <a:p>
            <a:r>
              <a:rPr lang="it-IT" sz="2600" dirty="0" smtClean="0"/>
              <a:t>Gestione agenda </a:t>
            </a:r>
            <a:r>
              <a:rPr lang="it-IT" sz="2600" b="1" dirty="0" smtClean="0"/>
              <a:t>tirocini</a:t>
            </a:r>
            <a:r>
              <a:rPr lang="it-IT" sz="2600" dirty="0" smtClean="0"/>
              <a:t> mediatori</a:t>
            </a:r>
          </a:p>
          <a:p>
            <a:r>
              <a:rPr lang="it-IT" sz="2600" b="1" dirty="0" smtClean="0"/>
              <a:t>Formazione</a:t>
            </a:r>
            <a:r>
              <a:rPr lang="it-IT" sz="2600" dirty="0" smtClean="0"/>
              <a:t>  dei mediatori e funzionari</a:t>
            </a:r>
          </a:p>
          <a:p>
            <a:r>
              <a:rPr lang="it-IT" sz="2600" b="1" dirty="0" smtClean="0"/>
              <a:t>Promozione</a:t>
            </a:r>
            <a:r>
              <a:rPr lang="it-IT" sz="2600" dirty="0" smtClean="0"/>
              <a:t> e comunicazione</a:t>
            </a:r>
          </a:p>
          <a:p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3600400" cy="365125"/>
          </a:xfrm>
        </p:spPr>
        <p:txBody>
          <a:bodyPr/>
          <a:lstStyle/>
          <a:p>
            <a:r>
              <a:rPr lang="it-IT" dirty="0" smtClean="0"/>
              <a:t>Progetto di Servizio di mediazione in forma associata</a:t>
            </a:r>
            <a:endParaRPr lang="it-IT" dirty="0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all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3. PROGETTO di mediazione in forma associata </a:t>
            </a:r>
            <a:endParaRPr kumimoji="0" lang="it-IT" sz="2700" b="1" i="0" u="none" strike="noStrike" kern="1200" cap="all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bg1">
                  <a:lumMod val="7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</p:spPr>
        <p:txBody>
          <a:bodyPr>
            <a:normAutofit/>
          </a:bodyPr>
          <a:lstStyle/>
          <a:p>
            <a:r>
              <a:rPr lang="it-IT" sz="2900" b="1" dirty="0" smtClean="0">
                <a:solidFill>
                  <a:srgbClr val="C00000"/>
                </a:solidFill>
              </a:rPr>
              <a:t>4. LA COMMISSIONE</a:t>
            </a:r>
            <a:br>
              <a:rPr lang="it-IT" sz="2900" b="1" dirty="0" smtClean="0">
                <a:solidFill>
                  <a:srgbClr val="C00000"/>
                </a:solidFill>
              </a:rPr>
            </a:br>
            <a:r>
              <a:rPr lang="it-IT" sz="2400" b="1" dirty="0" smtClean="0">
                <a:solidFill>
                  <a:srgbClr val="C00000"/>
                </a:solidFill>
              </a:rPr>
              <a:t>COMPOSIZIONE E COMPITI</a:t>
            </a:r>
            <a:endParaRPr lang="it-IT" sz="2400" b="1" dirty="0">
              <a:solidFill>
                <a:srgbClr val="C00000"/>
              </a:solidFill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  <a:ln w="12700">
            <a:noFill/>
          </a:ln>
        </p:spPr>
        <p:txBody>
          <a:bodyPr>
            <a:normAutofit fontScale="85000" lnSpcReduction="20000"/>
          </a:bodyPr>
          <a:lstStyle/>
          <a:p>
            <a:pPr indent="0">
              <a:buNone/>
            </a:pPr>
            <a:endParaRPr lang="it-IT" sz="800" b="1" dirty="0" smtClean="0"/>
          </a:p>
          <a:p>
            <a:pPr indent="0">
              <a:buNone/>
            </a:pPr>
            <a:r>
              <a:rPr lang="it-IT" b="1" dirty="0" smtClean="0"/>
              <a:t>Organo </a:t>
            </a:r>
            <a:r>
              <a:rPr lang="it-IT" b="1" dirty="0"/>
              <a:t>appositamente </a:t>
            </a:r>
            <a:r>
              <a:rPr lang="it-IT" b="1" dirty="0" smtClean="0"/>
              <a:t>istituito e composto </a:t>
            </a:r>
            <a:r>
              <a:rPr lang="it-IT" b="1" dirty="0"/>
              <a:t>dai </a:t>
            </a:r>
            <a:r>
              <a:rPr lang="it-IT" b="1" dirty="0" smtClean="0"/>
              <a:t>Segretari Generali </a:t>
            </a:r>
            <a:r>
              <a:rPr lang="it-IT" dirty="0" smtClean="0"/>
              <a:t>oppure, in alternativa, da soggetti delegati.</a:t>
            </a:r>
          </a:p>
          <a:p>
            <a:pPr indent="0">
              <a:buNone/>
            </a:pPr>
            <a:r>
              <a:rPr lang="it-IT" b="1" dirty="0" smtClean="0"/>
              <a:t>Lavori coordinati da Unioncamere Lombardia</a:t>
            </a:r>
            <a:r>
              <a:rPr lang="it-IT" dirty="0" smtClean="0"/>
              <a:t>, con il supporto di Isdaci.</a:t>
            </a:r>
          </a:p>
          <a:p>
            <a:pPr>
              <a:buNone/>
            </a:pPr>
            <a:r>
              <a:rPr lang="it-IT" dirty="0" smtClean="0"/>
              <a:t>	</a:t>
            </a:r>
            <a:r>
              <a:rPr lang="it-IT" b="1" dirty="0" smtClean="0"/>
              <a:t>Valuta  e assume </a:t>
            </a:r>
            <a:r>
              <a:rPr lang="it-IT" dirty="0" smtClean="0"/>
              <a:t>le decisioni relative all’attuazione del processo progettuale:</a:t>
            </a:r>
          </a:p>
          <a:p>
            <a:pPr lvl="1"/>
            <a:r>
              <a:rPr lang="it-IT" b="1" dirty="0" smtClean="0"/>
              <a:t>individuando </a:t>
            </a:r>
            <a:r>
              <a:rPr lang="it-IT" dirty="0" smtClean="0"/>
              <a:t>le azioni da adottare, le relative modalità di esecuzione e definendone le tempistiche; </a:t>
            </a:r>
          </a:p>
          <a:p>
            <a:pPr lvl="1"/>
            <a:r>
              <a:rPr lang="it-IT" b="1" dirty="0" smtClean="0"/>
              <a:t>monitorando </a:t>
            </a:r>
            <a:r>
              <a:rPr lang="it-IT" dirty="0" smtClean="0"/>
              <a:t>lo stato di avanzamento dei lavori e verificando la correttezza nello svolgimento. </a:t>
            </a:r>
          </a:p>
          <a:p>
            <a:pPr>
              <a:buNone/>
            </a:pPr>
            <a:r>
              <a:rPr lang="it-IT" b="1" dirty="0" smtClean="0"/>
              <a:t>     Individua il/gli organismo/i delegato/i </a:t>
            </a:r>
            <a:r>
              <a:rPr lang="it-IT" dirty="0" smtClean="0"/>
              <a:t>in funzione delle</a:t>
            </a:r>
            <a:r>
              <a:rPr lang="it-IT" b="1" dirty="0" smtClean="0"/>
              <a:t> </a:t>
            </a:r>
            <a:r>
              <a:rPr lang="it-IT" dirty="0" smtClean="0"/>
              <a:t>specifiche competenze.</a:t>
            </a:r>
          </a:p>
          <a:p>
            <a:pPr>
              <a:buNone/>
            </a:pPr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699792" y="6356350"/>
            <a:ext cx="3672408" cy="365125"/>
          </a:xfrm>
        </p:spPr>
        <p:txBody>
          <a:bodyPr/>
          <a:lstStyle/>
          <a:p>
            <a:r>
              <a:rPr lang="it-IT" dirty="0" smtClean="0"/>
              <a:t>Progetto di Servizio di mediazione in forma associata</a:t>
            </a: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261</Words>
  <Application>Microsoft Office PowerPoint</Application>
  <PresentationFormat>Presentazione su schermo (4:3)</PresentationFormat>
  <Paragraphs>38</Paragraphs>
  <Slides>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Tema di Office</vt:lpstr>
      <vt:lpstr>1. PROGETTO DI mediazione in forma associata  OBIETTIVI</vt:lpstr>
      <vt:lpstr>2. Progetto di mediazione in forma associata  SOGGETTI COINVOLTI</vt:lpstr>
      <vt:lpstr>le funzioni centralizzabili</vt:lpstr>
      <vt:lpstr>4. LA COMMISSIONE COMPOSIZIONE E COMPITI</vt:lpstr>
    </vt:vector>
  </TitlesOfParts>
  <Company>Isdaci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COMMISSIONE – CHI?</dc:title>
  <dc:creator>Isdaci</dc:creator>
  <cp:lastModifiedBy>Sergio Valentini</cp:lastModifiedBy>
  <cp:revision>51</cp:revision>
  <dcterms:created xsi:type="dcterms:W3CDTF">2013-09-04T10:39:23Z</dcterms:created>
  <dcterms:modified xsi:type="dcterms:W3CDTF">2013-09-09T12:55:58Z</dcterms:modified>
</cp:coreProperties>
</file>