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5" r:id="rId2"/>
  </p:sldMasterIdLst>
  <p:notesMasterIdLst>
    <p:notesMasterId r:id="rId8"/>
  </p:notesMasterIdLst>
  <p:handoutMasterIdLst>
    <p:handoutMasterId r:id="rId9"/>
  </p:handoutMasterIdLst>
  <p:sldIdLst>
    <p:sldId id="548" r:id="rId3"/>
    <p:sldId id="549" r:id="rId4"/>
    <p:sldId id="551" r:id="rId5"/>
    <p:sldId id="560" r:id="rId6"/>
    <p:sldId id="561" r:id="rId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2" autoAdjust="0"/>
    <p:restoredTop sz="94660" autoAdjust="0"/>
  </p:normalViewPr>
  <p:slideViewPr>
    <p:cSldViewPr snapToGrid="0">
      <p:cViewPr varScale="1">
        <p:scale>
          <a:sx n="63" d="100"/>
          <a:sy n="63" d="100"/>
        </p:scale>
        <p:origin x="-114" y="-3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CEEBDA6D-DC69-4DCE-BAF7-6763517D3376}" type="datetimeFigureOut">
              <a:rPr lang="it-IT"/>
              <a:pPr/>
              <a:t>06/11/2013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B2977E94-A6AB-4E02-8E43-E89F9CF4757F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237F6C43-988E-4257-9A1C-C162EF036D58}" type="datetimeFigureOut">
              <a:rPr lang="it-IT"/>
              <a:pPr/>
              <a:t>06/11/2013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DED491D0-8E1B-49C7-849B-A28568D94497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ＭＳ Ｐゴシック" pitchFamily="34" charset="-128"/>
            </a:endParaRPr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5B6EB8-F603-4F77-A131-08609F27F75F}" type="slidenum">
              <a:rPr lang="it-IT" smtClean="0"/>
              <a:pPr/>
              <a:t>1</a:t>
            </a:fld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4C24-CE8C-4389-937B-08A0471CB912}" type="datetime1">
              <a:rPr lang="it-IT" noProof="0" smtClean="0"/>
              <a:pPr/>
              <a:t>06/11/2013</a:t>
            </a:fld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pic>
        <p:nvPicPr>
          <p:cNvPr id="8" name="Picture 4" descr="striscia Assis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71438"/>
            <a:ext cx="895351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magine 6" descr="UCL-logo2010-alta risoluzione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75" y="6072190"/>
            <a:ext cx="2063751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2A350-EBBD-4FA6-A1E5-D67D98C361A8}" type="datetime1">
              <a:rPr lang="it-IT" noProof="0" smtClean="0"/>
              <a:pPr/>
              <a:t>06/11/2013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noProof="0" smtClean="0"/>
              <a:t>Corso di Specializzazione per Addetti Agli Affari legali d’Impresa – Giugno 2013</a:t>
            </a:r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pic>
        <p:nvPicPr>
          <p:cNvPr id="7" name="Picture 4" descr="striscia Assis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71438"/>
            <a:ext cx="895351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magine 6" descr="UCL-logo2010-alta risoluzione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75" y="6072190"/>
            <a:ext cx="2063751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C8B3-B04A-42BE-B2C1-E904F28EDC69}" type="datetime1">
              <a:rPr lang="it-IT" noProof="0" smtClean="0"/>
              <a:pPr/>
              <a:t>06/11/2013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noProof="0" smtClean="0"/>
              <a:t>Corso di Specializzazione per Addetti Agli Affari legali d’Impresa – Giugno 2013</a:t>
            </a:r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pic>
        <p:nvPicPr>
          <p:cNvPr id="7" name="Immagine 6" descr="image0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220198" y="6087014"/>
            <a:ext cx="1435103" cy="77098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0CC-7DEE-4294-A384-ED41854158C3}" type="datetime1">
              <a:rPr lang="it-IT" smtClean="0"/>
              <a:pPr/>
              <a:t>06/11/2013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Specializzazione per Addetti Agli Affari legali d’Impresa – Giugno 2013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89D9-E60A-4E41-B276-8C0F0253AB6A}" type="datetime1">
              <a:rPr lang="it-IT" noProof="0" smtClean="0"/>
              <a:pPr/>
              <a:t>06/11/2013</a:t>
            </a:fld>
            <a:endParaRPr lang="it-IT" noProof="0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noProof="0" smtClean="0"/>
              <a:t>Corso di Specializzazione per Addetti Agli Affari legali d’Impresa – Giugno 2013</a:t>
            </a:r>
            <a:endParaRPr lang="it-IT" noProof="0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AAF3-FDC2-4226-9C7E-4EBB109237CB}" type="datetime1">
              <a:rPr lang="it-IT" noProof="0" smtClean="0"/>
              <a:pPr/>
              <a:t>06/11/2013</a:t>
            </a:fld>
            <a:endParaRPr lang="it-IT" noProof="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noProof="0" smtClean="0"/>
              <a:t>Corso di Specializzazione per Addetti Agli Affari legali d’Impresa – Giugno 2013</a:t>
            </a:r>
            <a:endParaRPr lang="it-IT" noProof="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01E6-039E-4E53-AD84-B72EE7C547FF}" type="datetime1">
              <a:rPr lang="it-IT" noProof="0" smtClean="0"/>
              <a:pPr/>
              <a:t>06/11/2013</a:t>
            </a:fld>
            <a:endParaRPr lang="it-IT" noProof="0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Specializzazione per Addetti Agli Affari legali d’Impresa – Giugno 2013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030C-F2D6-4402-A18F-2BAE7B816EBE}" type="datetime1">
              <a:rPr lang="it-IT" noProof="0" smtClean="0"/>
              <a:pPr/>
              <a:t>06/11/2013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noProof="0" smtClean="0"/>
              <a:t>Corso di Specializzazione per Addetti Agli Affari legali d’Impresa – Giugno 2013</a:t>
            </a:r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C2EE1-3172-4177-92E1-872B3F718834}" type="datetime1">
              <a:rPr lang="it-IT" noProof="0" smtClean="0"/>
              <a:pPr/>
              <a:t>06/11/2013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noProof="0" smtClean="0"/>
              <a:t>Corso di Specializzazione per Addetti Agli Affari legali d’Impresa – Giugno 2013</a:t>
            </a:r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01E6-039E-4E53-AD84-B72EE7C547FF}" type="datetime1">
              <a:rPr lang="it-IT" noProof="0" smtClean="0"/>
              <a:pPr/>
              <a:t>06/11/2013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Specializzazione per Addetti Agli Affari legali d’Impresa – Giugno 2013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01E6-039E-4E53-AD84-B72EE7C547FF}" type="datetime1">
              <a:rPr lang="it-IT" noProof="0" smtClean="0"/>
              <a:pPr/>
              <a:t>06/11/2013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Specializzazione per Addetti Agli Affari legali d’Impresa – Giugno 2013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0" name="Rectangle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3" cy="2387600"/>
          </a:xfrm>
        </p:spPr>
        <p:txBody>
          <a:bodyPr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5199" y="4538661"/>
            <a:ext cx="8500063" cy="8653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noProof="0" smtClean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4C24-CE8C-4389-937B-08A0471CB912}" type="datetime1">
              <a:rPr lang="it-IT" noProof="0" smtClean="0"/>
              <a:pPr/>
              <a:t>06/11/2013</a:t>
            </a:fld>
            <a:endParaRPr lang="it-IT" noProof="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2882901" y="6356352"/>
            <a:ext cx="6464300" cy="365125"/>
          </a:xfrm>
        </p:spPr>
        <p:txBody>
          <a:bodyPr/>
          <a:lstStyle>
            <a:lvl1pPr>
              <a:defRPr sz="1300" b="1" i="1">
                <a:solidFill>
                  <a:srgbClr val="FF9933"/>
                </a:solidFill>
              </a:defRPr>
            </a:lvl1pPr>
          </a:lstStyle>
          <a:p>
            <a:r>
              <a:rPr lang="it-IT" smtClean="0"/>
              <a:t>Corso di Specializzazione per Addetti Agli Affari legali d’Impresa – Giugno 2013</a:t>
            </a:r>
            <a:endParaRPr lang="it-IT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939893" y="6032502"/>
            <a:ext cx="1524907" cy="688975"/>
          </a:xfrm>
        </p:spPr>
        <p:txBody>
          <a:bodyPr/>
          <a:lstStyle/>
          <a:p>
            <a:fld id="{BD266BE7-899D-4075-917F-DBDE33B6B692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pic>
        <p:nvPicPr>
          <p:cNvPr id="17" name="Immagine 16" descr="image0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28100" y="5998318"/>
            <a:ext cx="1600200" cy="8596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601E6-039E-4E53-AD84-B72EE7C547FF}" type="datetime1">
              <a:rPr lang="it-IT" noProof="0" smtClean="0"/>
              <a:pPr/>
              <a:t>06/11/2013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 smtClean="0"/>
              <a:t>Corso di Specializzazione per Addetti Agli Affari legali d’Impresa – Giugno 2013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66BE7-899D-4075-917F-DBDE33B6B69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49" r:id="rId12"/>
  </p:sldLayoutIdLst>
  <p:transition spd="med"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magine 7" descr="77788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4" y="0"/>
            <a:ext cx="1218353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olo 1"/>
          <p:cNvSpPr>
            <a:spLocks noGrp="1"/>
          </p:cNvSpPr>
          <p:nvPr>
            <p:ph type="ctrTitle"/>
          </p:nvPr>
        </p:nvSpPr>
        <p:spPr>
          <a:xfrm>
            <a:off x="143934" y="1412876"/>
            <a:ext cx="11650133" cy="417671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it-IT" sz="28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SERVIZI CAMERALI IN TEMA </a:t>
            </a:r>
            <a:r>
              <a:rPr lang="it-IT" sz="2800" b="1" dirty="0" err="1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</a:t>
            </a:r>
            <a:r>
              <a:rPr lang="it-IT" sz="28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CSR E TRASPARENZA</a:t>
            </a:r>
            <a:r>
              <a:rPr lang="it-IT" sz="28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it-IT" sz="28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it-IT" sz="2400" dirty="0" smtClean="0">
                <a:solidFill>
                  <a:srgbClr val="990033"/>
                </a:solidFill>
                <a:latin typeface="Arial" charset="0"/>
              </a:rPr>
              <a:t/>
            </a:r>
            <a:br>
              <a:rPr lang="it-IT" sz="2400" dirty="0" smtClean="0">
                <a:solidFill>
                  <a:srgbClr val="990033"/>
                </a:solidFill>
                <a:latin typeface="Arial" charset="0"/>
              </a:rPr>
            </a:br>
            <a:r>
              <a:rPr lang="it-IT" sz="2400" i="1" dirty="0" smtClean="0">
                <a:solidFill>
                  <a:srgbClr val="990033"/>
                </a:solidFill>
                <a:latin typeface="Arial" charset="0"/>
              </a:rPr>
              <a:t/>
            </a:r>
            <a:br>
              <a:rPr lang="it-IT" sz="2400" i="1" dirty="0" smtClean="0">
                <a:solidFill>
                  <a:srgbClr val="990033"/>
                </a:solidFill>
                <a:latin typeface="Arial" charset="0"/>
              </a:rPr>
            </a:br>
            <a:r>
              <a:rPr lang="it-IT" sz="2400" i="1" dirty="0" smtClean="0">
                <a:solidFill>
                  <a:srgbClr val="990033"/>
                </a:solidFill>
                <a:latin typeface="Arial" charset="0"/>
              </a:rPr>
              <a:t/>
            </a:r>
            <a:br>
              <a:rPr lang="it-IT" sz="2400" i="1" dirty="0" smtClean="0">
                <a:solidFill>
                  <a:srgbClr val="990033"/>
                </a:solidFill>
                <a:latin typeface="Arial" charset="0"/>
              </a:rPr>
            </a:br>
            <a:r>
              <a:rPr lang="it-IT" sz="2400" dirty="0" smtClean="0">
                <a:solidFill>
                  <a:srgbClr val="990033"/>
                </a:solidFill>
                <a:latin typeface="Arial" charset="0"/>
              </a:rPr>
              <a:t/>
            </a:r>
            <a:br>
              <a:rPr lang="it-IT" sz="2400" dirty="0" smtClean="0">
                <a:solidFill>
                  <a:srgbClr val="990033"/>
                </a:solidFill>
                <a:latin typeface="Arial" charset="0"/>
              </a:rPr>
            </a:br>
            <a:r>
              <a:rPr lang="it-IT" sz="2400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Comitato dei Segretari Generali</a:t>
            </a:r>
            <a:br>
              <a:rPr lang="it-IT" sz="2400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it-IT" sz="2400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5 novembre 2013</a:t>
            </a:r>
          </a:p>
        </p:txBody>
      </p:sp>
      <p:sp>
        <p:nvSpPr>
          <p:cNvPr id="2052" name="Sottotitolo 2"/>
          <p:cNvSpPr>
            <a:spLocks noGrp="1"/>
          </p:cNvSpPr>
          <p:nvPr>
            <p:ph type="subTitle" idx="1"/>
          </p:nvPr>
        </p:nvSpPr>
        <p:spPr>
          <a:xfrm>
            <a:off x="508001" y="765175"/>
            <a:ext cx="10581217" cy="935038"/>
          </a:xfrm>
        </p:spPr>
        <p:txBody>
          <a:bodyPr/>
          <a:lstStyle/>
          <a:p>
            <a:pPr algn="l" eaLnBrk="1" hangingPunct="1"/>
            <a:endParaRPr lang="it-IT" sz="1400" b="1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algn="l" eaLnBrk="1" hangingPunct="1"/>
            <a:endParaRPr lang="it-IT" sz="1400" smtClean="0">
              <a:ea typeface="ＭＳ Ｐゴシック" pitchFamily="34" charset="-128"/>
            </a:endParaRPr>
          </a:p>
          <a:p>
            <a:pPr algn="l" eaLnBrk="1" hangingPunct="1"/>
            <a:endParaRPr lang="it-IT" sz="1400" b="1" smtClean="0">
              <a:solidFill>
                <a:schemeClr val="bg1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Sportelli CSR e Trasparenza: evoluzione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65274" y="1616149"/>
            <a:ext cx="10770782" cy="4510018"/>
          </a:xfrm>
        </p:spPr>
        <p:txBody>
          <a:bodyPr>
            <a:normAutofit fontScale="70000" lnSpcReduction="20000"/>
          </a:bodyPr>
          <a:lstStyle/>
          <a:p>
            <a:pPr>
              <a:buFontTx/>
              <a:buChar char="-"/>
            </a:pPr>
            <a:r>
              <a:rPr lang="it-IT" sz="3300" dirty="0" smtClean="0"/>
              <a:t>Nel </a:t>
            </a:r>
            <a:r>
              <a:rPr lang="it-IT" sz="3300" u="sng" dirty="0" smtClean="0"/>
              <a:t>2003</a:t>
            </a:r>
            <a:r>
              <a:rPr lang="it-IT" sz="3300" dirty="0" smtClean="0"/>
              <a:t> il Ministero del Lavoro e delle Politiche Sociali ha sottoscritto un Protocollo di intesa con l’Unioncamere italiana per il progetto Responsabilità Sociale d’Impresa (CSR);</a:t>
            </a:r>
          </a:p>
          <a:p>
            <a:pPr>
              <a:buFontTx/>
              <a:buChar char="-"/>
            </a:pPr>
            <a:r>
              <a:rPr lang="it-IT" sz="3300" dirty="0" smtClean="0"/>
              <a:t>Dal </a:t>
            </a:r>
            <a:r>
              <a:rPr lang="it-IT" sz="3300" u="sng" dirty="0" smtClean="0"/>
              <a:t>2004 </a:t>
            </a:r>
            <a:r>
              <a:rPr lang="it-IT" sz="3300" dirty="0" smtClean="0"/>
              <a:t>si costituiscono gli Sportelli CSR presso le Camere di commercio lombarde e Unioncamere Lombardia ne coordina annualmente le attività di rete;</a:t>
            </a:r>
          </a:p>
          <a:p>
            <a:pPr>
              <a:buFontTx/>
              <a:buChar char="-"/>
            </a:pPr>
            <a:r>
              <a:rPr lang="it-IT" sz="3300" dirty="0" smtClean="0"/>
              <a:t>Dal </a:t>
            </a:r>
            <a:r>
              <a:rPr lang="it-IT" sz="3300" u="sng" dirty="0" smtClean="0"/>
              <a:t>2011</a:t>
            </a:r>
            <a:r>
              <a:rPr lang="it-IT" sz="3300" dirty="0" smtClean="0"/>
              <a:t> il piano di attività  intercamerale per la diffusione della Responsabilità sociale confluisce annualmente nell’</a:t>
            </a:r>
            <a:r>
              <a:rPr lang="it-IT" sz="3300" dirty="0" err="1" smtClean="0"/>
              <a:t>AdP</a:t>
            </a:r>
            <a:r>
              <a:rPr lang="it-IT" sz="3300" dirty="0" smtClean="0"/>
              <a:t> Competitività; </a:t>
            </a:r>
          </a:p>
          <a:p>
            <a:pPr>
              <a:buFontTx/>
              <a:buChar char="-"/>
            </a:pPr>
            <a:r>
              <a:rPr lang="it-IT" sz="3300" dirty="0" smtClean="0"/>
              <a:t>Dal </a:t>
            </a:r>
            <a:r>
              <a:rPr lang="it-IT" sz="3300" u="sng" dirty="0" smtClean="0"/>
              <a:t>2012</a:t>
            </a:r>
            <a:r>
              <a:rPr lang="it-IT" sz="3300" dirty="0" smtClean="0"/>
              <a:t> con il Protocollo d’Intesa per la promozione e la diffusione della CSR dall’Unione Regionale con Regione Lombardia e le Associazioni regionali lombarde (ANCE, CLAAI, </a:t>
            </a:r>
            <a:r>
              <a:rPr lang="it-IT" sz="3300" dirty="0" err="1" smtClean="0"/>
              <a:t>CasArtigiani</a:t>
            </a:r>
            <a:r>
              <a:rPr lang="it-IT" sz="3300" dirty="0" smtClean="0"/>
              <a:t>, CNA, </a:t>
            </a:r>
            <a:r>
              <a:rPr lang="it-IT" sz="3300" dirty="0" err="1" smtClean="0"/>
              <a:t>ConfApIndustria</a:t>
            </a:r>
            <a:r>
              <a:rPr lang="it-IT" sz="3300" dirty="0" smtClean="0"/>
              <a:t>, </a:t>
            </a:r>
            <a:r>
              <a:rPr lang="it-IT" sz="3300" dirty="0" err="1" smtClean="0"/>
              <a:t>ConfArtigianato</a:t>
            </a:r>
            <a:r>
              <a:rPr lang="it-IT" sz="3300" dirty="0" smtClean="0"/>
              <a:t>, </a:t>
            </a:r>
            <a:r>
              <a:rPr lang="it-IT" sz="3300" dirty="0" err="1" smtClean="0"/>
              <a:t>ConfCommercio</a:t>
            </a:r>
            <a:r>
              <a:rPr lang="it-IT" sz="3300" dirty="0" smtClean="0"/>
              <a:t>, </a:t>
            </a:r>
            <a:r>
              <a:rPr lang="it-IT" sz="3300" dirty="0" err="1" smtClean="0"/>
              <a:t>ConfCooperative</a:t>
            </a:r>
            <a:r>
              <a:rPr lang="it-IT" sz="3300" dirty="0" smtClean="0"/>
              <a:t>, </a:t>
            </a:r>
            <a:r>
              <a:rPr lang="it-IT" sz="3300" dirty="0" err="1" smtClean="0"/>
              <a:t>ConfEsercenti</a:t>
            </a:r>
            <a:r>
              <a:rPr lang="it-IT" sz="3300" dirty="0" smtClean="0"/>
              <a:t>, Confindustria, </a:t>
            </a:r>
            <a:r>
              <a:rPr lang="it-IT" sz="3300" dirty="0" err="1" smtClean="0"/>
              <a:t>FederDistribuzione</a:t>
            </a:r>
            <a:r>
              <a:rPr lang="it-IT" sz="3300" dirty="0" smtClean="0"/>
              <a:t> e </a:t>
            </a:r>
            <a:r>
              <a:rPr lang="it-IT" sz="3300" dirty="0" err="1" smtClean="0"/>
              <a:t>LegaCoop</a:t>
            </a:r>
            <a:r>
              <a:rPr lang="it-IT" sz="3300" dirty="0" smtClean="0"/>
              <a:t>)</a:t>
            </a:r>
          </a:p>
          <a:p>
            <a:pPr>
              <a:buFontTx/>
              <a:buChar char="-"/>
            </a:pPr>
            <a:r>
              <a:rPr lang="it-IT" sz="3300" dirty="0" smtClean="0"/>
              <a:t>Il piano di attuazione è inserito nell’</a:t>
            </a:r>
            <a:r>
              <a:rPr lang="it-IT" sz="3300" dirty="0" err="1" smtClean="0"/>
              <a:t>AdP</a:t>
            </a:r>
            <a:r>
              <a:rPr lang="it-IT" sz="3300" dirty="0" smtClean="0"/>
              <a:t> Competitività e condiviso con Regione Lombardia anche nel 2013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43840"/>
            <a:ext cx="10972800" cy="731520"/>
          </a:xfrm>
        </p:spPr>
        <p:txBody>
          <a:bodyPr>
            <a:normAutofit/>
          </a:bodyPr>
          <a:lstStyle/>
          <a:p>
            <a:r>
              <a:rPr lang="it-IT" sz="4000" dirty="0" smtClean="0"/>
              <a:t>     Attività comune 2013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43000" y="899160"/>
            <a:ext cx="10439400" cy="5227006"/>
          </a:xfrm>
        </p:spPr>
        <p:txBody>
          <a:bodyPr numCol="1">
            <a:normAutofit/>
          </a:bodyPr>
          <a:lstStyle/>
          <a:p>
            <a:r>
              <a:rPr lang="it-IT" sz="2200" dirty="0" smtClean="0"/>
              <a:t>Raccordo con i livelli:</a:t>
            </a:r>
          </a:p>
          <a:p>
            <a:pPr lvl="1"/>
            <a:r>
              <a:rPr lang="it-IT" sz="1800" dirty="0" smtClean="0"/>
              <a:t>Nazionale (Ministero del Lavoro e Unione italiana) </a:t>
            </a:r>
          </a:p>
          <a:p>
            <a:pPr lvl="1"/>
            <a:r>
              <a:rPr lang="it-IT" sz="1800" dirty="0" smtClean="0"/>
              <a:t>Regionale (Regione Lombardia);</a:t>
            </a:r>
          </a:p>
          <a:p>
            <a:r>
              <a:rPr lang="it-IT" sz="2200" dirty="0" smtClean="0"/>
              <a:t>Attività presenti nell</a:t>
            </a:r>
            <a:r>
              <a:rPr lang="it-IT" sz="2200" i="1" dirty="0" smtClean="0"/>
              <a:t>’</a:t>
            </a:r>
            <a:r>
              <a:rPr lang="it-IT" sz="2200" i="1" dirty="0" err="1" smtClean="0"/>
              <a:t>Action</a:t>
            </a:r>
            <a:r>
              <a:rPr lang="it-IT" sz="2200" i="1" dirty="0" smtClean="0"/>
              <a:t> </a:t>
            </a:r>
            <a:r>
              <a:rPr lang="it-IT" sz="2200" i="1" dirty="0" err="1" smtClean="0"/>
              <a:t>Plan</a:t>
            </a:r>
            <a:r>
              <a:rPr lang="it-IT" sz="2200" dirty="0" smtClean="0"/>
              <a:t> nazionale in tema di CSR</a:t>
            </a:r>
          </a:p>
          <a:p>
            <a:r>
              <a:rPr lang="it-IT" sz="2200" dirty="0" smtClean="0"/>
              <a:t>Attività annuali:</a:t>
            </a:r>
          </a:p>
          <a:p>
            <a:pPr lvl="1"/>
            <a:r>
              <a:rPr lang="it-IT" sz="1800" dirty="0" smtClean="0"/>
              <a:t>Seminari tematici formativi per le imprese (circa 12)</a:t>
            </a:r>
          </a:p>
          <a:p>
            <a:pPr lvl="1"/>
            <a:r>
              <a:rPr lang="it-IT" sz="1800" dirty="0" smtClean="0"/>
              <a:t>Raccolta delle buone prassi aziendali in Lombardia (quasi 100 aziende aderenti)</a:t>
            </a:r>
          </a:p>
          <a:p>
            <a:pPr lvl="1"/>
            <a:r>
              <a:rPr lang="it-IT" sz="1800" dirty="0" smtClean="0"/>
              <a:t>Portale web CSR delle CCIAA e vetrina on-line delle buone prassi</a:t>
            </a:r>
          </a:p>
          <a:p>
            <a:pPr lvl="1"/>
            <a:r>
              <a:rPr lang="it-IT" sz="1800" dirty="0" smtClean="0"/>
              <a:t>Partecipazione e eventi e convegni </a:t>
            </a:r>
          </a:p>
          <a:p>
            <a:pPr lvl="1"/>
            <a:r>
              <a:rPr lang="it-IT" sz="1800" dirty="0" smtClean="0"/>
              <a:t>Partecipazione al GDL UNI </a:t>
            </a:r>
          </a:p>
          <a:p>
            <a:pPr algn="just"/>
            <a:r>
              <a:rPr lang="it-IT" sz="2200" dirty="0" smtClean="0"/>
              <a:t>Sperimentazione di nuovi temi:</a:t>
            </a:r>
          </a:p>
          <a:p>
            <a:pPr lvl="1" algn="just"/>
            <a:r>
              <a:rPr lang="it-IT" sz="1800" dirty="0" smtClean="0"/>
              <a:t>contrasto alla corruzione - in collaborazione con </a:t>
            </a:r>
            <a:r>
              <a:rPr lang="it-IT" sz="1800" i="1" dirty="0" smtClean="0"/>
              <a:t>Transparency International Italia</a:t>
            </a:r>
          </a:p>
          <a:p>
            <a:pPr lvl="1" algn="just"/>
            <a:r>
              <a:rPr lang="it-IT" sz="1800" dirty="0" smtClean="0"/>
              <a:t>contrasto a fenomeni di infiltrazioni criminali nel tessuto economico con </a:t>
            </a:r>
            <a:r>
              <a:rPr lang="it-IT" sz="1800" i="1" dirty="0" smtClean="0"/>
              <a:t>LIBERA -Associazione non governativa senza fine di lucro</a:t>
            </a:r>
            <a:r>
              <a:rPr lang="it-IT" sz="1800" dirty="0" smtClean="0"/>
              <a:t>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8410353" y="1488558"/>
            <a:ext cx="3058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u="sng" dirty="0" smtClean="0">
                <a:solidFill>
                  <a:srgbClr val="FF0000"/>
                </a:solidFill>
              </a:rPr>
              <a:t>Condivisa in </a:t>
            </a:r>
            <a:r>
              <a:rPr lang="it-IT" u="sng" dirty="0" err="1" smtClean="0">
                <a:solidFill>
                  <a:srgbClr val="FF0000"/>
                </a:solidFill>
              </a:rPr>
              <a:t>AdP</a:t>
            </a:r>
            <a:r>
              <a:rPr lang="it-IT" u="sng" dirty="0" smtClean="0">
                <a:solidFill>
                  <a:srgbClr val="FF0000"/>
                </a:solidFill>
              </a:rPr>
              <a:t> Competitività</a:t>
            </a:r>
            <a:endParaRPr lang="it-IT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43840"/>
            <a:ext cx="10972800" cy="1143000"/>
          </a:xfrm>
        </p:spPr>
        <p:txBody>
          <a:bodyPr>
            <a:normAutofit/>
          </a:bodyPr>
          <a:lstStyle/>
          <a:p>
            <a:r>
              <a:rPr lang="it-IT" sz="3600" dirty="0" smtClean="0"/>
              <a:t>Dal 2014: servizio in forma associata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43000" y="1524000"/>
            <a:ext cx="10439400" cy="483108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it-IT" sz="2800" dirty="0" smtClean="0"/>
              <a:t>Unioncamere Lombardia svolge di fatto già il ruolo di integratore di sistema per le attività:</a:t>
            </a:r>
          </a:p>
          <a:p>
            <a:pPr lvl="1" algn="just"/>
            <a:r>
              <a:rPr lang="it-IT" sz="2400" dirty="0" smtClean="0"/>
              <a:t>ricercando e sviluppando competenze e fungendo da centro di diffusione per le CCIAA/Sportelli</a:t>
            </a:r>
          </a:p>
          <a:p>
            <a:pPr lvl="1" algn="just"/>
            <a:r>
              <a:rPr lang="it-IT" sz="2400" dirty="0" smtClean="0"/>
              <a:t>raccogliendo esigenze da veicolare come progetti  a valere in </a:t>
            </a:r>
            <a:r>
              <a:rPr lang="it-IT" sz="2400" dirty="0" err="1" smtClean="0"/>
              <a:t>AdP</a:t>
            </a:r>
            <a:r>
              <a:rPr lang="it-IT" sz="2400" dirty="0" smtClean="0"/>
              <a:t> competitività; </a:t>
            </a:r>
          </a:p>
          <a:p>
            <a:pPr lvl="1" algn="just"/>
            <a:r>
              <a:rPr lang="it-IT" sz="2400" dirty="0" smtClean="0"/>
              <a:t>presidiando i tavoli per acquisire risorse e metterle al servizio del Sistema camerale lombardo</a:t>
            </a:r>
          </a:p>
          <a:p>
            <a:pPr algn="just"/>
            <a:r>
              <a:rPr lang="it-IT" sz="2800" dirty="0" smtClean="0"/>
              <a:t>Le CCIAA mantengono raccordo e contatto con le imprese tramite la rete degli Sportelli;</a:t>
            </a:r>
          </a:p>
          <a:p>
            <a:pPr algn="just">
              <a:buNone/>
            </a:pPr>
            <a:r>
              <a:rPr lang="it-IT" sz="2800" dirty="0" smtClean="0"/>
              <a:t>Con la firma dei Protocolli con Regione Lombardia e Libera, si propone di far confluire le risorse che annualmente le CCIAA stanziano a favore di UCL per lo sviluppo di attività (Euro 31.000 /anno) presentando anche all’esterno il servizio di supporto a CSR e trasparenza come servizio “in forma associata” con idonee modalità grafiche e comunicative (newsletter, </a:t>
            </a:r>
            <a:r>
              <a:rPr lang="it-IT" sz="2800" dirty="0" err="1" smtClean="0"/>
              <a:t>etc</a:t>
            </a:r>
            <a:r>
              <a:rPr lang="it-IT" sz="2800" dirty="0" smtClean="0"/>
              <a:t>)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822251" y="20021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Prospetto 2013: risorse per servizi agli Sportelli CSR</a:t>
            </a:r>
            <a:endParaRPr lang="it-IT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</p:nvPr>
        </p:nvGraphicFramePr>
        <p:xfrm>
          <a:off x="2346960" y="1439292"/>
          <a:ext cx="7269126" cy="515454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634563"/>
                <a:gridCol w="3634563"/>
              </a:tblGrid>
              <a:tr h="368182">
                <a:tc>
                  <a:txBody>
                    <a:bodyPr/>
                    <a:lstStyle/>
                    <a:p>
                      <a:r>
                        <a:rPr lang="it-IT" dirty="0" smtClean="0"/>
                        <a:t>CCIAA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Somma</a:t>
                      </a:r>
                      <a:endParaRPr lang="it-IT" dirty="0"/>
                    </a:p>
                  </a:txBody>
                  <a:tcPr/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it-IT" dirty="0" smtClean="0"/>
                        <a:t>Bergamo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3000</a:t>
                      </a:r>
                      <a:endParaRPr lang="it-IT" dirty="0"/>
                    </a:p>
                  </a:txBody>
                  <a:tcPr/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it-IT" dirty="0" smtClean="0"/>
                        <a:t>Brescia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3000</a:t>
                      </a:r>
                      <a:endParaRPr lang="it-IT" dirty="0"/>
                    </a:p>
                  </a:txBody>
                  <a:tcPr/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it-IT" dirty="0" smtClean="0"/>
                        <a:t>Como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2000</a:t>
                      </a:r>
                      <a:endParaRPr lang="it-IT" dirty="0"/>
                    </a:p>
                  </a:txBody>
                  <a:tcPr/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it-IT" dirty="0" smtClean="0"/>
                        <a:t>Cremona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2000</a:t>
                      </a:r>
                      <a:endParaRPr lang="it-IT" dirty="0"/>
                    </a:p>
                  </a:txBody>
                  <a:tcPr/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it-IT" dirty="0" smtClean="0"/>
                        <a:t>Lecco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2000</a:t>
                      </a:r>
                      <a:endParaRPr lang="it-IT" dirty="0"/>
                    </a:p>
                  </a:txBody>
                  <a:tcPr/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it-IT" dirty="0" smtClean="0"/>
                        <a:t>Lodi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2000</a:t>
                      </a:r>
                      <a:endParaRPr lang="it-IT" dirty="0"/>
                    </a:p>
                  </a:txBody>
                  <a:tcPr/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it-IT" dirty="0" smtClean="0"/>
                        <a:t>Mantova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3000</a:t>
                      </a:r>
                      <a:endParaRPr lang="it-IT" dirty="0"/>
                    </a:p>
                  </a:txBody>
                  <a:tcPr/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it-IT" dirty="0" smtClean="0"/>
                        <a:t>Milano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3000</a:t>
                      </a:r>
                      <a:endParaRPr lang="it-IT" dirty="0"/>
                    </a:p>
                  </a:txBody>
                  <a:tcPr/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it-IT" dirty="0" smtClean="0"/>
                        <a:t>Monza e Brianza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3000</a:t>
                      </a:r>
                      <a:endParaRPr lang="it-IT" dirty="0"/>
                    </a:p>
                  </a:txBody>
                  <a:tcPr/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it-IT" dirty="0" smtClean="0"/>
                        <a:t>Pavia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3000</a:t>
                      </a:r>
                      <a:endParaRPr lang="it-IT" dirty="0"/>
                    </a:p>
                  </a:txBody>
                  <a:tcPr/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it-IT" dirty="0" smtClean="0"/>
                        <a:t>Sondrio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2000</a:t>
                      </a:r>
                      <a:endParaRPr lang="it-IT" dirty="0"/>
                    </a:p>
                  </a:txBody>
                  <a:tcPr/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it-IT" dirty="0" smtClean="0"/>
                        <a:t>Varese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3000</a:t>
                      </a:r>
                      <a:endParaRPr lang="it-IT" dirty="0"/>
                    </a:p>
                  </a:txBody>
                  <a:tcPr/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it-IT" b="1" dirty="0" smtClean="0"/>
                        <a:t>TOTALE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31.000</a:t>
                      </a:r>
                      <a:endParaRPr lang="it-IT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noProof="0" dirty="0" smtClean="0"/>
              <a:t>1</a:t>
            </a:r>
            <a:endParaRPr lang="it-IT" noProof="0" dirty="0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46F0C7C-95CD-4157-B59F-1693F8160B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444</Words>
  <Application>Microsoft Office PowerPoint</Application>
  <PresentationFormat>Personalizzato</PresentationFormat>
  <Paragraphs>61</Paragraphs>
  <Slides>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Tema di Office</vt:lpstr>
      <vt:lpstr>SERVIZI CAMERALI IN TEMA DI CSR E TRASPARENZA     Comitato dei Segretari Generali 5 novembre 2013</vt:lpstr>
      <vt:lpstr> Sportelli CSR e Trasparenza: evoluzione</vt:lpstr>
      <vt:lpstr>     Attività comune 2013</vt:lpstr>
      <vt:lpstr>Dal 2014: servizio in forma associata</vt:lpstr>
      <vt:lpstr>Prospetto 2013: risorse per servizi agli Sportelli CSR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2013-05-27T13:42:40Z</dcterms:created>
  <dcterms:modified xsi:type="dcterms:W3CDTF">2013-11-06T10:20:47Z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TC034629029991</vt:lpwstr>
  </property>
</Properties>
</file>