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sldIdLst>
    <p:sldId id="256" r:id="rId2"/>
    <p:sldId id="257" r:id="rId3"/>
    <p:sldId id="258" r:id="rId4"/>
    <p:sldId id="259" r:id="rId5"/>
    <p:sldId id="28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Lst>
  <p:sldSz cx="9144000" cy="6858000" type="screen4x3"/>
  <p:notesSz cx="6735763" cy="98663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QFiZVQL+iQsilYUBG7J4JYCGKU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8AFEAFD-18AC-4E87-81FD-600DFDC30C41}">
  <a:tblStyle styleId="{98AFEAFD-18AC-4E87-81FD-600DFDC30C4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48" autoAdjust="0"/>
  </p:normalViewPr>
  <p:slideViewPr>
    <p:cSldViewPr snapToGrid="0">
      <p:cViewPr>
        <p:scale>
          <a:sx n="90" d="100"/>
          <a:sy n="90" d="100"/>
        </p:scale>
        <p:origin x="132" y="4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3316"/>
          </a:xfrm>
          <a:prstGeom prst="rect">
            <a:avLst/>
          </a:prstGeom>
          <a:noFill/>
          <a:ln>
            <a:noFill/>
          </a:ln>
        </p:spPr>
        <p:txBody>
          <a:bodyPr spcFirstLastPara="1" wrap="square" lIns="92486" tIns="46230" rIns="92486" bIns="4623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5" y="0"/>
            <a:ext cx="2918830" cy="493316"/>
          </a:xfrm>
          <a:prstGeom prst="rect">
            <a:avLst/>
          </a:prstGeom>
          <a:noFill/>
          <a:ln>
            <a:noFill/>
          </a:ln>
        </p:spPr>
        <p:txBody>
          <a:bodyPr spcFirstLastPara="1" wrap="square" lIns="92486" tIns="46230" rIns="92486" bIns="4623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686499"/>
            <a:ext cx="5388610" cy="4439841"/>
          </a:xfrm>
          <a:prstGeom prst="rect">
            <a:avLst/>
          </a:prstGeom>
          <a:noFill/>
          <a:ln>
            <a:noFill/>
          </a:ln>
        </p:spPr>
        <p:txBody>
          <a:bodyPr spcFirstLastPara="1" wrap="square" lIns="92486" tIns="46230" rIns="92486" bIns="4623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6"/>
            <a:ext cx="2918830" cy="493316"/>
          </a:xfrm>
          <a:prstGeom prst="rect">
            <a:avLst/>
          </a:prstGeom>
          <a:noFill/>
          <a:ln>
            <a:noFill/>
          </a:ln>
        </p:spPr>
        <p:txBody>
          <a:bodyPr spcFirstLastPara="1" wrap="square" lIns="92486" tIns="46230" rIns="92486" bIns="4623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5" y="9371286"/>
            <a:ext cx="2918830" cy="493316"/>
          </a:xfrm>
          <a:prstGeom prst="rect">
            <a:avLst/>
          </a:prstGeom>
          <a:noFill/>
          <a:ln>
            <a:noFill/>
          </a:ln>
        </p:spPr>
        <p:txBody>
          <a:bodyPr spcFirstLastPara="1" wrap="square" lIns="92486" tIns="46230" rIns="92486" bIns="46230" anchor="b" anchorCtr="0">
            <a:noAutofit/>
          </a:bodyPr>
          <a:lstStyle/>
          <a:p>
            <a:pPr algn="r"/>
            <a:fld id="{00000000-1234-1234-1234-123412341234}" type="slidenum">
              <a:rPr lang="it-IT" sz="1200" smtClean="0">
                <a:solidFill>
                  <a:schemeClr val="dk1"/>
                </a:solidFill>
                <a:latin typeface="Calibri"/>
                <a:ea typeface="Calibri"/>
                <a:cs typeface="Calibri"/>
                <a:sym typeface="Calibri"/>
              </a:rPr>
              <a:pPr algn="r"/>
              <a:t>‹N›</a:t>
            </a:fld>
            <a:endParaRPr lang="it-IT"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05775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86" name="Google Shape;86;p1: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92" name="Google Shape;92;p2: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64ab1193f5_0_9: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64ab1193f5_0_9: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00" name="Google Shape;100;g64ab1193f5_0_9: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4ab1193f5_0_21: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4ab1193f5_0_21: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08" name="Google Shape;108;g64ab1193f5_0_21: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4ab1193f5_0_42: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4ab1193f5_0_42: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21" name="Google Shape;121;g64ab1193f5_0_42: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64ab1193f5_0_36: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64ab1193f5_0_36: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28" name="Google Shape;128;g64ab1193f5_0_36: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64ab1193f5_0_50: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64ab1193f5_0_50: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35" name="Google Shape;135;g64ab1193f5_0_50: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4ab1193f5_0_62: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4ab1193f5_0_62: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42" name="Google Shape;142;g64ab1193f5_0_62: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4ab1193f5_0_73: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4ab1193f5_0_73:notes"/>
          <p:cNvSpPr txBox="1">
            <a:spLocks noGrp="1"/>
          </p:cNvSpPr>
          <p:nvPr>
            <p:ph type="body" idx="1"/>
          </p:nvPr>
        </p:nvSpPr>
        <p:spPr>
          <a:xfrm>
            <a:off x="673577" y="4686498"/>
            <a:ext cx="5388571" cy="4439854"/>
          </a:xfrm>
          <a:prstGeom prst="rect">
            <a:avLst/>
          </a:prstGeom>
        </p:spPr>
        <p:txBody>
          <a:bodyPr spcFirstLastPara="1" wrap="square" lIns="92486" tIns="46230" rIns="92486" bIns="46230" anchor="t" anchorCtr="0">
            <a:noAutofit/>
          </a:bodyPr>
          <a:lstStyle/>
          <a:p>
            <a:pPr marL="0" indent="0"/>
            <a:endParaRPr/>
          </a:p>
        </p:txBody>
      </p:sp>
      <p:sp>
        <p:nvSpPr>
          <p:cNvPr id="149" name="Google Shape;149;g64ab1193f5_0_73:notes"/>
          <p:cNvSpPr txBox="1">
            <a:spLocks noGrp="1"/>
          </p:cNvSpPr>
          <p:nvPr>
            <p:ph type="sldNum" idx="12"/>
          </p:nvPr>
        </p:nvSpPr>
        <p:spPr>
          <a:xfrm>
            <a:off x="3815374" y="9371285"/>
            <a:ext cx="2918871" cy="493185"/>
          </a:xfrm>
          <a:prstGeom prst="rect">
            <a:avLst/>
          </a:prstGeom>
        </p:spPr>
        <p:txBody>
          <a:bodyPr spcFirstLastPara="1" wrap="square" lIns="92486" tIns="46230" rIns="92486" bIns="46230" anchor="b" anchorCtr="0">
            <a:noAutofit/>
          </a:bodyPr>
          <a:lstStyle/>
          <a:p>
            <a:pPr algn="r"/>
            <a:fld id="{00000000-1234-1234-1234-123412341234}" type="slidenum">
              <a:rPr lang="it-IT"/>
              <a:pPr algn="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155" name="Google Shape;155;p3: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161" name="Google Shape;161;p4: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168" name="Google Shape;168;p5: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181" name="Google Shape;181;p6: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194" name="Google Shape;194;p7: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07" name="Google Shape;207;p8: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20" name="Google Shape;220;p9: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33" name="Google Shape;233;p10: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1: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46" name="Google Shape;246;p11: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2: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59" name="Google Shape;259;p12: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72" name="Google Shape;272;p13: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85" name="Google Shape;285;p14: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5: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298" name="Google Shape;298;p15: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24" name="Google Shape;324;p17: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8: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37" name="Google Shape;337;p18: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0: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50" name="Google Shape;350;p20: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63" name="Google Shape;363;p21: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2: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76" name="Google Shape;376;p22: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3: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389" name="Google Shape;389;p23: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4: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402" name="Google Shape;402;p24: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5: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415" name="Google Shape;415;p25: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6:notes"/>
          <p:cNvSpPr txBox="1">
            <a:spLocks noGrp="1"/>
          </p:cNvSpPr>
          <p:nvPr>
            <p:ph type="body" idx="1"/>
          </p:nvPr>
        </p:nvSpPr>
        <p:spPr>
          <a:xfrm>
            <a:off x="673577" y="4686499"/>
            <a:ext cx="5388610" cy="4439841"/>
          </a:xfrm>
          <a:prstGeom prst="rect">
            <a:avLst/>
          </a:prstGeom>
        </p:spPr>
        <p:txBody>
          <a:bodyPr spcFirstLastPara="1" wrap="square" lIns="92486" tIns="46230" rIns="92486" bIns="46230" anchor="t" anchorCtr="0">
            <a:noAutofit/>
          </a:bodyPr>
          <a:lstStyle/>
          <a:p>
            <a:pPr marL="0" indent="0"/>
            <a:endParaRPr/>
          </a:p>
        </p:txBody>
      </p:sp>
      <p:sp>
        <p:nvSpPr>
          <p:cNvPr id="428" name="Google Shape;428;p26:notes"/>
          <p:cNvSpPr>
            <a:spLocks noGrp="1" noRot="1" noChangeAspect="1"/>
          </p:cNvSpPr>
          <p:nvPr>
            <p:ph type="sldImg" idx="2"/>
          </p:nvPr>
        </p:nvSpPr>
        <p:spPr>
          <a:xfrm>
            <a:off x="901700" y="739775"/>
            <a:ext cx="493236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1"/>
        <p:cNvGrpSpPr/>
        <p:nvPr/>
      </p:nvGrpSpPr>
      <p:grpSpPr>
        <a:xfrm>
          <a:off x="0" y="0"/>
          <a:ext cx="0" cy="0"/>
          <a:chOff x="0" y="0"/>
          <a:chExt cx="0" cy="0"/>
        </a:xfrm>
      </p:grpSpPr>
      <p:sp>
        <p:nvSpPr>
          <p:cNvPr id="22" name="Google Shape;22;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27"/>
        <p:cNvGrpSpPr/>
        <p:nvPr/>
      </p:nvGrpSpPr>
      <p:grpSpPr>
        <a:xfrm>
          <a:off x="0" y="0"/>
          <a:ext cx="0" cy="0"/>
          <a:chOff x="0" y="0"/>
          <a:chExt cx="0" cy="0"/>
        </a:xfrm>
      </p:grpSpPr>
      <p:sp>
        <p:nvSpPr>
          <p:cNvPr id="28" name="Google Shape;2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olo e testo verticale"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721804" y="1700808"/>
            <a:ext cx="7772400" cy="165618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595959"/>
              </a:buClr>
              <a:buSzPts val="3240"/>
              <a:buFont typeface="Calibri"/>
              <a:buNone/>
            </a:pP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RELAZIONE PREVISIONALE E PROGRAMMATICA 2020</a:t>
            </a:r>
            <a:br>
              <a:rPr lang="it-IT" sz="3240">
                <a:solidFill>
                  <a:srgbClr val="595959"/>
                </a:solidFill>
              </a:rPr>
            </a:br>
            <a:r>
              <a:rPr lang="it-IT" sz="3240">
                <a:solidFill>
                  <a:srgbClr val="595959"/>
                </a:solidFill>
              </a:rPr>
              <a:t/>
            </a:r>
            <a:br>
              <a:rPr lang="it-IT" sz="3240">
                <a:solidFill>
                  <a:srgbClr val="595959"/>
                </a:solidFill>
              </a:rPr>
            </a:br>
            <a:endParaRPr sz="1080" b="1" i="1"/>
          </a:p>
        </p:txBody>
      </p:sp>
      <p:pic>
        <p:nvPicPr>
          <p:cNvPr id="89" name="Google Shape;89;p1" descr="\\cifsutenti.pv.intra.cciaa.net\cifs_pvvdihome01\FolderRedirection\cpv0311\Desktop\logo CdC PV cm 19.jpg"/>
          <p:cNvPicPr preferRelativeResize="0"/>
          <p:nvPr/>
        </p:nvPicPr>
        <p:blipFill rotWithShape="1">
          <a:blip r:embed="rId3">
            <a:alphaModFix/>
          </a:blip>
          <a:srcRect/>
          <a:stretch/>
        </p:blipFill>
        <p:spPr>
          <a:xfrm>
            <a:off x="1979712" y="332656"/>
            <a:ext cx="4680520" cy="13681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595959"/>
              </a:buClr>
              <a:buSzPts val="4400"/>
              <a:buFont typeface="Calibri"/>
              <a:buNone/>
            </a:pPr>
            <a:r>
              <a:rPr lang="it-IT">
                <a:solidFill>
                  <a:srgbClr val="595959"/>
                </a:solidFill>
              </a:rPr>
              <a:t>Sommario</a:t>
            </a:r>
            <a:endParaRPr/>
          </a:p>
        </p:txBody>
      </p:sp>
      <p:sp>
        <p:nvSpPr>
          <p:cNvPr id="95" name="Google Shape;95;p2"/>
          <p:cNvSpPr txBox="1">
            <a:spLocks noGrp="1"/>
          </p:cNvSpPr>
          <p:nvPr>
            <p:ph type="body" idx="1"/>
          </p:nvPr>
        </p:nvSpPr>
        <p:spPr>
          <a:xfrm>
            <a:off x="457200" y="1600200"/>
            <a:ext cx="8229600" cy="4525963"/>
          </a:xfrm>
          <a:prstGeom prst="rect">
            <a:avLst/>
          </a:prstGeom>
          <a:solidFill>
            <a:schemeClr val="lt1"/>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95959"/>
              </a:buClr>
              <a:buSzPts val="1190"/>
              <a:buNone/>
            </a:pPr>
            <a:r>
              <a:rPr lang="it-IT" sz="1190" b="1">
                <a:solidFill>
                  <a:srgbClr val="595959"/>
                </a:solidFill>
              </a:rPr>
              <a:t>1 - Premesse</a:t>
            </a:r>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0" lvl="0" indent="0" algn="l" rtl="0">
              <a:lnSpc>
                <a:spcPct val="90000"/>
              </a:lnSpc>
              <a:spcBef>
                <a:spcPts val="238"/>
              </a:spcBef>
              <a:spcAft>
                <a:spcPts val="0"/>
              </a:spcAft>
              <a:buClr>
                <a:srgbClr val="595959"/>
              </a:buClr>
              <a:buSzPts val="1190"/>
              <a:buNone/>
            </a:pPr>
            <a:r>
              <a:rPr lang="it-IT" sz="1190" b="1">
                <a:solidFill>
                  <a:srgbClr val="595959"/>
                </a:solidFill>
              </a:rPr>
              <a:t>2 – Scenari di Riferimento</a:t>
            </a:r>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Scenario Economico</a:t>
            </a:r>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Scenario  Normativo</a:t>
            </a:r>
            <a:endParaRPr sz="1020">
              <a:solidFill>
                <a:srgbClr val="595959"/>
              </a:solidFill>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Nuovo ruolo della Camera e relazioni istituzionali </a:t>
            </a:r>
            <a:endParaRPr sz="1020">
              <a:solidFill>
                <a:srgbClr val="595959"/>
              </a:solidFill>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0" lvl="0" indent="0" algn="l" rtl="0">
              <a:lnSpc>
                <a:spcPct val="90000"/>
              </a:lnSpc>
              <a:spcBef>
                <a:spcPts val="238"/>
              </a:spcBef>
              <a:spcAft>
                <a:spcPts val="0"/>
              </a:spcAft>
              <a:buClr>
                <a:srgbClr val="595959"/>
              </a:buClr>
              <a:buSzPts val="1190"/>
              <a:buNone/>
            </a:pPr>
            <a:r>
              <a:rPr lang="it-IT" sz="1190" b="1">
                <a:solidFill>
                  <a:srgbClr val="595959"/>
                </a:solidFill>
              </a:rPr>
              <a:t>3 – Obiettivi Strategici</a:t>
            </a:r>
            <a:endParaRPr/>
          </a:p>
          <a:p>
            <a:pPr marL="0" lvl="0" indent="0" algn="l" rtl="0">
              <a:lnSpc>
                <a:spcPct val="90000"/>
              </a:lnSpc>
              <a:spcBef>
                <a:spcPts val="238"/>
              </a:spcBef>
              <a:spcAft>
                <a:spcPts val="0"/>
              </a:spcAft>
              <a:buClr>
                <a:schemeClr val="dk1"/>
              </a:buClr>
              <a:buSzPts val="1190"/>
              <a:buNone/>
            </a:pPr>
            <a:endParaRPr sz="1190" b="1"/>
          </a:p>
          <a:p>
            <a:pPr marL="0" lvl="0" indent="0" algn="l" rtl="0">
              <a:lnSpc>
                <a:spcPct val="90000"/>
              </a:lnSpc>
              <a:spcBef>
                <a:spcPts val="221"/>
              </a:spcBef>
              <a:spcAft>
                <a:spcPts val="0"/>
              </a:spcAft>
              <a:buClr>
                <a:srgbClr val="595959"/>
              </a:buClr>
              <a:buSzPts val="1105"/>
              <a:buNone/>
            </a:pPr>
            <a:r>
              <a:rPr lang="it-IT" sz="1105" b="1">
                <a:solidFill>
                  <a:srgbClr val="595959"/>
                </a:solidFill>
              </a:rPr>
              <a:t>      1 -  Sostenere la competitività del sistema imprenditoriale </a:t>
            </a:r>
            <a:endParaRPr/>
          </a:p>
          <a:p>
            <a:pPr marL="457200" lvl="1" indent="0" algn="l" rtl="0">
              <a:lnSpc>
                <a:spcPct val="90000"/>
              </a:lnSpc>
              <a:spcBef>
                <a:spcPts val="204"/>
              </a:spcBef>
              <a:spcAft>
                <a:spcPts val="0"/>
              </a:spcAft>
              <a:buClr>
                <a:schemeClr val="dk1"/>
              </a:buClr>
              <a:buSzPts val="1020"/>
              <a:buNone/>
            </a:pPr>
            <a:r>
              <a:rPr lang="it-IT" sz="1020"/>
              <a:t>               </a:t>
            </a:r>
            <a:r>
              <a:rPr lang="it-IT" sz="1020">
                <a:solidFill>
                  <a:srgbClr val="595959"/>
                </a:solidFill>
              </a:rPr>
              <a:t>1.1 Rafforzare il processo di internazionalizzazione del sistema imprenditoriale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1.2 Far crescere la competenza delle imprese nel campo digitale e dell’innovazione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1.3 Favorire lo sviluppo del capitale umano e la cultura di impresa</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1.4 Promuovere le eccellenze territoriali, le filiere produttive, il turismo, la cultura e il marketing territoriale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1.5 Semplificare il rapporto  delle imprese  con la PA e promuovere  l’e-government</a:t>
            </a:r>
            <a:endParaRPr sz="1020">
              <a:solidFill>
                <a:srgbClr val="595959"/>
              </a:solidFill>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1.6 Agevolare la qualità delle relazioni sul mercato</a:t>
            </a:r>
            <a:endParaRPr/>
          </a:p>
          <a:p>
            <a:pPr marL="457200" lvl="1" indent="0" algn="l" rtl="0">
              <a:lnSpc>
                <a:spcPct val="90000"/>
              </a:lnSpc>
              <a:spcBef>
                <a:spcPts val="204"/>
              </a:spcBef>
              <a:spcAft>
                <a:spcPts val="0"/>
              </a:spcAft>
              <a:buClr>
                <a:schemeClr val="dk1"/>
              </a:buClr>
              <a:buSzPts val="1020"/>
              <a:buNone/>
            </a:pPr>
            <a:r>
              <a:rPr lang="it-IT" sz="1020"/>
              <a:t>	</a:t>
            </a:r>
            <a:endParaRPr/>
          </a:p>
          <a:p>
            <a:pPr marL="0" lvl="0" indent="0" algn="l" rtl="0">
              <a:lnSpc>
                <a:spcPct val="90000"/>
              </a:lnSpc>
              <a:spcBef>
                <a:spcPts val="221"/>
              </a:spcBef>
              <a:spcAft>
                <a:spcPts val="0"/>
              </a:spcAft>
              <a:buClr>
                <a:schemeClr val="dk1"/>
              </a:buClr>
              <a:buSzPts val="1020"/>
              <a:buNone/>
            </a:pPr>
            <a:r>
              <a:rPr lang="it-IT" sz="1020" b="1"/>
              <a:t>       </a:t>
            </a:r>
            <a:r>
              <a:rPr lang="it-IT" sz="1105" b="1">
                <a:solidFill>
                  <a:srgbClr val="595959"/>
                </a:solidFill>
              </a:rPr>
              <a:t>2 -  Processi interni</a:t>
            </a:r>
            <a:endParaRPr/>
          </a:p>
          <a:p>
            <a:pPr marL="457200" lvl="1" indent="0" algn="l" rtl="0">
              <a:lnSpc>
                <a:spcPct val="90000"/>
              </a:lnSpc>
              <a:spcBef>
                <a:spcPts val="204"/>
              </a:spcBef>
              <a:spcAft>
                <a:spcPts val="0"/>
              </a:spcAft>
              <a:buClr>
                <a:schemeClr val="dk1"/>
              </a:buClr>
              <a:buSzPts val="1020"/>
              <a:buNone/>
            </a:pPr>
            <a:r>
              <a:rPr lang="it-IT" sz="1020"/>
              <a:t>              </a:t>
            </a:r>
            <a:r>
              <a:rPr lang="it-IT" sz="1020">
                <a:solidFill>
                  <a:srgbClr val="595959"/>
                </a:solidFill>
              </a:rPr>
              <a:t>2.1 Migliorare l’efficienza della  struttura   e assicurare  un adeguato livello  di  efficacia dei servizi</a:t>
            </a:r>
            <a:endParaRPr/>
          </a:p>
          <a:p>
            <a:pPr marL="457200" lvl="1" indent="0" algn="l" rtl="0">
              <a:lnSpc>
                <a:spcPct val="90000"/>
              </a:lnSpc>
              <a:spcBef>
                <a:spcPts val="204"/>
              </a:spcBef>
              <a:spcAft>
                <a:spcPts val="0"/>
              </a:spcAft>
              <a:buClr>
                <a:schemeClr val="dk1"/>
              </a:buClr>
              <a:buSzPts val="1020"/>
              <a:buNone/>
            </a:pPr>
            <a:endParaRPr sz="1020"/>
          </a:p>
          <a:p>
            <a:pPr marL="0" lvl="0" indent="0" algn="l" rtl="0">
              <a:lnSpc>
                <a:spcPct val="90000"/>
              </a:lnSpc>
              <a:spcBef>
                <a:spcPts val="221"/>
              </a:spcBef>
              <a:spcAft>
                <a:spcPts val="0"/>
              </a:spcAft>
              <a:buClr>
                <a:srgbClr val="595959"/>
              </a:buClr>
              <a:buSzPts val="1105"/>
              <a:buNone/>
            </a:pPr>
            <a:r>
              <a:rPr lang="it-IT" sz="1105" b="1">
                <a:solidFill>
                  <a:srgbClr val="595959"/>
                </a:solidFill>
              </a:rPr>
              <a:t>       3 - Crescita e apprendimento </a:t>
            </a:r>
            <a:endParaRPr/>
          </a:p>
          <a:p>
            <a:pPr marL="0" lvl="0" indent="0" algn="just" rtl="0">
              <a:lnSpc>
                <a:spcPct val="90000"/>
              </a:lnSpc>
              <a:spcBef>
                <a:spcPts val="204"/>
              </a:spcBef>
              <a:spcAft>
                <a:spcPts val="0"/>
              </a:spcAft>
              <a:buClr>
                <a:schemeClr val="dk1"/>
              </a:buClr>
              <a:buSzPts val="1020"/>
              <a:buNone/>
            </a:pPr>
            <a:r>
              <a:rPr lang="it-IT" sz="1020"/>
              <a:t>                              </a:t>
            </a:r>
            <a:r>
              <a:rPr lang="it-IT" sz="1020">
                <a:solidFill>
                  <a:srgbClr val="595959"/>
                </a:solidFill>
              </a:rPr>
              <a:t>3.1  Promuovere il processo di riqualificazione delle competenze e professionalità interne, anche attraverso adeguati percorsi formativi</a:t>
            </a:r>
            <a:endParaRPr/>
          </a:p>
          <a:p>
            <a:pPr marL="0" lvl="0" indent="0" algn="l" rtl="0">
              <a:lnSpc>
                <a:spcPct val="90000"/>
              </a:lnSpc>
              <a:spcBef>
                <a:spcPts val="204"/>
              </a:spcBef>
              <a:spcAft>
                <a:spcPts val="0"/>
              </a:spcAft>
              <a:buClr>
                <a:schemeClr val="dk1"/>
              </a:buClr>
              <a:buSzPts val="1020"/>
              <a:buNone/>
            </a:pPr>
            <a:r>
              <a:rPr lang="it-IT" sz="1020" b="1"/>
              <a:t>  </a:t>
            </a:r>
            <a:endParaRPr/>
          </a:p>
          <a:p>
            <a:pPr marL="0" lvl="0" indent="0" algn="l" rtl="0">
              <a:lnSpc>
                <a:spcPct val="90000"/>
              </a:lnSpc>
              <a:spcBef>
                <a:spcPts val="221"/>
              </a:spcBef>
              <a:spcAft>
                <a:spcPts val="0"/>
              </a:spcAft>
              <a:buClr>
                <a:schemeClr val="dk1"/>
              </a:buClr>
              <a:buSzPts val="1020"/>
              <a:buNone/>
            </a:pPr>
            <a:r>
              <a:rPr lang="it-IT" sz="1020" b="1"/>
              <a:t>       </a:t>
            </a:r>
            <a:r>
              <a:rPr lang="it-IT" sz="1105" b="1">
                <a:solidFill>
                  <a:srgbClr val="595959"/>
                </a:solidFill>
              </a:rPr>
              <a:t>4 – Prospettiva economico-finanziaria</a:t>
            </a:r>
            <a:endParaRPr sz="1105" b="1">
              <a:solidFill>
                <a:srgbClr val="595959"/>
              </a:solidFill>
            </a:endParaRPr>
          </a:p>
          <a:p>
            <a:pPr marL="0" lvl="0" indent="0" algn="l" rtl="0">
              <a:lnSpc>
                <a:spcPct val="90000"/>
              </a:lnSpc>
              <a:spcBef>
                <a:spcPts val="204"/>
              </a:spcBef>
              <a:spcAft>
                <a:spcPts val="0"/>
              </a:spcAft>
              <a:buClr>
                <a:schemeClr val="dk1"/>
              </a:buClr>
              <a:buSzPts val="1020"/>
              <a:buNone/>
            </a:pPr>
            <a:r>
              <a:rPr lang="it-IT" sz="1020"/>
              <a:t>                              </a:t>
            </a:r>
            <a:r>
              <a:rPr lang="it-IT" sz="1020">
                <a:solidFill>
                  <a:srgbClr val="595959"/>
                </a:solidFill>
              </a:rPr>
              <a:t>4.1 Incrementare le entrate alternative al diritto annuo e contenere i costi </a:t>
            </a:r>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342900" lvl="0" indent="-170180" algn="l" rtl="0">
              <a:lnSpc>
                <a:spcPct val="90000"/>
              </a:lnSpc>
              <a:spcBef>
                <a:spcPts val="544"/>
              </a:spcBef>
              <a:spcAft>
                <a:spcPts val="0"/>
              </a:spcAft>
              <a:buClr>
                <a:schemeClr val="dk1"/>
              </a:buClr>
              <a:buSzPts val="2720"/>
              <a:buNone/>
            </a:pPr>
            <a:endParaRPr sz="2720"/>
          </a:p>
        </p:txBody>
      </p:sp>
      <p:sp>
        <p:nvSpPr>
          <p:cNvPr id="96" name="Google Shape;9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64ab1193f5_0_9"/>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03" name="Google Shape;103;g64ab1193f5_0_9"/>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pic>
        <p:nvPicPr>
          <p:cNvPr id="104" name="Google Shape;104;g64ab1193f5_0_9"/>
          <p:cNvPicPr preferRelativeResize="0"/>
          <p:nvPr/>
        </p:nvPicPr>
        <p:blipFill>
          <a:blip r:embed="rId3">
            <a:alphaModFix/>
          </a:blip>
          <a:stretch>
            <a:fillRect/>
          </a:stretch>
        </p:blipFill>
        <p:spPr>
          <a:xfrm>
            <a:off x="676275" y="2686050"/>
            <a:ext cx="7791450" cy="1485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64ab1193f5_0_21"/>
          <p:cNvSpPr txBox="1">
            <a:spLocks noGrp="1"/>
          </p:cNvSpPr>
          <p:nvPr>
            <p:ph type="body" idx="1"/>
          </p:nvPr>
        </p:nvSpPr>
        <p:spPr>
          <a:xfrm>
            <a:off x="457200" y="160425"/>
            <a:ext cx="8229600" cy="6441300"/>
          </a:xfrm>
          <a:prstGeom prst="rect">
            <a:avLst/>
          </a:prstGeom>
        </p:spPr>
        <p:txBody>
          <a:bodyPr spcFirstLastPara="1" wrap="square" lIns="91425" tIns="45700" rIns="91425" bIns="45700" anchor="t" anchorCtr="0">
            <a:noAutofit/>
          </a:bodyPr>
          <a:lstStyle/>
          <a:p>
            <a:pPr marL="0" lvl="0" indent="0" algn="just" rtl="0">
              <a:lnSpc>
                <a:spcPct val="150000"/>
              </a:lnSpc>
              <a:spcBef>
                <a:spcPts val="200"/>
              </a:spcBef>
              <a:spcAft>
                <a:spcPts val="0"/>
              </a:spcAft>
              <a:buClr>
                <a:schemeClr val="dk1"/>
              </a:buClr>
              <a:buSzPts val="1100"/>
              <a:buFont typeface="Arial"/>
              <a:buNone/>
            </a:pPr>
            <a:r>
              <a:rPr lang="it-IT" sz="1000" dirty="0">
                <a:solidFill>
                  <a:srgbClr val="595959"/>
                </a:solidFill>
              </a:rPr>
              <a:t>La Relazione Previsionale e Programmatica è il documento di indirizzo strategico con cui la Camera, nell’ambito delle priorità definite nel Programma Pluriennale approvato dal Consiglio con deliberazione n.  14  del 16 novembre 2015,  provvede a fissare gli obiettivi e ad illustrare i programmi da  attuare nel corso del 2020, in relazione alle caratteristiche e ai possibili sviluppi dell’economia  locale</a:t>
            </a:r>
            <a:r>
              <a:rPr lang="it-IT" sz="1000" dirty="0" smtClean="0">
                <a:solidFill>
                  <a:srgbClr val="595959"/>
                </a:solidFill>
              </a:rPr>
              <a:t>. Si evidenzia che, per il 2020, si farà riferimento al medesimo Programma Pluriennale già citato (2015-2019), dal momento che gli attuali organi camerali agiranno in un regime di proroga, non essendo ancora concluso il processo riforma.</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La Relazione – oltre  a tracciare gli indirizzi per la predisposizione del Preventivo Economico e del Budget Direzionale - è lo strumento per consentire un aggiornamento degli obiettivi strategici </a:t>
            </a:r>
            <a:r>
              <a:rPr lang="it-IT" sz="1000" dirty="0" smtClean="0">
                <a:solidFill>
                  <a:srgbClr val="595959"/>
                </a:solidFill>
              </a:rPr>
              <a:t>pluriennali, per </a:t>
            </a:r>
            <a:r>
              <a:rPr lang="it-IT" sz="1000" dirty="0">
                <a:solidFill>
                  <a:srgbClr val="595959"/>
                </a:solidFill>
              </a:rPr>
              <a:t>assicurarne la coerenza con l’evoluzione del contesto esterno e interno all’Ente</a:t>
            </a:r>
            <a:r>
              <a:rPr lang="it-IT" sz="1000" dirty="0" smtClean="0">
                <a:solidFill>
                  <a:srgbClr val="595959"/>
                </a:solidFill>
              </a:rPr>
              <a:t>. </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In linea con il presente documento, con il Preventivo Economico  e suoi allegati nonché  con il Budget Direzionale, sarà redatto il Piano della Performance che ha lo scopo di coordinare gli indirizzi e gli obiettivi operativi con gli obiettivi strategici, definendo gli indicatori e i target per la misurazione della performance camerale, anche per la valutazione dell’apporto fornito dai dirigenti e dal personale alla realizzazione delle policy dell’Ente.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In conformità al dettato normativo, la presente Relazione contiene l’aggiornamento dello scenario esterno di riferimento, socio-economico e normativo, che delimita l’azione della Camera nel periodo oggetto della programmazione.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Con il Decreto 16 febbraio 2018 del Ministro dello Sviluppo Economico, in attuazione della riforma del sistema camerale  </a:t>
            </a:r>
            <a:r>
              <a:rPr lang="it-IT" sz="1000" dirty="0" smtClean="0">
                <a:solidFill>
                  <a:srgbClr val="595959"/>
                </a:solidFill>
              </a:rPr>
              <a:t>di cui alla Legge n. </a:t>
            </a:r>
            <a:r>
              <a:rPr lang="it-IT" sz="1000" dirty="0">
                <a:solidFill>
                  <a:srgbClr val="595959"/>
                </a:solidFill>
              </a:rPr>
              <a:t>124/2015 e il conseguente </a:t>
            </a:r>
            <a:r>
              <a:rPr lang="it-IT" sz="1000" dirty="0" err="1">
                <a:solidFill>
                  <a:srgbClr val="595959"/>
                </a:solidFill>
              </a:rPr>
              <a:t>D.Lgs.</a:t>
            </a:r>
            <a:r>
              <a:rPr lang="it-IT" sz="1000" dirty="0">
                <a:solidFill>
                  <a:srgbClr val="595959"/>
                </a:solidFill>
              </a:rPr>
              <a:t> </a:t>
            </a:r>
            <a:r>
              <a:rPr lang="it-IT" sz="1000" dirty="0" smtClean="0">
                <a:solidFill>
                  <a:srgbClr val="595959"/>
                </a:solidFill>
              </a:rPr>
              <a:t>n. 219/2016</a:t>
            </a:r>
            <a:r>
              <a:rPr lang="it-IT" sz="1000" dirty="0">
                <a:solidFill>
                  <a:srgbClr val="595959"/>
                </a:solidFill>
              </a:rPr>
              <a:t>, è stata recepita la proposta  di </a:t>
            </a:r>
            <a:r>
              <a:rPr lang="it-IT" sz="1000" dirty="0" err="1">
                <a:solidFill>
                  <a:srgbClr val="595959"/>
                </a:solidFill>
              </a:rPr>
              <a:t>Unioncamere</a:t>
            </a:r>
            <a:r>
              <a:rPr lang="it-IT" sz="1000" dirty="0">
                <a:solidFill>
                  <a:srgbClr val="595959"/>
                </a:solidFill>
              </a:rPr>
              <a:t>  relativa alle  nuove circoscrizioni territoriali e alla  razionalizzazione delle sedi,  alle aziende speciali  e all’organizzazione degli Enti stabilendo, per la Camera di Pavia, l’accorpamento con le consorelle di Cremona e Mantova  e tra le relative aziende speciali. Tale accorpamento è attualmente sospeso per effetto dell’ordinanza del TAR del Lazio </a:t>
            </a:r>
            <a:r>
              <a:rPr lang="it-IT" sz="1000" dirty="0"/>
              <a:t>n</a:t>
            </a:r>
            <a:r>
              <a:rPr lang="it-IT" sz="1000" dirty="0">
                <a:solidFill>
                  <a:srgbClr val="595959"/>
                </a:solidFill>
              </a:rPr>
              <a:t>. 3531/2019 del 15 marzo 2019, con cui si dichiarava rilevante e non manifestamente infondata la questione di legittimità costituzionale dell’art. 10 della Legge n. 124/2015 e dell’art. 3 del </a:t>
            </a:r>
            <a:r>
              <a:rPr lang="it-IT" sz="1000" dirty="0" err="1">
                <a:solidFill>
                  <a:srgbClr val="595959"/>
                </a:solidFill>
              </a:rPr>
              <a:t>D.Lgs.</a:t>
            </a:r>
            <a:r>
              <a:rPr lang="it-IT" sz="1000" dirty="0">
                <a:solidFill>
                  <a:srgbClr val="595959"/>
                </a:solidFill>
              </a:rPr>
              <a:t> n. 219/2016, nella parte in cui prevede il parere, anziché l’intesa con le Regioni, disponendo l’immediata trasmissione degli atti alla Corte Costituzionale, con contestuale sospensione del giudizio in corso (la sospensione dell’accorpamento si era già verificata per effetto dell’ordinanza n. 3962/2018 del 30 agosto 2018 del Consiglio di Stato, con cui era stato accolto l’appello cautelare contro la relativa ordinanza di diniego del giudice di primo grado).</a:t>
            </a:r>
            <a:endParaRPr sz="1000" dirty="0">
              <a:solidFill>
                <a:srgbClr val="595959"/>
              </a:solidFill>
            </a:endParaRPr>
          </a:p>
          <a:p>
            <a:pPr marL="0" lvl="0" indent="0" algn="just">
              <a:lnSpc>
                <a:spcPct val="150000"/>
              </a:lnSpc>
              <a:spcBef>
                <a:spcPts val="0"/>
              </a:spcBef>
              <a:buSzPts val="1100"/>
              <a:buNone/>
            </a:pPr>
            <a:r>
              <a:rPr lang="it-IT" sz="1000" dirty="0">
                <a:solidFill>
                  <a:srgbClr val="595959"/>
                </a:solidFill>
              </a:rPr>
              <a:t>Considerando </a:t>
            </a:r>
            <a:r>
              <a:rPr lang="it-IT" sz="1000" dirty="0" smtClean="0">
                <a:solidFill>
                  <a:srgbClr val="595959"/>
                </a:solidFill>
              </a:rPr>
              <a:t>che, ragionevolmente, </a:t>
            </a:r>
            <a:r>
              <a:rPr lang="it-IT" sz="1000" dirty="0">
                <a:solidFill>
                  <a:srgbClr val="595959"/>
                </a:solidFill>
              </a:rPr>
              <a:t>il giudizio di fronte alla Corte Costituzionale non si svolgerà in tempi brevi, l’attuale programmazione non può che avvenire con riferimento al periodo annuale e  deve assumere caratteristiche peculiari, contestualmente garantendo adeguati livelli di elasticità e di flessibilità della  </a:t>
            </a:r>
            <a:r>
              <a:rPr lang="it-IT" sz="1000" dirty="0" smtClean="0">
                <a:solidFill>
                  <a:srgbClr val="595959"/>
                </a:solidFill>
              </a:rPr>
              <a:t>gestione.</a:t>
            </a:r>
            <a:r>
              <a:rPr lang="it-IT" sz="1000" dirty="0">
                <a:solidFill>
                  <a:srgbClr val="595959"/>
                </a:solidFill>
              </a:rPr>
              <a:t> </a:t>
            </a:r>
            <a:r>
              <a:rPr lang="it-IT" sz="1000" dirty="0" smtClean="0">
                <a:solidFill>
                  <a:srgbClr val="595959"/>
                </a:solidFill>
              </a:rPr>
              <a:t>A </a:t>
            </a:r>
            <a:r>
              <a:rPr lang="it-IT" sz="1000" dirty="0">
                <a:solidFill>
                  <a:srgbClr val="595959"/>
                </a:solidFill>
              </a:rPr>
              <a:t>ciò si aggiunga l’incertezza legata alla  possibilità che venga confermato, con apposito Decreto Ministeriale, l’incremento del 20% del diritto annuale connesso a particolari progettualità di cui all’art. 18, comma 10, della Legge 580/93 e </a:t>
            </a:r>
            <a:r>
              <a:rPr lang="it-IT" sz="1000" dirty="0" err="1">
                <a:solidFill>
                  <a:srgbClr val="595959"/>
                </a:solidFill>
              </a:rPr>
              <a:t>s.m.i.</a:t>
            </a:r>
            <a:r>
              <a:rPr lang="it-IT" sz="1000" dirty="0">
                <a:solidFill>
                  <a:srgbClr val="595959"/>
                </a:solidFill>
              </a:rPr>
              <a:t>, che ha </a:t>
            </a:r>
            <a:r>
              <a:rPr lang="it-IT" sz="1000" dirty="0" smtClean="0">
                <a:solidFill>
                  <a:srgbClr val="595959"/>
                </a:solidFill>
              </a:rPr>
              <a:t>consentito </a:t>
            </a:r>
            <a:r>
              <a:rPr lang="it-IT" sz="1000" dirty="0">
                <a:solidFill>
                  <a:srgbClr val="595959"/>
                </a:solidFill>
              </a:rPr>
              <a:t>alla </a:t>
            </a:r>
            <a:r>
              <a:rPr lang="it-IT" sz="1000" dirty="0" smtClean="0">
                <a:solidFill>
                  <a:srgbClr val="595959"/>
                </a:solidFill>
              </a:rPr>
              <a:t>Camera, </a:t>
            </a:r>
            <a:r>
              <a:rPr lang="it-IT" sz="1000" dirty="0">
                <a:solidFill>
                  <a:srgbClr val="595959"/>
                </a:solidFill>
              </a:rPr>
              <a:t>nel triennio </a:t>
            </a:r>
            <a:r>
              <a:rPr lang="it-IT" sz="1000" dirty="0" smtClean="0">
                <a:solidFill>
                  <a:srgbClr val="595959"/>
                </a:solidFill>
              </a:rPr>
              <a:t>2017-2019, </a:t>
            </a:r>
            <a:r>
              <a:rPr lang="it-IT" sz="1000" dirty="0">
                <a:solidFill>
                  <a:srgbClr val="595959"/>
                </a:solidFill>
              </a:rPr>
              <a:t>insieme a tutto il sistema camerale, di finanziare  politiche strategiche  sia  a livello locale che a livello nazionale.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La Relazione in esame, pertanto, indica  le attività e le progettualità  che la Camera pavese intende  proseguire o sviluppare nel 2020  e che dovranno essere recepite nell’evoluzione organizzativa conseguente alla soluzione della questione relativa alle circoscrizioni  territoriali.</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3858603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64ab1193f5_0_42"/>
          <p:cNvSpPr txBox="1">
            <a:spLocks noGrp="1"/>
          </p:cNvSpPr>
          <p:nvPr>
            <p:ph type="title"/>
          </p:nvPr>
        </p:nvSpPr>
        <p:spPr>
          <a:xfrm>
            <a:off x="497325" y="284663"/>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it-IT" sz="1800" b="1" dirty="0">
                <a:solidFill>
                  <a:srgbClr val="4F6228"/>
                </a:solidFill>
              </a:rPr>
              <a:t>SCENARIO ECONOMICO (I)</a:t>
            </a:r>
            <a:endParaRPr dirty="0"/>
          </a:p>
        </p:txBody>
      </p:sp>
      <p:sp>
        <p:nvSpPr>
          <p:cNvPr id="124" name="Google Shape;124;g64ab1193f5_0_42"/>
          <p:cNvSpPr txBox="1">
            <a:spLocks noGrp="1"/>
          </p:cNvSpPr>
          <p:nvPr>
            <p:ph type="body" idx="1"/>
          </p:nvPr>
        </p:nvSpPr>
        <p:spPr>
          <a:xfrm>
            <a:off x="497325" y="1165950"/>
            <a:ext cx="8229600" cy="5692200"/>
          </a:xfrm>
          <a:prstGeom prst="rect">
            <a:avLst/>
          </a:prstGeom>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endParaRPr sz="1100" dirty="0"/>
          </a:p>
          <a:p>
            <a:pPr marL="0" marR="0" lvl="0" indent="0" algn="just" rtl="0">
              <a:lnSpc>
                <a:spcPct val="150000"/>
              </a:lnSpc>
              <a:spcBef>
                <a:spcPts val="0"/>
              </a:spcBef>
              <a:spcAft>
                <a:spcPts val="0"/>
              </a:spcAft>
              <a:buClr>
                <a:schemeClr val="dk1"/>
              </a:buClr>
              <a:buSzPts val="1100"/>
              <a:buFont typeface="Arial"/>
              <a:buNone/>
            </a:pPr>
            <a:r>
              <a:rPr lang="it-IT" sz="1000" dirty="0"/>
              <a:t>Il monitoraggio dell’andamento economico della provincia di Pavia nella prima metà del 2019 restituisce un quadro sostanzialmente positivo, con qualche eccezione ravvisabile nel processo di crescita del tessuto imprenditoriale del territorio.</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I dati dell’analisi congiunturale</a:t>
            </a:r>
            <a:r>
              <a:rPr lang="it-IT" sz="1000" b="1" dirty="0"/>
              <a:t> </a:t>
            </a:r>
            <a:r>
              <a:rPr lang="it-IT" sz="1000" dirty="0"/>
              <a:t>dell’</a:t>
            </a:r>
            <a:r>
              <a:rPr lang="it-IT" sz="1000" b="1" dirty="0"/>
              <a:t>industria manifatturiera pavese </a:t>
            </a:r>
            <a:r>
              <a:rPr lang="it-IT" sz="1000" dirty="0"/>
              <a:t>elaborati dall’Ufficio Studi della Camera registrano, nei primi sei mesi dell’anno, un incremento della </a:t>
            </a:r>
            <a:r>
              <a:rPr lang="it-IT" sz="1000" b="1" dirty="0"/>
              <a:t>produzione industriale</a:t>
            </a:r>
            <a:r>
              <a:rPr lang="it-IT" sz="1000" dirty="0"/>
              <a:t> con ritmi sostenuti nel primo trimestre e più contenuti nel secondo. Nel complesso, il comparto manifatturiero della provincia di Pavia spunta una variazione tendenziale media pari all’1,1% [1], in vantaggio rispetto all’incremento medio nullo registrato in Lombardia.</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Tra le consorelle lombarde è Sondrio ad ottenere l’incremento medio più alto (+3,4%), a pari merito con Lodi. Seguono Cremona (+1,5%), Pavia e Milano (1,1%), mentre il resto delle province si attesta su valori negativi, con Bergamo che chiude la classifica con una variazione negativa dell’1,1%.</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L’</a:t>
            </a:r>
            <a:r>
              <a:rPr lang="it-IT" sz="1000" b="1" dirty="0"/>
              <a:t>indice della produzione industriale</a:t>
            </a:r>
            <a:r>
              <a:rPr lang="it-IT" sz="1000" dirty="0"/>
              <a:t>, che nel 2018 aveva chiuso l’ultimo trimestre a quota 106,2, perde circa un punto e si attesta alla fine del primo semestre 2019 a 105,3[2], mantenendo un gap con la Lombardia di cinque punti (indice regionale 110,4).</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Sul fronte dell’artigianato pavese, la lenta ripresa avviata dal 2016 trova conferma anche nei dati del primo semestre 2019: la </a:t>
            </a:r>
            <a:r>
              <a:rPr lang="it-IT" sz="1000" b="1" dirty="0"/>
              <a:t>produzione del comparto artigiano</a:t>
            </a:r>
            <a:r>
              <a:rPr lang="it-IT" sz="1000" dirty="0"/>
              <a:t> registra infatti una  crescita media dell’1,4% distinguendosi, anche in questo caso, dal dato medio regionale (-0,1%).</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Completamente diverso è lo scenario restituito dall’analisi della </a:t>
            </a:r>
            <a:r>
              <a:rPr lang="it-IT" sz="1000" b="1" dirty="0"/>
              <a:t>natimortalità delle imprese</a:t>
            </a:r>
            <a:r>
              <a:rPr lang="it-IT" sz="1000" dirty="0"/>
              <a:t> della provincia di Pavia: nonostante il miglioramento registrato nel periodo aprile/giugno, il bilancio dei primi sei mesi dell’anno chiude in negativo, con un saldo tra imprese iscritte e imprese cessate pari a -171 unità ed un </a:t>
            </a:r>
            <a:r>
              <a:rPr lang="it-IT" sz="1000" b="1" dirty="0"/>
              <a:t>tasso di crescita</a:t>
            </a:r>
            <a:r>
              <a:rPr lang="it-IT" sz="1000" dirty="0"/>
              <a:t> del -0,4%. Al netto delle cessazioni d’ufficio e delle variazioni di forma giuridica e/o attività economica intervenute nell’anno, il numero di sedi d’impresa registrate alla Camera di Commercio al primo semestre del 2019 ammonta a 46.692 unità, di cui 41.315 attive.</a:t>
            </a:r>
            <a:endParaRPr sz="1000" dirty="0"/>
          </a:p>
          <a:p>
            <a:pPr marL="0" marR="0" lvl="0" indent="0" algn="just" rtl="0">
              <a:lnSpc>
                <a:spcPct val="150000"/>
              </a:lnSpc>
              <a:spcBef>
                <a:spcPts val="0"/>
              </a:spcBef>
              <a:spcAft>
                <a:spcPts val="0"/>
              </a:spcAft>
              <a:buNone/>
            </a:pPr>
            <a:endParaRPr sz="1100" dirty="0"/>
          </a:p>
          <a:p>
            <a:pPr marL="0" marR="0" lvl="0" indent="0" algn="just" rtl="0">
              <a:lnSpc>
                <a:spcPct val="150000"/>
              </a:lnSpc>
              <a:spcBef>
                <a:spcPts val="0"/>
              </a:spcBef>
              <a:spcAft>
                <a:spcPts val="0"/>
              </a:spcAft>
              <a:buNone/>
            </a:pPr>
            <a:endParaRPr sz="1100" dirty="0"/>
          </a:p>
          <a:p>
            <a:pPr marL="0" lvl="0" indent="0" algn="l" rtl="0">
              <a:spcBef>
                <a:spcPts val="36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64ab1193f5_0_36"/>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ECONOMICO (II)</a:t>
            </a:r>
            <a:endParaRPr/>
          </a:p>
        </p:txBody>
      </p:sp>
      <p:sp>
        <p:nvSpPr>
          <p:cNvPr id="131" name="Google Shape;131;g64ab1193f5_0_36"/>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it-IT" sz="1000"/>
              <a:t>Non si arresta il calo delle imprese artigiane pavesi, che registrano valori negativi ormai da diversi anni: il saldo tra aperture e chiusure si attesta a -82 unità in questa prima metà dell’anno, con un tasso di crescita del -0,6%. A nulla è servito il deciso aumento delle iscrizioni (+10%)[3] a fronte di un contestuale incremento delle cessazioni (+8%). A pesare sul bilancio negativo della provincia di Pavia è in particolar modo la crisi dell’edilizia, settore che rappresenta ancora il 45% delle imprese artigiane pavesi e che anche nel 2019 fornisce il contributo più pesante in termini di posizioni perse (-46 unità, pari al -0,7%).</a:t>
            </a:r>
            <a:endParaRPr sz="1000"/>
          </a:p>
          <a:p>
            <a:pPr marL="0" marR="0" lvl="0" indent="0" algn="just" rtl="0">
              <a:lnSpc>
                <a:spcPct val="150000"/>
              </a:lnSpc>
              <a:spcBef>
                <a:spcPts val="0"/>
              </a:spcBef>
              <a:spcAft>
                <a:spcPts val="0"/>
              </a:spcAft>
              <a:buClr>
                <a:schemeClr val="dk1"/>
              </a:buClr>
              <a:buSzPts val="1100"/>
              <a:buFont typeface="Arial"/>
              <a:buNone/>
            </a:pPr>
            <a:r>
              <a:rPr lang="it-IT" sz="1000"/>
              <a:t>Tra le variabili prese in considerazione per esaminare lo stato di salute dell’economia del territorio, il valore delle </a:t>
            </a:r>
            <a:r>
              <a:rPr lang="it-IT" sz="1000" b="1"/>
              <a:t>esportazioni </a:t>
            </a:r>
            <a:r>
              <a:rPr lang="it-IT" sz="1000"/>
              <a:t>rappresenta senza dubbio l’indicatore che ha registrato la performance migliore in questa prima metà del 2019. L’export della provincia di Pavia è infatti l’unico in Lombardia a rilevare un incremento a due cifre: nel primo semestre la variazione registrata è pari al 13,5% rispetto allo stesso periodo del 2018, che scende al 12,5% se si considera unicamente il comparto manifatturiero. Tra le tipologie di prodotto esportate, spiccano per incrementi eccezionali i </a:t>
            </a:r>
            <a:r>
              <a:rPr lang="it-IT" sz="1000" b="1"/>
              <a:t>prodotti tessili, l’abbigliamento, le pelli e gli accessori</a:t>
            </a:r>
            <a:r>
              <a:rPr lang="it-IT" sz="1000"/>
              <a:t>, che guadagnano una variazione del 163% e che da soli detengono una quota dell’export provinciale di oltre il 12%. Seguono, per maggiori incrementi del valore delle esportazioni, i coke e prodotti petroliferi raffinati (+18%), gli articoli farmaceutici, chimico-medicinali e botanici (+12%) e i macchinari e apparecchi (+5%). Scendono invece in territorio negativo i prodotti alimentari e le bevande (-6%) e i mezzi di trasporto (-15%).</a:t>
            </a:r>
            <a:endParaRPr sz="1000"/>
          </a:p>
          <a:p>
            <a:pPr marL="0" lvl="0" indent="0" algn="l" rtl="0">
              <a:spcBef>
                <a:spcPts val="36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36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it-IT" sz="800"/>
              <a:t>[1] Media delle variazioni tendenziali registrate nel I e II trimestre 2019</a:t>
            </a:r>
            <a:endParaRPr sz="800"/>
          </a:p>
          <a:p>
            <a:pPr marL="0" lvl="0" indent="0" algn="l" rtl="0">
              <a:lnSpc>
                <a:spcPct val="115000"/>
              </a:lnSpc>
              <a:spcBef>
                <a:spcPts val="1200"/>
              </a:spcBef>
              <a:spcAft>
                <a:spcPts val="0"/>
              </a:spcAft>
              <a:buClr>
                <a:schemeClr val="dk1"/>
              </a:buClr>
              <a:buSzPts val="1100"/>
              <a:buFont typeface="Arial"/>
              <a:buNone/>
            </a:pPr>
            <a:r>
              <a:rPr lang="it-IT" sz="800"/>
              <a:t>[2] Base 2010=100</a:t>
            </a:r>
            <a:endParaRPr sz="800"/>
          </a:p>
          <a:p>
            <a:pPr marL="0" lvl="0" indent="0" algn="l" rtl="0">
              <a:lnSpc>
                <a:spcPct val="115000"/>
              </a:lnSpc>
              <a:spcBef>
                <a:spcPts val="1200"/>
              </a:spcBef>
              <a:spcAft>
                <a:spcPts val="0"/>
              </a:spcAft>
              <a:buClr>
                <a:schemeClr val="dk1"/>
              </a:buClr>
              <a:buSzPts val="1100"/>
              <a:buFont typeface="Arial"/>
              <a:buNone/>
            </a:pPr>
            <a:r>
              <a:rPr lang="it-IT" sz="800"/>
              <a:t>[3] Rispetto allo stesso periodo dell’anno precedente (I semestre 2019/I semestre 2018)</a:t>
            </a:r>
            <a:endParaRPr sz="800"/>
          </a:p>
          <a:p>
            <a:pPr marL="0" lvl="0" indent="0" algn="l" rtl="0">
              <a:spcBef>
                <a:spcPts val="120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64ab1193f5_0_5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NORMATIVO (I)</a:t>
            </a:r>
            <a:endParaRPr/>
          </a:p>
        </p:txBody>
      </p:sp>
      <p:sp>
        <p:nvSpPr>
          <p:cNvPr id="138" name="Google Shape;138;g64ab1193f5_0_50"/>
          <p:cNvSpPr txBox="1">
            <a:spLocks noGrp="1"/>
          </p:cNvSpPr>
          <p:nvPr>
            <p:ph type="body" idx="1"/>
          </p:nvPr>
        </p:nvSpPr>
        <p:spPr>
          <a:xfrm>
            <a:off x="457200" y="1092875"/>
            <a:ext cx="8229600" cy="5033400"/>
          </a:xfrm>
          <a:prstGeom prst="rect">
            <a:avLst/>
          </a:prstGeom>
        </p:spPr>
        <p:txBody>
          <a:bodyPr spcFirstLastPara="1" wrap="square" lIns="91425" tIns="45700" rIns="91425" bIns="45700" anchor="t" anchorCtr="0">
            <a:noAutofit/>
          </a:bodyPr>
          <a:lstStyle/>
          <a:p>
            <a:pPr marL="0" lvl="0" indent="457200" algn="just" rtl="0">
              <a:lnSpc>
                <a:spcPct val="115000"/>
              </a:lnSpc>
              <a:spcBef>
                <a:spcPts val="200"/>
              </a:spcBef>
              <a:spcAft>
                <a:spcPts val="0"/>
              </a:spcAft>
              <a:buClr>
                <a:schemeClr val="dk1"/>
              </a:buClr>
              <a:buSzPts val="1100"/>
              <a:buFont typeface="Arial"/>
              <a:buNone/>
            </a:pPr>
            <a:r>
              <a:rPr lang="it-IT" sz="1000" dirty="0"/>
              <a:t>Anche nel </a:t>
            </a:r>
            <a:r>
              <a:rPr lang="it-IT" sz="1000" dirty="0" smtClean="0"/>
              <a:t>2019 si sono presentate </a:t>
            </a:r>
            <a:r>
              <a:rPr lang="it-IT" sz="1000" dirty="0"/>
              <a:t>novità che interessano </a:t>
            </a:r>
            <a:r>
              <a:rPr lang="it-IT" sz="1000" dirty="0">
                <a:solidFill>
                  <a:srgbClr val="595959"/>
                </a:solidFill>
              </a:rPr>
              <a:t>il </a:t>
            </a:r>
            <a:r>
              <a:rPr lang="it-IT" sz="1000" b="1" dirty="0">
                <a:solidFill>
                  <a:srgbClr val="595959"/>
                </a:solidFill>
              </a:rPr>
              <a:t>sistema camerale</a:t>
            </a:r>
            <a:r>
              <a:rPr lang="it-IT" sz="1000" dirty="0">
                <a:solidFill>
                  <a:srgbClr val="595959"/>
                </a:solidFill>
              </a:rPr>
              <a:t>. </a:t>
            </a:r>
            <a:endParaRPr sz="1000" dirty="0">
              <a:solidFill>
                <a:srgbClr val="595959"/>
              </a:solidFill>
            </a:endParaRPr>
          </a:p>
          <a:p>
            <a:pPr marL="0" lvl="0" indent="457200" algn="just" rtl="0">
              <a:lnSpc>
                <a:spcPct val="115000"/>
              </a:lnSpc>
              <a:spcBef>
                <a:spcPts val="200"/>
              </a:spcBef>
              <a:spcAft>
                <a:spcPts val="0"/>
              </a:spcAft>
              <a:buClr>
                <a:schemeClr val="dk1"/>
              </a:buClr>
              <a:buSzPts val="1100"/>
              <a:buFont typeface="Arial"/>
              <a:buNone/>
            </a:pPr>
            <a:r>
              <a:rPr lang="it-IT" sz="1000" dirty="0"/>
              <a:t>Innanzitutto si evidenzia la progressiva</a:t>
            </a:r>
            <a:r>
              <a:rPr lang="it-IT" sz="1000" b="1" dirty="0"/>
              <a:t> ridefinizione dei </a:t>
            </a:r>
            <a:r>
              <a:rPr lang="it-IT" sz="1000" b="1" dirty="0" smtClean="0"/>
              <a:t>servizi </a:t>
            </a:r>
            <a:r>
              <a:rPr lang="it-IT" sz="1000" dirty="0" smtClean="0"/>
              <a:t>in </a:t>
            </a:r>
            <a:r>
              <a:rPr lang="it-IT" sz="1000" dirty="0"/>
              <a:t>relazione alla riforma delle  </a:t>
            </a:r>
            <a:r>
              <a:rPr lang="it-IT" sz="1000" b="1" dirty="0"/>
              <a:t>funzioni amministrative ed economiche</a:t>
            </a:r>
            <a:r>
              <a:rPr lang="it-IT" sz="1000" dirty="0"/>
              <a:t> di cui all’articolo 2 della legge n. 580/1993 </a:t>
            </a:r>
            <a:r>
              <a:rPr lang="it-IT" sz="1000" dirty="0" err="1"/>
              <a:t>s.m.i.</a:t>
            </a:r>
            <a:r>
              <a:rPr lang="it-IT" sz="1000" dirty="0"/>
              <a:t> e all’articolo 7, comma 2, del </a:t>
            </a:r>
            <a:r>
              <a:rPr lang="it-IT" sz="1000" dirty="0" err="1"/>
              <a:t>d.m.</a:t>
            </a:r>
            <a:r>
              <a:rPr lang="it-IT" sz="1000" dirty="0"/>
              <a:t> 16 febbraio 2018.</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 In particolare il Ministero dello Sviluppo Economico, con Decreto del 7 marzo 2019, specifica che tra i servizi relativi alle funzioni amministrative ed economiche rientrano: la gestione del Registro delle imprese, del SUAP e del fascicolo elettronico d’impresa; la gestione dei servizi a garanzia della regolarità di concorsi e operazioni a premio; l’informazione, la vigilanza e il controllo su sicurezza e conformità dei prodotti; la gestione delle sanzioni amministrative; la gestione di servizi inerenti la metrologia legale; la tenuta del registro nazionale dei protesti; i servizi di composizione delle controversie e delle situazioni di crisi; la rilevazione dei prezzi/tariffe e Borse merci; la tutela della proprietà industriale; i servizi di informazione, formazione e assistenza all’export; la gestione dei servizi di assistenza alla digitalizzazione delle imprese</a:t>
            </a:r>
            <a:r>
              <a:rPr lang="it-IT" sz="1000" dirty="0" smtClean="0"/>
              <a:t>; i </a:t>
            </a:r>
            <a:r>
              <a:rPr lang="it-IT" sz="1000" dirty="0"/>
              <a:t>servizi connessi all’agenda digitale; la tenuta dell’Albo gestori ambientali.</a:t>
            </a:r>
            <a:endParaRPr sz="1000" dirty="0"/>
          </a:p>
          <a:p>
            <a:pPr marL="0" lvl="0" indent="0" algn="just" rtl="0">
              <a:lnSpc>
                <a:spcPct val="115000"/>
              </a:lnSpc>
              <a:spcBef>
                <a:spcPts val="200"/>
              </a:spcBef>
              <a:spcAft>
                <a:spcPts val="0"/>
              </a:spcAft>
              <a:buNone/>
            </a:pPr>
            <a:r>
              <a:rPr lang="it-IT" sz="1000" dirty="0"/>
              <a:t>Con riferimento alle </a:t>
            </a:r>
            <a:r>
              <a:rPr lang="it-IT" sz="1000" b="1" dirty="0"/>
              <a:t>funzioni promozionali</a:t>
            </a:r>
            <a:r>
              <a:rPr lang="it-IT" sz="1000" dirty="0"/>
              <a:t> il sistema camerale deve svolgere prioritariamente attività  a sostegno della qualificazione delle imprese, delle filiere e delle produzioni, dei settori del turismo e della cultura nonché dello sviluppo d’impresa.</a:t>
            </a:r>
            <a:endParaRPr sz="1000" dirty="0"/>
          </a:p>
          <a:p>
            <a:pPr marL="0" lvl="0" indent="0" algn="just" rtl="0">
              <a:lnSpc>
                <a:spcPct val="115000"/>
              </a:lnSpc>
              <a:spcBef>
                <a:spcPts val="200"/>
              </a:spcBef>
              <a:spcAft>
                <a:spcPts val="0"/>
              </a:spcAft>
              <a:buNone/>
            </a:pPr>
            <a:r>
              <a:rPr lang="it-IT" sz="1000" dirty="0"/>
              <a:t>Ai fini del perseguimento della </a:t>
            </a:r>
            <a:r>
              <a:rPr lang="it-IT" sz="1000" b="1" dirty="0"/>
              <a:t>semplificazione amministrativa</a:t>
            </a:r>
            <a:r>
              <a:rPr lang="it-IT" sz="1000" dirty="0"/>
              <a:t>, inoltre, la legge 11 febbraio 2019, n. 12, recante "Conversione in legge, con modificazioni, del DL 14 dicembre 2018, n. 135”, ha introdotto semplificazioni in materia di </a:t>
            </a:r>
            <a:r>
              <a:rPr lang="it-IT" sz="1000" b="1" dirty="0"/>
              <a:t>Start-up</a:t>
            </a:r>
            <a:r>
              <a:rPr lang="it-IT" sz="1000" dirty="0"/>
              <a:t> e </a:t>
            </a:r>
            <a:r>
              <a:rPr lang="it-IT" sz="1000" b="1" dirty="0"/>
              <a:t>PMI innovative</a:t>
            </a:r>
            <a:r>
              <a:rPr lang="it-IT" sz="1000" dirty="0"/>
              <a:t>, </a:t>
            </a:r>
            <a:r>
              <a:rPr lang="it-IT" sz="1000" b="1" dirty="0"/>
              <a:t>società a responsabilità limitata semplificata (SRLS)</a:t>
            </a:r>
            <a:r>
              <a:rPr lang="it-IT" sz="1000" dirty="0"/>
              <a:t>, di </a:t>
            </a:r>
            <a:r>
              <a:rPr lang="it-IT" sz="1000" b="1" dirty="0"/>
              <a:t>trasporto di persone mediante servizi di noleggio con conducente</a:t>
            </a:r>
            <a:r>
              <a:rPr lang="it-IT" sz="1000" dirty="0"/>
              <a:t>, </a:t>
            </a:r>
            <a:r>
              <a:rPr lang="it-IT" sz="1000" b="1" dirty="0"/>
              <a:t>SISTRI </a:t>
            </a:r>
            <a:r>
              <a:rPr lang="it-IT" sz="1000" dirty="0"/>
              <a:t>e d </a:t>
            </a:r>
            <a:r>
              <a:rPr lang="it-IT" sz="1000" b="1" dirty="0"/>
              <a:t>etichettatura dei prodotti alimentari</a:t>
            </a:r>
            <a:r>
              <a:rPr lang="it-IT" sz="1000" dirty="0"/>
              <a:t>; inoltre è stata prevista una riduzione dei tempi per il deposito degli atti costitutivi delle </a:t>
            </a:r>
            <a:r>
              <a:rPr lang="it-IT" sz="1000" b="1" dirty="0"/>
              <a:t>Spa</a:t>
            </a:r>
            <a:r>
              <a:rPr lang="it-IT" sz="1000" dirty="0"/>
              <a:t> nonché della durata dei corsi di qualificazione tecnico-professionale per l’attività di </a:t>
            </a:r>
            <a:r>
              <a:rPr lang="it-IT" sz="1000" dirty="0" err="1"/>
              <a:t>tintolavanderia</a:t>
            </a:r>
            <a:r>
              <a:rPr lang="it-IT" sz="1000" dirty="0"/>
              <a:t>. Per quanto riguarda in particolare la semplificazione per le Start-up innovative (circolare n. 3718/C del 10 aprile 2019), il MISE ha fornito chiarimenti sulla nuova disciplina pubblicitaria di cui all’art. 3, commi 1-sexies e 1-septies della legge n. 12/2019. Sono stati anche eliminati due adempimenti semestrali di attualizzazione delle notizie autocertificate per l’iscrizione nella sezione speciale e consentito l’inserimento diretto delle informazioni e il loro aggiornamento sulla piattaforma startup.registroimprese.it ai fini dell’anagrafica della sezione stessa.</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 	Alcune sottolineature vanno fatte anche in materia di ambiente e di </a:t>
            </a:r>
            <a:r>
              <a:rPr lang="it-IT" sz="1000" b="1" dirty="0"/>
              <a:t>attività regolamentate</a:t>
            </a:r>
            <a:r>
              <a:rPr lang="it-IT" sz="1000" dirty="0"/>
              <a:t>.</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La </a:t>
            </a:r>
            <a:r>
              <a:rPr lang="it-IT" sz="1000" b="1" dirty="0"/>
              <a:t>Legge europea 2018 del 3 maggio 2019, n. 37</a:t>
            </a:r>
            <a:r>
              <a:rPr lang="it-IT" sz="1000" dirty="0"/>
              <a:t> - che regola e tutela nell’Unione  la libera circolazione di persone, servizi e merci, la giustizia e la sicurezza, gli aiuti di Stato, il diritto d'autore e le materie ambientali - reca nuove disposizioni sulla </a:t>
            </a:r>
            <a:r>
              <a:rPr lang="it-IT" sz="1000" b="1" dirty="0"/>
              <a:t>gestione dei rifiuti</a:t>
            </a:r>
            <a:r>
              <a:rPr lang="it-IT" sz="1000" dirty="0"/>
              <a:t> derivanti da apparecchiature elettriche ed elettroniche (</a:t>
            </a:r>
            <a:r>
              <a:rPr lang="it-IT" sz="1000" b="1" dirty="0"/>
              <a:t>RAEE</a:t>
            </a:r>
            <a:r>
              <a:rPr lang="it-IT" sz="1000" dirty="0"/>
              <a:t>); stabilisce tempi più certi per il </a:t>
            </a:r>
            <a:r>
              <a:rPr lang="it-IT" sz="1000" b="1" dirty="0"/>
              <a:t>pagamento delle imprese negli appalti pubblici</a:t>
            </a:r>
            <a:r>
              <a:rPr lang="it-IT" sz="1000" dirty="0"/>
              <a:t>; interviene sulla definizione delle procedure per il </a:t>
            </a:r>
            <a:r>
              <a:rPr lang="it-IT" sz="1000" b="1" dirty="0"/>
              <a:t>riconoscimento delle qualifiche professionali</a:t>
            </a:r>
            <a:r>
              <a:rPr lang="it-IT" sz="1000" dirty="0"/>
              <a:t>.</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A proposito di professioni, si evidenzia che viene ristretta l’area delle incompatibilità nell’esercizio dell’attività di </a:t>
            </a:r>
            <a:r>
              <a:rPr lang="it-IT" sz="1000" b="1" dirty="0"/>
              <a:t>mediazione</a:t>
            </a:r>
            <a:r>
              <a:rPr lang="it-IT" sz="1000" dirty="0"/>
              <a:t>. A tal proposito il MISE, con  circolare n. 3719/C del 10 maggio 2019, ha fornito opportune indicazioni per uniformare le procedure e ha precisato che la nuova disciplina si applica favorevolmente a tutti i mediatori, compresi tutti coloro che per  la disciplina previgente si sarebbero trovati in condizione di incompatibilità.</a:t>
            </a:r>
            <a:endParaRPr sz="1000" dirty="0"/>
          </a:p>
          <a:p>
            <a:pPr marL="0" lvl="0" indent="0" algn="l" rtl="0">
              <a:spcBef>
                <a:spcPts val="36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64ab1193f5_0_6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NORMATIVO (II)</a:t>
            </a:r>
            <a:endParaRPr/>
          </a:p>
        </p:txBody>
      </p:sp>
      <p:sp>
        <p:nvSpPr>
          <p:cNvPr id="145" name="Google Shape;145;g64ab1193f5_0_62"/>
          <p:cNvSpPr txBox="1">
            <a:spLocks noGrp="1"/>
          </p:cNvSpPr>
          <p:nvPr>
            <p:ph type="body" idx="1"/>
          </p:nvPr>
        </p:nvSpPr>
        <p:spPr>
          <a:xfrm>
            <a:off x="457200" y="1072825"/>
            <a:ext cx="8229600" cy="5428500"/>
          </a:xfrm>
          <a:prstGeom prst="rect">
            <a:avLst/>
          </a:prstGeom>
        </p:spPr>
        <p:txBody>
          <a:bodyPr spcFirstLastPara="1" wrap="square" lIns="91425" tIns="45700" rIns="91425" bIns="45700" anchor="t" anchorCtr="0">
            <a:noAutofit/>
          </a:bodyPr>
          <a:lstStyle/>
          <a:p>
            <a:pPr marL="0" lvl="0" indent="0" algn="just" rtl="0">
              <a:lnSpc>
                <a:spcPct val="115000"/>
              </a:lnSpc>
              <a:spcBef>
                <a:spcPts val="200"/>
              </a:spcBef>
              <a:spcAft>
                <a:spcPts val="0"/>
              </a:spcAft>
              <a:buNone/>
            </a:pPr>
            <a:endParaRPr sz="1000" dirty="0"/>
          </a:p>
          <a:p>
            <a:pPr marL="0" lvl="0" indent="0" algn="just" rtl="0">
              <a:lnSpc>
                <a:spcPct val="115000"/>
              </a:lnSpc>
              <a:spcBef>
                <a:spcPts val="200"/>
              </a:spcBef>
              <a:spcAft>
                <a:spcPts val="0"/>
              </a:spcAft>
              <a:buNone/>
            </a:pPr>
            <a:r>
              <a:rPr lang="it-IT" sz="1000" dirty="0"/>
              <a:t>Al comma 1134, lettera b), dell’art. 1 della Legge di Bilancio per il 2019 (L. 30 dicembre 2018, n. 145), inoltre, è stato previsto che i soggetti esercenti l’attività di mediatore, agente e rappresentante di commercio, mediatore marittimo e spedizioniere - già iscritti nei ruoli ed elenchi soppressi dal </a:t>
            </a:r>
            <a:r>
              <a:rPr lang="it-IT" sz="1000" dirty="0" err="1"/>
              <a:t>D.Lgs.</a:t>
            </a:r>
            <a:r>
              <a:rPr lang="it-IT" sz="1000" dirty="0"/>
              <a:t> 26 marzo 2010, n. 59 – hanno facoltà di procedere all’iscrizione e all’aggiornamento della propria posizione nel R.I. e nel R.E.A. sino al 31 dicembre 2019. </a:t>
            </a:r>
            <a:r>
              <a:rPr lang="it-IT" sz="1000" dirty="0" smtClean="0"/>
              <a:t>Tale </a:t>
            </a:r>
            <a:r>
              <a:rPr lang="it-IT" sz="1000" dirty="0"/>
              <a:t>riapertura dei termini ha lo scopo di concedere una ulteriore possibilità per aggiornare telematicamente tutte le situazioni rimaste inevase.</a:t>
            </a:r>
            <a:endParaRPr sz="1000" b="1" dirty="0"/>
          </a:p>
          <a:p>
            <a:pPr marL="0" lvl="0" indent="0" algn="just" rtl="0">
              <a:lnSpc>
                <a:spcPct val="115000"/>
              </a:lnSpc>
              <a:spcBef>
                <a:spcPts val="200"/>
              </a:spcBef>
              <a:spcAft>
                <a:spcPts val="0"/>
              </a:spcAft>
              <a:buNone/>
            </a:pPr>
            <a:r>
              <a:rPr lang="it-IT" sz="1000" dirty="0"/>
              <a:t>In materia di </a:t>
            </a:r>
            <a:r>
              <a:rPr lang="it-IT" sz="1000" b="1" dirty="0"/>
              <a:t>regolazione del mercato</a:t>
            </a:r>
            <a:r>
              <a:rPr lang="it-IT" sz="1000" dirty="0"/>
              <a:t> e, in particolare, di </a:t>
            </a:r>
            <a:r>
              <a:rPr lang="it-IT" sz="1000" b="1" dirty="0"/>
              <a:t>metrologia legale</a:t>
            </a:r>
            <a:r>
              <a:rPr lang="it-IT" sz="1000" dirty="0"/>
              <a:t>, il ‘’Regolamento recante la disciplina attuativa della normativa sui controlli degli strumenti di misura’’ (Decreto 21 aprile 2017, n. 93) ha mantenuto in capo alle Camere i compiti di vigilanza del mercato, con esclusione delle verifiche periodiche. Il 18 marzo 2019 si è conclusa la fase transitoria: pertanto da tale data anche gli utenti metrici in possesso di strumenti nazionali (ossia risalenti al periodo precedente all’introduzione della normativa MID) possono fare ricorso per le verifiche periodiche soltanto ai Laboratori accreditati secondo specifiche norme UNI e riconosciuti da </a:t>
            </a:r>
            <a:r>
              <a:rPr lang="it-IT" sz="1000" dirty="0" err="1"/>
              <a:t>Unioncamere</a:t>
            </a:r>
            <a:r>
              <a:rPr lang="it-IT" sz="1000" dirty="0"/>
              <a:t>. Il D.L. 30 aprile 2019, n. 34, recante “Misure urgenti di crescita economica e per la risoluzione di specifiche situazioni di crisi”, ha poi disposto la riapertura di tale periodo transitorio, fino al 30 giugno 2020, con riguardo alla possibilità degli  organismi abilitati ad effettuare verificazioni periodiche in conformità alle disposizioni abrogate dal D.M. n. 93/2017, a condizione che dimostrino l’avvenuta accettazione formale dell’offerta economica di accreditamento e limitatamente agli strumenti di misura per i quali erano stati riconosciuti/autorizzati da </a:t>
            </a:r>
            <a:r>
              <a:rPr lang="it-IT" sz="1000" dirty="0" err="1"/>
              <a:t>Unioncamere</a:t>
            </a:r>
            <a:r>
              <a:rPr lang="it-IT" sz="1000" dirty="0"/>
              <a:t> e/o dalle Camere di commercio ai sensi della normativa previgente.</a:t>
            </a:r>
            <a:endParaRPr sz="1000" b="1" dirty="0"/>
          </a:p>
          <a:p>
            <a:pPr marL="0" lvl="0" indent="0" algn="just" rtl="0">
              <a:lnSpc>
                <a:spcPct val="115000"/>
              </a:lnSpc>
              <a:spcBef>
                <a:spcPts val="200"/>
              </a:spcBef>
              <a:spcAft>
                <a:spcPts val="0"/>
              </a:spcAft>
              <a:buNone/>
            </a:pPr>
            <a:r>
              <a:rPr lang="it-IT" sz="1000" dirty="0"/>
              <a:t>Sul tema della </a:t>
            </a:r>
            <a:r>
              <a:rPr lang="it-IT" sz="1000" b="1" dirty="0"/>
              <a:t>proprietà industriale, </a:t>
            </a:r>
            <a:r>
              <a:rPr lang="it-IT" sz="1000" dirty="0"/>
              <a:t>il D. </a:t>
            </a:r>
            <a:r>
              <a:rPr lang="it-IT" sz="1000" dirty="0" err="1"/>
              <a:t>Lgs</a:t>
            </a:r>
            <a:r>
              <a:rPr lang="it-IT" sz="1000" dirty="0"/>
              <a:t>. 20 febbraio 2019, n. 15 ha introdotto novità in materia di </a:t>
            </a:r>
            <a:r>
              <a:rPr lang="it-IT" sz="1000" b="1" dirty="0"/>
              <a:t>tutela dei marchi collettivi</a:t>
            </a:r>
            <a:r>
              <a:rPr lang="it-IT" sz="1000" dirty="0"/>
              <a:t>. In particolare la normativa ha stabilito un duplice percorso di registrazione rispettivamente per i marchi collettivi propriamente detti e per i cosiddetti marchi di certificazione. I titolari di un marchio collettivo rilasciato nel vigore della precedente normativa dovranno effettuare la conversione, attraverso il deposito di una nuova domanda di registrazione di marchio collettivo ovvero di certificazione, entro il 23 marzo 2020.</a:t>
            </a:r>
            <a:endParaRPr sz="1000" dirty="0"/>
          </a:p>
          <a:p>
            <a:pPr marL="0" lvl="0" indent="0" algn="just" rtl="0">
              <a:lnSpc>
                <a:spcPct val="115000"/>
              </a:lnSpc>
              <a:spcBef>
                <a:spcPts val="200"/>
              </a:spcBef>
              <a:spcAft>
                <a:spcPts val="0"/>
              </a:spcAft>
              <a:buNone/>
            </a:pPr>
            <a:r>
              <a:rPr lang="it-IT" sz="1000" dirty="0"/>
              <a:t>Con nota del 18 marzo 2019, inoltre, Il M.I.S.E.  ha diramato il testo delle nuove disposizioni per il rilascio dei </a:t>
            </a:r>
            <a:r>
              <a:rPr lang="it-IT" sz="1000" b="1" dirty="0"/>
              <a:t>certificati di origine</a:t>
            </a:r>
            <a:r>
              <a:rPr lang="it-IT" sz="1000" dirty="0"/>
              <a:t> e dei </a:t>
            </a:r>
            <a:r>
              <a:rPr lang="it-IT" sz="1000" b="1" dirty="0"/>
              <a:t>visti per l’estero</a:t>
            </a:r>
            <a:r>
              <a:rPr lang="it-IT" sz="1000" dirty="0"/>
              <a:t>. Tali disposizioni tengono conto sia delle Linee guida </a:t>
            </a:r>
            <a:r>
              <a:rPr lang="it-IT" sz="1000" dirty="0" smtClean="0"/>
              <a:t>emanate </a:t>
            </a:r>
            <a:r>
              <a:rPr lang="it-IT" sz="1000" dirty="0"/>
              <a:t>da </a:t>
            </a:r>
            <a:r>
              <a:rPr lang="it-IT" sz="1000" dirty="0" err="1"/>
              <a:t>Eurochambres</a:t>
            </a:r>
            <a:r>
              <a:rPr lang="it-IT" sz="1000" dirty="0"/>
              <a:t> (Associazione delle Camere di commercio europee) destinate alle Camere di commercio europee sia dei principi generali previsti dal codice doganale dell’Unione Europea in materia di attribuzione dell’origine non preferenziale delle merci. Lo scopo è quello di armonizzare le modalità e le procedure di rilascio e controllo dei documenti necessari alle imprese per esportare i propri prodotti e per operare nei mercati internazionali, al fine di garantire l’uniforme comportamento nelle regole di rilascio sui territori. E’ stata stabilita l’obbligatorietà del mezzo telematico per inoltrare le istanze finalizzate a ottenere tali documenti per l’estero.</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Sul piano dei </a:t>
            </a:r>
            <a:r>
              <a:rPr lang="it-IT" sz="1000" b="1" dirty="0"/>
              <a:t>processi interni</a:t>
            </a:r>
            <a:r>
              <a:rPr lang="it-IT" sz="1000" dirty="0"/>
              <a:t>, si sottolinea che dal 25 maggio 2018 è pienamente operativo il Regolamento Privacy Europeo 2016/679, relativo alla protezione delle persone fisiche con riguardo al trattamento dei dati personali nonché alla libera circolazione di tali dati, cui è seguito il  </a:t>
            </a:r>
            <a:r>
              <a:rPr lang="it-IT" sz="1000" dirty="0" err="1"/>
              <a:t>D.Lgs.</a:t>
            </a:r>
            <a:r>
              <a:rPr lang="it-IT" sz="1000" dirty="0"/>
              <a:t> 101/2018. Con delibera n. 1074 del 21 novembre 2018 è inoltre avvenuta l’approvazione dell’aggiornamento 2018 al Piano Nazionale Anticorruzione.</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64ab1193f5_0_73"/>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it-IT" sz="1800" b="1">
                <a:solidFill>
                  <a:srgbClr val="4F6228"/>
                </a:solidFill>
              </a:rPr>
              <a:t>NUOVO RUOLO DELLA CAMERA E  RELAZIONI ISTITUZIONALI</a:t>
            </a:r>
            <a:endParaRPr/>
          </a:p>
        </p:txBody>
      </p:sp>
      <p:sp>
        <p:nvSpPr>
          <p:cNvPr id="152" name="Google Shape;152;g64ab1193f5_0_7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Come noto, con il Decreto Legislativo 25.11.2016, n. 219 “Attuazione della delega di cui all’articolo 10 della legge 7 agosto 2015, n. 124, per il riordino delle funzioni e del finanziamento delle camere di commercio, industria, artigianato e agricoltura” si è intrapreso  il percorso  di riordino degli enti camerali e sono state ridefinite  le relative competenze a sostegno dell’economia  e a tutela del mercato.</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Tale ridefinizione delle competenze ha portato la Camera ad approfondire determinate relazioni istituzionali, in particolare per la valorizzazione del patrimonio culturale e per il turismo (si veda l’esperienza di Mirabilia Network che ha visto una rete con altre 17 Camere, Enti locali, ICE e MISE) nonché per le politiche di Alternanza Scuola-Lavoro  (con il Ministero dell’Istruzione, con gli Istituti scolastici  aderenti e con altri Enti).</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 Anche nel 2020 la Camera continuerà a consolidare le relazioni istituzionali con gli attori della </a:t>
            </a:r>
            <a:r>
              <a:rPr lang="it-IT" sz="1000" dirty="0" err="1">
                <a:solidFill>
                  <a:srgbClr val="595959"/>
                </a:solidFill>
              </a:rPr>
              <a:t>governance</a:t>
            </a:r>
            <a:r>
              <a:rPr lang="it-IT" sz="1000" dirty="0">
                <a:solidFill>
                  <a:srgbClr val="595959"/>
                </a:solidFill>
              </a:rPr>
              <a:t> locale (Regione Lombardia, Provincia, Enti Locali, Università, Associazioni di Categoria e Sindacati, Terzo </a:t>
            </a:r>
            <a:r>
              <a:rPr lang="it-IT" sz="1000" dirty="0" smtClean="0">
                <a:solidFill>
                  <a:srgbClr val="595959"/>
                </a:solidFill>
              </a:rPr>
              <a:t>Settore), </a:t>
            </a:r>
            <a:r>
              <a:rPr lang="it-IT" sz="1000" dirty="0">
                <a:solidFill>
                  <a:srgbClr val="595959"/>
                </a:solidFill>
              </a:rPr>
              <a:t>esercitando la sua </a:t>
            </a:r>
            <a:r>
              <a:rPr lang="it-IT" sz="1000" dirty="0" err="1">
                <a:solidFill>
                  <a:srgbClr val="595959"/>
                </a:solidFill>
              </a:rPr>
              <a:t>mission</a:t>
            </a:r>
            <a:r>
              <a:rPr lang="it-IT" sz="1000" dirty="0">
                <a:solidFill>
                  <a:srgbClr val="595959"/>
                </a:solidFill>
              </a:rPr>
              <a:t> coerentemente con la nuova configurazione del sistema e delle funzioni disegnata dalla Riforma. In merito si sottolinea che continuerà il dialogo nel sistema camerale, tenuto conto del contenzioso in corso ricordato in premessa e dell’attuale sospensione dell’accorpamento con le consorelle di Cremona e di Mantova.</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La Camera continuerà a lavorare in piena sinergia con il sistema camerale, nazionale e lombardo, anche con le azioni </a:t>
            </a:r>
            <a:r>
              <a:rPr lang="it-IT" sz="1000" dirty="0" smtClean="0">
                <a:solidFill>
                  <a:srgbClr val="595959"/>
                </a:solidFill>
              </a:rPr>
              <a:t>comuni </a:t>
            </a:r>
            <a:r>
              <a:rPr lang="it-IT" sz="1000" dirty="0">
                <a:solidFill>
                  <a:srgbClr val="595959"/>
                </a:solidFill>
              </a:rPr>
              <a:t>e con i tavoli istituzionali e tecnici.</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La collaborazione con altri Enti sui temi della semplificazione (ad esempio sui SUAP), promozionali e in generale di strategia per lo sviluppo locale, proseguirà </a:t>
            </a:r>
            <a:r>
              <a:rPr lang="it-IT" sz="1000" dirty="0" smtClean="0">
                <a:solidFill>
                  <a:srgbClr val="595959"/>
                </a:solidFill>
              </a:rPr>
              <a:t>pure </a:t>
            </a:r>
            <a:r>
              <a:rPr lang="it-IT" sz="1000" dirty="0">
                <a:solidFill>
                  <a:srgbClr val="595959"/>
                </a:solidFill>
              </a:rPr>
              <a:t>nel 2020, così come sulle questioni dell’occupazione femminile e della conciliazione  vita-lavoro, anche con la partecipazione a tavoli provinciali istituzionali, di cui la Camera è componente attiva.</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
          <p:cNvSpPr txBox="1"/>
          <p:nvPr/>
        </p:nvSpPr>
        <p:spPr>
          <a:xfrm>
            <a:off x="683568" y="2132856"/>
            <a:ext cx="7772400" cy="2808312"/>
          </a:xfrm>
          <a:prstGeom prst="rect">
            <a:avLst/>
          </a:prstGeom>
          <a:noFill/>
          <a:ln w="19050"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endParaRPr sz="3600" b="0" i="0" u="none" strike="noStrike" cap="none">
              <a:solidFill>
                <a:srgbClr val="595959"/>
              </a:solidFill>
              <a:latin typeface="Calibri"/>
              <a:ea typeface="Calibri"/>
              <a:cs typeface="Calibri"/>
              <a:sym typeface="Calibri"/>
            </a:endParaRPr>
          </a:p>
          <a:p>
            <a:pPr marL="0" marR="0" lvl="0" indent="0" algn="ctr" rtl="0">
              <a:spcBef>
                <a:spcPts val="0"/>
              </a:spcBef>
              <a:spcAft>
                <a:spcPts val="0"/>
              </a:spcAft>
              <a:buClr>
                <a:schemeClr val="dk1"/>
              </a:buClr>
              <a:buSzPts val="3600"/>
              <a:buFont typeface="Calibri"/>
              <a:buNone/>
            </a:pPr>
            <a:endParaRPr sz="3600" b="0" i="0" u="none" strike="noStrike" cap="none">
              <a:solidFill>
                <a:srgbClr val="595959"/>
              </a:solidFill>
              <a:latin typeface="Calibri"/>
              <a:ea typeface="Calibri"/>
              <a:cs typeface="Calibri"/>
              <a:sym typeface="Calibri"/>
            </a:endParaRPr>
          </a:p>
          <a:p>
            <a:pPr marL="0" marR="0" lvl="0" indent="0" algn="ctr" rtl="0">
              <a:spcBef>
                <a:spcPts val="0"/>
              </a:spcBef>
              <a:spcAft>
                <a:spcPts val="0"/>
              </a:spcAft>
              <a:buClr>
                <a:srgbClr val="595959"/>
              </a:buClr>
              <a:buSzPts val="3600"/>
              <a:buFont typeface="Calibri"/>
              <a:buNone/>
            </a:pPr>
            <a:r>
              <a:rPr lang="it-IT" sz="3600" b="0" i="0" u="none" strike="noStrike" cap="none">
                <a:solidFill>
                  <a:srgbClr val="595959"/>
                </a:solidFill>
                <a:latin typeface="Calibri"/>
                <a:ea typeface="Calibri"/>
                <a:cs typeface="Calibri"/>
                <a:sym typeface="Calibri"/>
              </a:rPr>
              <a:t>3 – OBIETTIVI STRATEGICI 2020</a:t>
            </a:r>
            <a:endParaRPr sz="4400" b="0" i="0" u="none" strike="noStrike" cap="none">
              <a:solidFill>
                <a:srgbClr val="595959"/>
              </a:solidFill>
              <a:latin typeface="Calibri"/>
              <a:ea typeface="Calibri"/>
              <a:cs typeface="Calibri"/>
              <a:sym typeface="Calibri"/>
            </a:endParaRPr>
          </a:p>
        </p:txBody>
      </p:sp>
      <p:sp>
        <p:nvSpPr>
          <p:cNvPr id="158" name="Google Shape;15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
          <p:cNvSpPr txBox="1">
            <a:spLocks noGrp="1"/>
          </p:cNvSpPr>
          <p:nvPr>
            <p:ph type="ctrTitle"/>
          </p:nvPr>
        </p:nvSpPr>
        <p:spPr>
          <a:xfrm>
            <a:off x="611560" y="548681"/>
            <a:ext cx="7772400" cy="5760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440"/>
              <a:buFont typeface="Calibri"/>
              <a:buNone/>
            </a:pPr>
            <a:r>
              <a:rPr lang="it-IT" sz="1440"/>
              <a:t/>
            </a:r>
            <a:br>
              <a:rPr lang="it-IT" sz="1440"/>
            </a:br>
            <a:endParaRPr sz="1440"/>
          </a:p>
        </p:txBody>
      </p:sp>
      <p:sp>
        <p:nvSpPr>
          <p:cNvPr id="164" name="Google Shape;164;p4"/>
          <p:cNvSpPr txBox="1">
            <a:spLocks noGrp="1"/>
          </p:cNvSpPr>
          <p:nvPr>
            <p:ph type="subTitle" idx="1"/>
          </p:nvPr>
        </p:nvSpPr>
        <p:spPr>
          <a:xfrm>
            <a:off x="683568" y="908720"/>
            <a:ext cx="7776864" cy="576064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chemeClr val="dk1"/>
              </a:buClr>
              <a:buSzPts val="1000"/>
              <a:buNone/>
            </a:pPr>
            <a:r>
              <a:rPr lang="it-IT" sz="1000" dirty="0">
                <a:solidFill>
                  <a:schemeClr val="dk1"/>
                </a:solidFill>
              </a:rPr>
              <a:t>Anche nel 2020 l’attività promozionale della Camera sarà significativa, con la finalità di dare una risposta adeguata alle esigenze che emergono dal quadro economico provinciale che si evince dalla parte di scenario della presente Relazione e che viene costantemente analizzato e presentato annualmente nella Giornata dell’Economia Provinciale.  </a:t>
            </a:r>
            <a:endParaRPr dirty="0"/>
          </a:p>
          <a:p>
            <a:pPr marL="0" lvl="0" indent="0" algn="just" rtl="0">
              <a:spcBef>
                <a:spcPts val="200"/>
              </a:spcBef>
              <a:spcAft>
                <a:spcPts val="0"/>
              </a:spcAft>
              <a:buClr>
                <a:srgbClr val="888888"/>
              </a:buClr>
              <a:buSzPts val="1000"/>
              <a:buNone/>
            </a:pPr>
            <a:endParaRPr sz="1000" dirty="0">
              <a:solidFill>
                <a:srgbClr val="00B050"/>
              </a:solidFill>
            </a:endParaRPr>
          </a:p>
          <a:p>
            <a:pPr marL="0" lvl="0" indent="0" algn="just" rtl="0">
              <a:spcBef>
                <a:spcPts val="200"/>
              </a:spcBef>
              <a:spcAft>
                <a:spcPts val="0"/>
              </a:spcAft>
              <a:buClr>
                <a:srgbClr val="00B050"/>
              </a:buClr>
              <a:buSzPts val="1000"/>
              <a:buNone/>
            </a:pPr>
            <a:r>
              <a:rPr lang="it-IT" sz="1000" dirty="0">
                <a:solidFill>
                  <a:schemeClr val="dk1"/>
                </a:solidFill>
              </a:rPr>
              <a:t>Come già accennato in premessa, sulla programmazione dell’attività promozionale grava anche l’incertezza della previsione normativa, a livello nazionale, dell’incremento del 20% del diritto annuo collegato a progettualità che ha invece  caratterizzato il  triennio 2017-2020, permettendo alla Camera di Pavia di investire nel triennio ulteriori 1,8milioni di Euro a favore del sistema economico locale sui temi Industria 4.0, Turismo e Attrattività del territorio e Orientamento al Lavoro e alle professioni.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rgbClr val="595959"/>
              </a:solidFill>
            </a:endParaRPr>
          </a:p>
          <a:p>
            <a:pPr marL="0" lvl="0" indent="0" algn="just" rtl="0">
              <a:spcBef>
                <a:spcPts val="200"/>
              </a:spcBef>
              <a:spcAft>
                <a:spcPts val="0"/>
              </a:spcAft>
              <a:buClr>
                <a:srgbClr val="595959"/>
              </a:buClr>
              <a:buSzPts val="1000"/>
              <a:buNone/>
            </a:pPr>
            <a:r>
              <a:rPr lang="it-IT" sz="1000" dirty="0">
                <a:solidFill>
                  <a:schemeClr val="dk1"/>
                </a:solidFill>
              </a:rPr>
              <a:t>Con riferimento alla programmazione 2020, in ogni caso, è necessario in primo luogo garantire gli impegni già formalmente assunti e considerare consolidati gli ambiti di attività e le strutture operative della Camera e della sua Azienda Speciale </a:t>
            </a:r>
            <a:r>
              <a:rPr lang="it-IT" sz="1000" dirty="0" err="1">
                <a:solidFill>
                  <a:schemeClr val="dk1"/>
                </a:solidFill>
              </a:rPr>
              <a:t>Paviasviluppo</a:t>
            </a:r>
            <a:r>
              <a:rPr lang="it-IT" sz="1000" dirty="0">
                <a:solidFill>
                  <a:schemeClr val="dk1"/>
                </a:solidFill>
              </a:rPr>
              <a:t>.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rgbClr val="595959"/>
              </a:buClr>
              <a:buSzPts val="1000"/>
              <a:buNone/>
            </a:pPr>
            <a:r>
              <a:rPr lang="it-IT" sz="1000" dirty="0">
                <a:solidFill>
                  <a:schemeClr val="dk1"/>
                </a:solidFill>
              </a:rPr>
              <a:t>Nel 2020, inoltre, proseguiranno i  lavori di adeguamento del Palazzo delle Esposizioni- Alberto Ricevuti, iniziati nel 2018,  per rendere l'edificio  un grande spazio polifunzionale per il territorio. Inoltre si avvieranno concretamente i lavori per la manutenzione e l’adeguamento dell’immobile di proprietà sito in Piazza del Lino, nella Cupola Arnaboldi, per la </a:t>
            </a:r>
            <a:r>
              <a:rPr lang="it-IT" sz="1000" dirty="0" smtClean="0">
                <a:solidFill>
                  <a:schemeClr val="dk1"/>
                </a:solidFill>
              </a:rPr>
              <a:t>cui valorizzazione nel </a:t>
            </a:r>
            <a:r>
              <a:rPr lang="it-IT" sz="1000" dirty="0">
                <a:solidFill>
                  <a:schemeClr val="dk1"/>
                </a:solidFill>
              </a:rPr>
              <a:t>2019 l'Ente ha presentato domanda di finanziamento sul ‘’Bando Beni Aperti’’ di Fondazione Cariplo con il progetto ‘’La Cupola Arnaboldi di Pavia per lo sviluppo culturale e turistico’’ e si è attivato per ottenere le necessarie autorizzazioni dalla competente Soprintendenza per Archeologia, Belle Arti e Paesaggio. L'obiettivo è di utilizzare gli immobili camerali nella Cupola Arnaboldi anche come  punto di promozione e vetrina delle tipicità locali  e del patrimonio storico, artistico-culturale e turistico della provincia.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p:txBody>
      </p:sp>
      <p:sp>
        <p:nvSpPr>
          <p:cNvPr id="165" name="Google Shape;165;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grpSp>
        <p:nvGrpSpPr>
          <p:cNvPr id="170" name="Google Shape;170;p5"/>
          <p:cNvGrpSpPr/>
          <p:nvPr/>
        </p:nvGrpSpPr>
        <p:grpSpPr>
          <a:xfrm>
            <a:off x="395536" y="274716"/>
            <a:ext cx="8291264" cy="921957"/>
            <a:chOff x="0" y="78"/>
            <a:chExt cx="8291264" cy="921957"/>
          </a:xfrm>
        </p:grpSpPr>
        <p:sp>
          <p:nvSpPr>
            <p:cNvPr id="171" name="Google Shape;171;p5"/>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73" name="Google Shape;173;p5"/>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1.1 – Rafforzare il processo di internazionalizzazione del sistema imprenditoriale</a:t>
              </a:r>
              <a:endParaRPr sz="1000" b="1" i="0" u="sng" strike="noStrike" cap="none">
                <a:solidFill>
                  <a:srgbClr val="FF0000"/>
                </a:solidFill>
                <a:latin typeface="Calibri"/>
                <a:ea typeface="Calibri"/>
                <a:cs typeface="Calibri"/>
                <a:sym typeface="Calibri"/>
              </a:endParaRPr>
            </a:p>
          </p:txBody>
        </p:sp>
        <p:sp>
          <p:nvSpPr>
            <p:cNvPr id="175" name="Google Shape;175;p5"/>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177" name="Google Shape;177;p5"/>
          <p:cNvGraphicFramePr/>
          <p:nvPr>
            <p:extLst>
              <p:ext uri="{D42A27DB-BD31-4B8C-83A1-F6EECF244321}">
                <p14:modId xmlns:p14="http://schemas.microsoft.com/office/powerpoint/2010/main" val="1549320204"/>
              </p:ext>
            </p:extLst>
          </p:nvPr>
        </p:nvGraphicFramePr>
        <p:xfrm>
          <a:off x="395536" y="1052736"/>
          <a:ext cx="8424925" cy="5544625"/>
        </p:xfrm>
        <a:graphic>
          <a:graphicData uri="http://schemas.openxmlformats.org/drawingml/2006/table">
            <a:tbl>
              <a:tblPr>
                <a:noFill/>
                <a:tableStyleId>{98AFEAFD-18AC-4E87-81FD-600DFDC30C41}</a:tableStyleId>
              </a:tblPr>
              <a:tblGrid>
                <a:gridCol w="8424925"/>
              </a:tblGrid>
              <a:tr h="5544625">
                <a:tc>
                  <a:txBody>
                    <a:bodyPr/>
                    <a:lstStyle/>
                    <a:p>
                      <a:pPr marL="0" marR="0" lvl="0" indent="0" algn="just" rtl="0">
                        <a:lnSpc>
                          <a:spcPct val="100000"/>
                        </a:lnSpc>
                        <a:spcBef>
                          <a:spcPts val="0"/>
                        </a:spcBef>
                        <a:spcAft>
                          <a:spcPts val="0"/>
                        </a:spcAft>
                        <a:buClr>
                          <a:srgbClr val="FF0000"/>
                        </a:buClr>
                        <a:buSzPts val="1200"/>
                        <a:buFont typeface="Arial"/>
                        <a:buNone/>
                      </a:pPr>
                      <a:r>
                        <a:rPr lang="it-IT" sz="1200" b="1" i="0" u="none" strike="noStrike" cap="none" dirty="0">
                          <a:solidFill>
                            <a:srgbClr val="FF0000"/>
                          </a:solidFill>
                          <a:latin typeface="Calibri"/>
                          <a:ea typeface="Calibri"/>
                          <a:cs typeface="Calibri"/>
                          <a:sym typeface="Calibri"/>
                        </a:rPr>
                        <a:t>SERVIZI PER L’INTERNAZIONALIZZAZIONE </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INFORMAZIONE E ORIENTAMENTO</a:t>
                      </a:r>
                      <a:endParaRPr dirty="0"/>
                    </a:p>
                    <a:p>
                      <a:pPr marL="0" marR="0" lvl="0" indent="0" algn="just" rtl="0">
                        <a:lnSpc>
                          <a:spcPct val="100000"/>
                        </a:lnSpc>
                        <a:spcBef>
                          <a:spcPts val="2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La Camera, anche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proseguirà nell’attività di approfondimento settoriale sul commercio internazionale con l’obiettivo di individuare mercati ad alta potenzialità e di fornire informazioni e strumenti utili alle imprese per definire le proprie strategie di internazionalizzazione. Tale approccio risponde all’esigenza di sostenere imprese matricola rispetto ai processi di internazionalizzazione, per consentire loro di acquisire un metodo di selezione dei mercati esteri attraverso specifici corsi di formazione, giornate Paese, analisi dei flussi doganali.  Al fine di individuare i soggetti che hanno il potenziale per affacciarsi in modo efficace sui mercati esteri e di rilevarne i fabbisogni in termini di servizi di affiancamento verranno effettuate  mappature di settore e </a:t>
                      </a:r>
                      <a:r>
                        <a:rPr lang="it-IT" sz="1000" b="0" i="0" u="none" strike="noStrike" cap="none" dirty="0" err="1">
                          <a:solidFill>
                            <a:srgbClr val="595959"/>
                          </a:solidFill>
                          <a:latin typeface="Calibri"/>
                          <a:ea typeface="Calibri"/>
                          <a:cs typeface="Calibri"/>
                          <a:sym typeface="Calibri"/>
                        </a:rPr>
                        <a:t>profilazioni</a:t>
                      </a:r>
                      <a:r>
                        <a:rPr lang="it-IT" sz="1000" b="0" i="0" u="none" strike="noStrike" cap="none" dirty="0">
                          <a:solidFill>
                            <a:srgbClr val="595959"/>
                          </a:solidFill>
                          <a:latin typeface="Calibri"/>
                          <a:ea typeface="Calibri"/>
                          <a:cs typeface="Calibri"/>
                          <a:sym typeface="Calibri"/>
                        </a:rPr>
                        <a:t> di realtà imprenditoriali locali anche nell’ambito di progetti di </a:t>
                      </a:r>
                      <a:r>
                        <a:rPr lang="it-IT" sz="1000" b="1" i="0" u="none" strike="noStrike" cap="none" dirty="0" err="1">
                          <a:solidFill>
                            <a:srgbClr val="595959"/>
                          </a:solidFill>
                          <a:latin typeface="Calibri"/>
                          <a:ea typeface="Calibri"/>
                          <a:cs typeface="Calibri"/>
                          <a:sym typeface="Calibri"/>
                        </a:rPr>
                        <a:t>incoming</a:t>
                      </a:r>
                      <a:r>
                        <a:rPr lang="it-IT" sz="1000" b="1" i="0" u="none" strike="noStrike" cap="none" dirty="0">
                          <a:solidFill>
                            <a:srgbClr val="595959"/>
                          </a:solidFill>
                          <a:latin typeface="Calibri"/>
                          <a:ea typeface="Calibri"/>
                          <a:cs typeface="Calibri"/>
                          <a:sym typeface="Calibri"/>
                        </a:rPr>
                        <a:t> per </a:t>
                      </a:r>
                      <a:r>
                        <a:rPr lang="it-IT" sz="1000" b="1" i="0" u="none" strike="noStrike" cap="none" dirty="0" err="1">
                          <a:solidFill>
                            <a:srgbClr val="595959"/>
                          </a:solidFill>
                          <a:latin typeface="Calibri"/>
                          <a:ea typeface="Calibri"/>
                          <a:cs typeface="Calibri"/>
                          <a:sym typeface="Calibri"/>
                        </a:rPr>
                        <a:t>BtoB</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chemeClr val="dk1"/>
                        </a:buClr>
                        <a:buSzPts val="1000"/>
                        <a:buFont typeface="Calibri"/>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TUTORAGGIO  E ACCOMPAGNAMENTO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Il 2020 vedrà la strutturazione di un servizio dedicato alle imprese interessate a partecipare a iniziative promozionali e di business a carattere internazionale organizzate dal sistema camerale, da importanti enti fieristici  o da altri soggetti come l’Agenzia ICE. Si tratta di un servizio di tutoraggio alla singola impresa in termini di informazione e assistenza basato su un contatto continuo con i soggetti dedicati alla promozione all’estero e all’internazionalizzazione. </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SUPPORTO ALLO SVILUPPO DEL BUSINESS INTERNAZIONALE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Le attività a supporto dell’internazionalizzazione sfoceranno nella realizzazione, anche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di occasioni di business in stretta collaborazione con i vari attori che operano nell’ambito della promozione estera. Eventi promozionali potranno</a:t>
                      </a:r>
                      <a:r>
                        <a:rPr lang="it-IT" sz="1000" b="0" i="1"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ospitare </a:t>
                      </a:r>
                      <a:r>
                        <a:rPr lang="it-IT" sz="1000" b="1" i="0" u="none" strike="noStrike" cap="none" dirty="0">
                          <a:solidFill>
                            <a:srgbClr val="595959"/>
                          </a:solidFill>
                          <a:latin typeface="Calibri"/>
                          <a:ea typeface="Calibri"/>
                          <a:cs typeface="Calibri"/>
                          <a:sym typeface="Calibri"/>
                        </a:rPr>
                        <a:t>incontri d’affari</a:t>
                      </a:r>
                      <a:r>
                        <a:rPr lang="it-IT" sz="1000" b="0" i="0" u="none" strike="noStrike" cap="none" dirty="0">
                          <a:solidFill>
                            <a:srgbClr val="595959"/>
                          </a:solidFill>
                          <a:latin typeface="Calibri"/>
                          <a:ea typeface="Calibri"/>
                          <a:cs typeface="Calibri"/>
                          <a:sym typeface="Calibri"/>
                        </a:rPr>
                        <a:t> ed </a:t>
                      </a:r>
                      <a:r>
                        <a:rPr lang="it-IT" sz="1000" b="1" i="0" u="none" strike="noStrike" cap="none" dirty="0">
                          <a:solidFill>
                            <a:srgbClr val="595959"/>
                          </a:solidFill>
                          <a:latin typeface="Calibri"/>
                          <a:ea typeface="Calibri"/>
                          <a:cs typeface="Calibri"/>
                          <a:sym typeface="Calibri"/>
                        </a:rPr>
                        <a:t>Educational Tour</a:t>
                      </a:r>
                      <a:r>
                        <a:rPr lang="it-IT" sz="1000" b="0" i="1"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con la partecipazione di buyer selezionati e media specializzati. La Camera inoltre </a:t>
                      </a:r>
                      <a:r>
                        <a:rPr lang="it-IT" sz="1000" b="0" i="0" u="none" strike="noStrike" cap="none" dirty="0" smtClean="0">
                          <a:solidFill>
                            <a:srgbClr val="595959"/>
                          </a:solidFill>
                          <a:latin typeface="Calibri"/>
                          <a:ea typeface="Calibri"/>
                          <a:cs typeface="Calibri"/>
                          <a:sym typeface="Calibri"/>
                        </a:rPr>
                        <a:t>potrà supportare </a:t>
                      </a:r>
                      <a:r>
                        <a:rPr lang="it-IT" sz="1000" b="0" i="0" u="none" strike="noStrike" cap="none" dirty="0">
                          <a:solidFill>
                            <a:srgbClr val="595959"/>
                          </a:solidFill>
                          <a:latin typeface="Calibri"/>
                          <a:ea typeface="Calibri"/>
                          <a:cs typeface="Calibri"/>
                          <a:sym typeface="Calibri"/>
                        </a:rPr>
                        <a:t>iniziative all’estero, in un’ottica di marketing territoriale e per valorizzare in ambito internazionale le eccellenze produttive locali, realizzate da enti terzi.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Proseguirà inoltre  l’impegno nell’organizzazione di collettive settoriali nell’ambito di manifestazioni fieristiche a carattere internazionale quali ad esempio </a:t>
                      </a:r>
                      <a:r>
                        <a:rPr lang="it-IT" sz="1000" b="1" i="0" u="none" strike="noStrike" cap="none" dirty="0" err="1">
                          <a:solidFill>
                            <a:srgbClr val="595959"/>
                          </a:solidFill>
                          <a:latin typeface="Calibri"/>
                          <a:ea typeface="Calibri"/>
                          <a:cs typeface="Calibri"/>
                          <a:sym typeface="Calibri"/>
                        </a:rPr>
                        <a:t>Vinitaly</a:t>
                      </a:r>
                      <a:r>
                        <a:rPr lang="it-IT" sz="1000" b="0" i="0" u="none" strike="noStrike" cap="none" dirty="0">
                          <a:solidFill>
                            <a:srgbClr val="595959"/>
                          </a:solidFill>
                          <a:latin typeface="Calibri"/>
                          <a:ea typeface="Calibri"/>
                          <a:cs typeface="Calibri"/>
                          <a:sym typeface="Calibri"/>
                        </a:rPr>
                        <a:t> e </a:t>
                      </a:r>
                      <a:r>
                        <a:rPr lang="it-IT" sz="1000" b="1" i="0" u="none" strike="noStrike" cap="none" dirty="0">
                          <a:solidFill>
                            <a:srgbClr val="595959"/>
                          </a:solidFill>
                          <a:latin typeface="Calibri"/>
                          <a:ea typeface="Calibri"/>
                          <a:cs typeface="Calibri"/>
                          <a:sym typeface="Calibri"/>
                        </a:rPr>
                        <a:t>L’Artigiano in Fiera</a:t>
                      </a:r>
                      <a:r>
                        <a:rPr lang="it-IT" sz="1000" b="0" i="0" u="none" strike="noStrike" cap="none" dirty="0">
                          <a:solidFill>
                            <a:srgbClr val="595959"/>
                          </a:solidFill>
                          <a:latin typeface="Calibri"/>
                          <a:ea typeface="Calibri"/>
                          <a:cs typeface="Calibri"/>
                          <a:sym typeface="Calibri"/>
                        </a:rPr>
                        <a:t>. Queste attività poggiano sul principio che la promozione del ‘Made in Pavia’ possa essere più efficace se impostata come azione di sistema, ossia coinvolgendo l’intera filiera produttiva locale.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50000"/>
                        </a:lnSpc>
                        <a:spcBef>
                          <a:spcPts val="240"/>
                        </a:spcBef>
                        <a:spcAft>
                          <a:spcPts val="0"/>
                        </a:spcAft>
                        <a:buClr>
                          <a:srgbClr val="FF0000"/>
                        </a:buClr>
                        <a:buSzPts val="1200"/>
                        <a:buFont typeface="Calibri"/>
                        <a:buNone/>
                      </a:pPr>
                      <a:r>
                        <a:rPr lang="it-IT" sz="1200" b="1" i="0" u="none" strike="noStrike" cap="none" dirty="0">
                          <a:solidFill>
                            <a:srgbClr val="FF0000"/>
                          </a:solidFill>
                          <a:latin typeface="Calibri"/>
                          <a:ea typeface="Calibri"/>
                          <a:cs typeface="Calibri"/>
                          <a:sym typeface="Calibri"/>
                        </a:rPr>
                        <a:t>SOSTEGNO ECONOMICO ALLE IMPRESE PER L’INTERNAZIONALIZZAZIONE </a:t>
                      </a:r>
                      <a:endParaRPr dirty="0"/>
                    </a:p>
                    <a:p>
                      <a:pPr marL="0" marR="0" lvl="0" indent="0" algn="just" rtl="0">
                        <a:lnSpc>
                          <a:spcPct val="150000"/>
                        </a:lnSpc>
                        <a:spcBef>
                          <a:spcPts val="2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Anche per l'anno 2020, la Camera di Commercio proseguirà l’azione di sostegno economico per l’internazionalizzazione delle imprese, in collaborazione con Regione Lombardia e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Lombardia.</a:t>
                      </a:r>
                      <a:endParaRPr sz="1000" b="0" i="0" u="none" strike="noStrike" cap="none" dirty="0">
                        <a:solidFill>
                          <a:srgbClr val="595959"/>
                        </a:solidFill>
                        <a:latin typeface="Calibri"/>
                        <a:ea typeface="Calibri"/>
                        <a:cs typeface="Calibri"/>
                        <a:sym typeface="Arial"/>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178" name="Google Shape;17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grpSp>
        <p:nvGrpSpPr>
          <p:cNvPr id="183" name="Google Shape;183;p6"/>
          <p:cNvGrpSpPr/>
          <p:nvPr/>
        </p:nvGrpSpPr>
        <p:grpSpPr>
          <a:xfrm>
            <a:off x="395536" y="274716"/>
            <a:ext cx="8291264" cy="921957"/>
            <a:chOff x="0" y="78"/>
            <a:chExt cx="8291264" cy="921957"/>
          </a:xfrm>
        </p:grpSpPr>
        <p:sp>
          <p:nvSpPr>
            <p:cNvPr id="184" name="Google Shape;184;p6"/>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6"/>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86" name="Google Shape;186;p6"/>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6"/>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a:t>
              </a:r>
              <a:endParaRPr sz="1000" b="1" i="0" u="sng" strike="noStrike" cap="none">
                <a:solidFill>
                  <a:srgbClr val="FF0000"/>
                </a:solidFill>
                <a:latin typeface="Calibri"/>
                <a:ea typeface="Calibri"/>
                <a:cs typeface="Calibri"/>
                <a:sym typeface="Calibri"/>
              </a:endParaRPr>
            </a:p>
          </p:txBody>
        </p:sp>
        <p:sp>
          <p:nvSpPr>
            <p:cNvPr id="188" name="Google Shape;188;p6"/>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6"/>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190" name="Google Shape;190;p6"/>
          <p:cNvGraphicFramePr/>
          <p:nvPr>
            <p:extLst>
              <p:ext uri="{D42A27DB-BD31-4B8C-83A1-F6EECF244321}">
                <p14:modId xmlns:p14="http://schemas.microsoft.com/office/powerpoint/2010/main" val="3115286563"/>
              </p:ext>
            </p:extLst>
          </p:nvPr>
        </p:nvGraphicFramePr>
        <p:xfrm>
          <a:off x="395536" y="1052736"/>
          <a:ext cx="8568950" cy="5806450"/>
        </p:xfrm>
        <a:graphic>
          <a:graphicData uri="http://schemas.openxmlformats.org/drawingml/2006/table">
            <a:tbl>
              <a:tblPr>
                <a:noFill/>
                <a:tableStyleId>{98AFEAFD-18AC-4E87-81FD-600DFDC30C41}</a:tableStyleId>
              </a:tblPr>
              <a:tblGrid>
                <a:gridCol w="8568950"/>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Ormai da anni il sostegno camerale alla competitività del sistema imprenditoriale fa leva su innovazione, digitalizzazione e ricerca come strumenti di gestione del cambiamento, su cui innestare progetti e servizi specifici sia a livello settoriale o di filiera sia a livello della singola impresa.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L’innovazione industriale è determinante per lo sviluppo economico nazionale e locale, per le sue applicazioni e le filiere che riesce a generare. Partendo dall’industria, le Camere sono impegnate nella realizzazione di interventi che impattino su tutti i settori economici e anche sulle imprese di più piccola dimensione, in una logica trasversale e multidimensionale (connettività, capitale umano, utilizzo del web, integrazione digitale delle attività produttive, servizi pubblici digitali).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Partendo dalle prime attuazioni del Piano Nazionale Industria 4.0, dell’Agenda Digitale e di altri programmi nazionali e regionali (SPID, fatturazione elettronica, Smart </a:t>
                      </a:r>
                      <a:r>
                        <a:rPr lang="it-IT" sz="1000" b="0" i="0" u="none" strike="noStrike" cap="none" dirty="0" err="1">
                          <a:solidFill>
                            <a:srgbClr val="595959"/>
                          </a:solidFill>
                          <a:latin typeface="Calibri"/>
                          <a:ea typeface="Calibri"/>
                          <a:cs typeface="Calibri"/>
                          <a:sym typeface="Calibri"/>
                        </a:rPr>
                        <a:t>Specialisation</a:t>
                      </a:r>
                      <a:r>
                        <a:rPr lang="it-IT" sz="1000" b="0" i="0" u="none" strike="noStrike" cap="none" dirty="0">
                          <a:solidFill>
                            <a:srgbClr val="595959"/>
                          </a:solidFill>
                          <a:latin typeface="Calibri"/>
                          <a:ea typeface="Calibri"/>
                          <a:cs typeface="Calibri"/>
                          <a:sym typeface="Calibri"/>
                        </a:rPr>
                        <a:t> </a:t>
                      </a:r>
                      <a:r>
                        <a:rPr lang="it-IT" sz="1000" b="0" i="0" u="none" strike="noStrike" cap="none" dirty="0" err="1">
                          <a:solidFill>
                            <a:srgbClr val="595959"/>
                          </a:solidFill>
                          <a:latin typeface="Calibri"/>
                          <a:ea typeface="Calibri"/>
                          <a:cs typeface="Calibri"/>
                          <a:sym typeface="Calibri"/>
                        </a:rPr>
                        <a:t>Strategy</a:t>
                      </a:r>
                      <a:r>
                        <a:rPr lang="it-IT" sz="1000" b="0" i="0" u="none" strike="noStrike" cap="none" dirty="0">
                          <a:solidFill>
                            <a:srgbClr val="595959"/>
                          </a:solidFill>
                          <a:latin typeface="Calibri"/>
                          <a:ea typeface="Calibri"/>
                          <a:cs typeface="Calibri"/>
                          <a:sym typeface="Calibri"/>
                        </a:rPr>
                        <a:t> di Regione Lombardia, Piattaforma Open </a:t>
                      </a:r>
                      <a:r>
                        <a:rPr lang="it-IT" sz="1000" b="0" i="0" u="none" strike="noStrike" cap="none" dirty="0" err="1">
                          <a:solidFill>
                            <a:srgbClr val="595959"/>
                          </a:solidFill>
                          <a:latin typeface="Calibri"/>
                          <a:ea typeface="Calibri"/>
                          <a:cs typeface="Calibri"/>
                          <a:sym typeface="Calibri"/>
                        </a:rPr>
                        <a:t>Innovation</a:t>
                      </a:r>
                      <a:r>
                        <a:rPr lang="it-IT" sz="1000" b="0" i="0" u="none" strike="noStrike" cap="none" dirty="0">
                          <a:solidFill>
                            <a:srgbClr val="595959"/>
                          </a:solidFill>
                          <a:latin typeface="Calibri"/>
                          <a:ea typeface="Calibri"/>
                          <a:cs typeface="Calibri"/>
                          <a:sym typeface="Calibri"/>
                        </a:rPr>
                        <a:t>, ecc.), l’Ente intende proseguire nell’approntamento di misure di sostegno e nell’erogazione di servizi di affiancamento, in sinergia con il sistema camerale, in collaborazione con Regione Lombardia, Università e associazioni di categoria.</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PUNTO IMPRESA DIGITALE, DIGITAL PROMOTER</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Anche nel 2020 la Camera continuerà a perseguire lo  sviluppo del </a:t>
                      </a:r>
                      <a:r>
                        <a:rPr lang="it-IT" sz="1000" b="1" i="0" u="none" strike="noStrike" cap="none" dirty="0">
                          <a:solidFill>
                            <a:srgbClr val="595959"/>
                          </a:solidFill>
                          <a:latin typeface="Calibri"/>
                          <a:ea typeface="Calibri"/>
                          <a:cs typeface="Calibri"/>
                          <a:sym typeface="Calibri"/>
                        </a:rPr>
                        <a:t>PID </a:t>
                      </a:r>
                      <a:r>
                        <a:rPr lang="it-IT" sz="1000" b="0" i="0" u="none" strike="noStrike" cap="none" dirty="0">
                          <a:solidFill>
                            <a:srgbClr val="595959"/>
                          </a:solidFill>
                          <a:latin typeface="Calibri"/>
                          <a:ea typeface="Calibri"/>
                          <a:cs typeface="Calibri"/>
                          <a:sym typeface="Calibri"/>
                        </a:rPr>
                        <a:t>(Punto Impresa Digitale), come nodo pavese del network nazionale di punti informativi e di assistenza alle imprese sui processi di digitalizzazione. Dal 2018, il PID camerale opera presso la sede e sul territorio attraverso figure professionali dedicate opportunamente formate (</a:t>
                      </a:r>
                      <a:r>
                        <a:rPr lang="it-IT" sz="1000" b="1" dirty="0">
                          <a:solidFill>
                            <a:srgbClr val="595959"/>
                          </a:solidFill>
                          <a:latin typeface="Calibri"/>
                          <a:ea typeface="Calibri"/>
                          <a:cs typeface="Calibri"/>
                          <a:sym typeface="Calibri"/>
                        </a:rPr>
                        <a:t>Digital Coordinator</a:t>
                      </a:r>
                      <a:r>
                        <a:rPr lang="it-IT" sz="1000" dirty="0">
                          <a:solidFill>
                            <a:srgbClr val="595959"/>
                          </a:solidFill>
                          <a:latin typeface="Calibri"/>
                          <a:ea typeface="Calibri"/>
                          <a:cs typeface="Calibri"/>
                          <a:sym typeface="Calibri"/>
                        </a:rPr>
                        <a:t> e </a:t>
                      </a:r>
                      <a:r>
                        <a:rPr lang="it-IT" sz="1000" b="1" i="0" u="none" strike="noStrike" cap="none" dirty="0">
                          <a:solidFill>
                            <a:srgbClr val="595959"/>
                          </a:solidFill>
                          <a:latin typeface="Calibri"/>
                          <a:ea typeface="Calibri"/>
                          <a:cs typeface="Calibri"/>
                          <a:sym typeface="Calibri"/>
                        </a:rPr>
                        <a:t>Digital Promoter</a:t>
                      </a:r>
                      <a:r>
                        <a:rPr lang="it-IT" sz="1000" b="0" i="0" u="none" strike="noStrike" cap="none" dirty="0">
                          <a:solidFill>
                            <a:srgbClr val="595959"/>
                          </a:solidFill>
                          <a:latin typeface="Calibri"/>
                          <a:ea typeface="Calibri"/>
                          <a:cs typeface="Calibri"/>
                          <a:sym typeface="Calibri"/>
                        </a:rPr>
                        <a:t>), oltre che con risorse materiali (locali ed attrezzature) e immateriali (banche dati, piattaforme, ecc.)</a:t>
                      </a:r>
                      <a:r>
                        <a:rPr lang="it-IT" sz="1000" b="0" i="0" u="none" strike="noStrike" cap="none" dirty="0">
                          <a:solidFill>
                            <a:schemeClr val="dk1"/>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Dato il carattere strategico della crescita della competenza delle imprese nel campo digitale e nell’innovazione nonché il positivo riscontro del servizio presso le imprese, si intende operare per rendere strutturale il servizio, a partire dal 2020, anche con investimenti propri e indipendentemente dalla conferma della ricomprensione nel  cosiddetto 20% del diritto annuale e dalla prosecuzione di tale misura.</a:t>
                      </a:r>
                      <a:endParaRPr dirty="0"/>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Il PID continuerà a collaborare con i Digital </a:t>
                      </a:r>
                      <a:r>
                        <a:rPr lang="it-IT" sz="1000" b="0" i="0" u="none" strike="noStrike" cap="none" dirty="0" err="1">
                          <a:solidFill>
                            <a:srgbClr val="595959"/>
                          </a:solidFill>
                          <a:latin typeface="Calibri"/>
                          <a:ea typeface="Calibri"/>
                          <a:cs typeface="Calibri"/>
                          <a:sym typeface="Calibri"/>
                        </a:rPr>
                        <a:t>Innovation</a:t>
                      </a:r>
                      <a:r>
                        <a:rPr lang="it-IT" sz="1000" b="0" i="0" u="none" strike="noStrike" cap="none" dirty="0">
                          <a:solidFill>
                            <a:srgbClr val="595959"/>
                          </a:solidFill>
                          <a:latin typeface="Calibri"/>
                          <a:ea typeface="Calibri"/>
                          <a:cs typeface="Calibri"/>
                          <a:sym typeface="Calibri"/>
                        </a:rPr>
                        <a:t> </a:t>
                      </a:r>
                      <a:r>
                        <a:rPr lang="it-IT" sz="1000" b="0" i="0" u="none" strike="noStrike" cap="none" dirty="0" err="1">
                          <a:solidFill>
                            <a:srgbClr val="595959"/>
                          </a:solidFill>
                          <a:latin typeface="Calibri"/>
                          <a:ea typeface="Calibri"/>
                          <a:cs typeface="Calibri"/>
                          <a:sym typeface="Calibri"/>
                        </a:rPr>
                        <a:t>Hub</a:t>
                      </a:r>
                      <a:r>
                        <a:rPr lang="it-IT" sz="1000" b="0" i="0" u="none" strike="noStrike" cap="none" dirty="0">
                          <a:solidFill>
                            <a:srgbClr val="595959"/>
                          </a:solidFill>
                          <a:latin typeface="Calibri"/>
                          <a:ea typeface="Calibri"/>
                          <a:cs typeface="Calibri"/>
                          <a:sym typeface="Calibri"/>
                        </a:rPr>
                        <a:t> (DIH) territoriali e con i </a:t>
                      </a:r>
                      <a:r>
                        <a:rPr lang="it-IT" sz="1000" b="0" i="0" u="none" strike="noStrike" cap="none" dirty="0" err="1">
                          <a:solidFill>
                            <a:srgbClr val="595959"/>
                          </a:solidFill>
                          <a:latin typeface="Calibri"/>
                          <a:ea typeface="Calibri"/>
                          <a:cs typeface="Calibri"/>
                          <a:sym typeface="Calibri"/>
                        </a:rPr>
                        <a:t>Competence</a:t>
                      </a:r>
                      <a:r>
                        <a:rPr lang="it-IT" sz="1000" b="0" i="0" u="none" strike="noStrike" cap="none" dirty="0">
                          <a:solidFill>
                            <a:srgbClr val="595959"/>
                          </a:solidFill>
                          <a:latin typeface="Calibri"/>
                          <a:ea typeface="Calibri"/>
                          <a:cs typeface="Calibri"/>
                          <a:sym typeface="Calibri"/>
                        </a:rPr>
                        <a:t> Center, insieme alle Università e ai Centri di Ricerca della Lombardia, nell’azione di sensibilizzazione, formazione e affiancamento alle imprese per fare il punto sulla maturità digitale, attraverso la realizzazione di incontri B2B, l’aiuto alla realizzazione dei «</a:t>
                      </a:r>
                      <a:r>
                        <a:rPr lang="it-IT" sz="1000" b="0" i="0" u="none" strike="noStrike" cap="none" dirty="0" err="1">
                          <a:solidFill>
                            <a:srgbClr val="595959"/>
                          </a:solidFill>
                          <a:latin typeface="Calibri"/>
                          <a:ea typeface="Calibri"/>
                          <a:cs typeface="Calibri"/>
                          <a:sym typeface="Calibri"/>
                        </a:rPr>
                        <a:t>selfie</a:t>
                      </a:r>
                      <a:r>
                        <a:rPr lang="it-IT" sz="1000" b="0" i="0" u="none" strike="noStrike" cap="none" dirty="0">
                          <a:solidFill>
                            <a:srgbClr val="595959"/>
                          </a:solidFill>
                          <a:latin typeface="Calibri"/>
                          <a:ea typeface="Calibri"/>
                          <a:cs typeface="Calibri"/>
                          <a:sym typeface="Calibri"/>
                        </a:rPr>
                        <a:t>»  e attraverso degli «zoom», con assistenza in azienda.</a:t>
                      </a:r>
                      <a:endParaRPr sz="1000" b="0" i="0" u="none" strike="noStrike" cap="none" dirty="0">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Anche nel 2020 attraverso il PID la Camera continuerà a lavorare per la diffusione locale della conoscenza e con la formazione alle aziende, in un’ottica multisettoriale. </a:t>
                      </a:r>
                      <a:endParaRPr sz="1000" b="0" i="1" u="none" strike="noStrike" cap="none" dirty="0">
                        <a:solidFill>
                          <a:srgbClr val="FF0000"/>
                        </a:solidFill>
                        <a:highlight>
                          <a:srgbClr val="FFFF00"/>
                        </a:highlight>
                        <a:latin typeface="Calibri"/>
                        <a:ea typeface="Calibri"/>
                        <a:cs typeface="Calibri"/>
                        <a:sym typeface="Calibri"/>
                      </a:endParaRPr>
                    </a:p>
                    <a:p>
                      <a:pPr marL="0" marR="0" lvl="0" indent="0" algn="just" rtl="0">
                        <a:spcBef>
                          <a:spcPts val="0"/>
                        </a:spcBef>
                        <a:spcAft>
                          <a:spcPts val="0"/>
                        </a:spcAft>
                        <a:buNone/>
                      </a:pPr>
                      <a:endParaRPr sz="1000" b="0" i="0" u="none" strike="noStrike" cap="none" dirty="0">
                        <a:solidFill>
                          <a:srgbClr val="FF0000"/>
                        </a:solidFill>
                        <a:latin typeface="Calibri"/>
                        <a:ea typeface="Calibri"/>
                        <a:cs typeface="Calibri"/>
                        <a:sym typeface="Calibri"/>
                      </a:endParaRPr>
                    </a:p>
                    <a:p>
                      <a:pPr marL="0" marR="0" indent="0" algn="just" rtl="0">
                        <a:spcBef>
                          <a:spcPts val="200"/>
                        </a:spcBef>
                        <a:spcAft>
                          <a:spcPts val="0"/>
                        </a:spcAft>
                      </a:pPr>
                      <a:r>
                        <a:rPr lang="it-IT" sz="1000" b="1" i="0" dirty="0" smtClean="0">
                          <a:solidFill>
                            <a:srgbClr val="FF0000"/>
                          </a:solidFill>
                          <a:effectLst/>
                          <a:latin typeface="Calibri"/>
                        </a:rPr>
                        <a:t>SOSTEGNO AL TRASFERIMENTO TECNOLOGICO ALLE IMPRESE</a:t>
                      </a:r>
                      <a:endParaRPr lang="it-IT" sz="1000" b="0" i="0" dirty="0" smtClean="0">
                        <a:solidFill>
                          <a:srgbClr val="222222"/>
                        </a:solidFill>
                        <a:effectLst/>
                        <a:latin typeface="Arial"/>
                      </a:endParaRPr>
                    </a:p>
                    <a:p>
                      <a:pPr marL="0" marR="0" indent="0" algn="just" rtl="0">
                        <a:spcBef>
                          <a:spcPts val="200"/>
                        </a:spcBef>
                        <a:spcAft>
                          <a:spcPts val="0"/>
                        </a:spcAft>
                      </a:pPr>
                      <a:endParaRPr lang="it-IT" sz="1000" b="0" i="0" dirty="0" smtClean="0">
                        <a:solidFill>
                          <a:srgbClr val="222222"/>
                        </a:solidFill>
                        <a:effectLst/>
                        <a:latin typeface="Arial"/>
                      </a:endParaRPr>
                    </a:p>
                    <a:p>
                      <a:pPr marL="0" marR="0" indent="0" algn="just" rtl="0">
                        <a:spcBef>
                          <a:spcPts val="200"/>
                        </a:spcBef>
                        <a:spcAft>
                          <a:spcPts val="0"/>
                        </a:spcAft>
                      </a:pPr>
                      <a:r>
                        <a:rPr lang="it-IT" sz="1000" b="0" i="0" dirty="0" smtClean="0">
                          <a:solidFill>
                            <a:srgbClr val="595959"/>
                          </a:solidFill>
                          <a:effectLst/>
                          <a:latin typeface="Calibri"/>
                        </a:rPr>
                        <a:t>Quello del trasferimento tecnologico alle imprese è un tema fondamentale e ineludibile rispetto alle strategie di Innovazione, rispetto a cui è necessario consolidare una </a:t>
                      </a:r>
                      <a:r>
                        <a:rPr lang="it-IT" sz="1000" b="0" i="0" dirty="0" err="1" smtClean="0">
                          <a:solidFill>
                            <a:srgbClr val="595959"/>
                          </a:solidFill>
                          <a:effectLst/>
                          <a:latin typeface="Calibri"/>
                        </a:rPr>
                        <a:t>governance</a:t>
                      </a:r>
                      <a:r>
                        <a:rPr lang="it-IT" sz="1000" b="0" i="0" dirty="0" smtClean="0">
                          <a:solidFill>
                            <a:srgbClr val="595959"/>
                          </a:solidFill>
                          <a:effectLst/>
                          <a:latin typeface="Calibri"/>
                        </a:rPr>
                        <a:t> anche locale. In tal senso, sarebbe importante approfondire le relazioni istituzionali con l'Università di Pavia e i Centri di ricerca anche con l'obiettivo di rafforzare il tessuto pavese di start up innovative, che già presenta profili di grande interesse. </a:t>
                      </a:r>
                      <a:br>
                        <a:rPr lang="it-IT" sz="1000" b="0" i="0" dirty="0" smtClean="0">
                          <a:solidFill>
                            <a:srgbClr val="595959"/>
                          </a:solidFill>
                          <a:effectLst/>
                          <a:latin typeface="Calibri"/>
                        </a:rPr>
                      </a:br>
                      <a:r>
                        <a:rPr lang="it-IT" sz="1000" b="0" i="0" dirty="0" smtClean="0">
                          <a:solidFill>
                            <a:srgbClr val="595959"/>
                          </a:solidFill>
                          <a:effectLst/>
                          <a:latin typeface="Calibri"/>
                        </a:rPr>
                        <a:t>Importante è il ruolo anche delle associazioni di categoria, per facilitare il dialogo con le imprese, anche in un'ottica multisettoriale.</a:t>
                      </a:r>
                      <a:endParaRPr lang="it-IT" sz="1000" b="0" i="0" dirty="0" smtClean="0">
                        <a:solidFill>
                          <a:srgbClr val="222222"/>
                        </a:solidFill>
                        <a:effectLst/>
                        <a:latin typeface="Arial"/>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txBody>
                  <a:tcPr marL="91450" marR="91450" marT="45725" marB="45725">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r>
            </a:tbl>
          </a:graphicData>
        </a:graphic>
      </p:graphicFrame>
      <p:sp>
        <p:nvSpPr>
          <p:cNvPr id="191" name="Google Shape;191;p6"/>
          <p:cNvSpPr txBox="1">
            <a:spLocks noGrp="1"/>
          </p:cNvSpPr>
          <p:nvPr>
            <p:ph type="sldNum" idx="12"/>
          </p:nvPr>
        </p:nvSpPr>
        <p:spPr>
          <a:xfrm>
            <a:off x="7308304" y="6462175"/>
            <a:ext cx="1619672" cy="3958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grpSp>
        <p:nvGrpSpPr>
          <p:cNvPr id="196" name="Google Shape;196;p7"/>
          <p:cNvGrpSpPr/>
          <p:nvPr/>
        </p:nvGrpSpPr>
        <p:grpSpPr>
          <a:xfrm>
            <a:off x="395536" y="274716"/>
            <a:ext cx="8291264" cy="921957"/>
            <a:chOff x="0" y="78"/>
            <a:chExt cx="8291264" cy="921957"/>
          </a:xfrm>
        </p:grpSpPr>
        <p:sp>
          <p:nvSpPr>
            <p:cNvPr id="197" name="Google Shape;197;p7"/>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7"/>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99" name="Google Shape;199;p7"/>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(II)</a:t>
              </a:r>
              <a:endParaRPr sz="1000" b="1" i="0" u="sng" strike="noStrike" cap="none">
                <a:solidFill>
                  <a:srgbClr val="FF0000"/>
                </a:solidFill>
                <a:latin typeface="Calibri"/>
                <a:ea typeface="Calibri"/>
                <a:cs typeface="Calibri"/>
                <a:sym typeface="Calibri"/>
              </a:endParaRPr>
            </a:p>
          </p:txBody>
        </p:sp>
        <p:sp>
          <p:nvSpPr>
            <p:cNvPr id="201" name="Google Shape;201;p7"/>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03" name="Google Shape;203;p7"/>
          <p:cNvGraphicFramePr/>
          <p:nvPr>
            <p:extLst>
              <p:ext uri="{D42A27DB-BD31-4B8C-83A1-F6EECF244321}">
                <p14:modId xmlns:p14="http://schemas.microsoft.com/office/powerpoint/2010/main" val="535260016"/>
              </p:ext>
            </p:extLst>
          </p:nvPr>
        </p:nvGraphicFramePr>
        <p:xfrm>
          <a:off x="310336" y="1052736"/>
          <a:ext cx="8654150" cy="6558300"/>
        </p:xfrm>
        <a:graphic>
          <a:graphicData uri="http://schemas.openxmlformats.org/drawingml/2006/table">
            <a:tbl>
              <a:tblPr>
                <a:noFill/>
                <a:tableStyleId>{98AFEAFD-18AC-4E87-81FD-600DFDC30C41}</a:tableStyleId>
              </a:tblPr>
              <a:tblGrid>
                <a:gridCol w="8654150"/>
              </a:tblGrid>
              <a:tr h="52699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VOUCHER </a:t>
                      </a:r>
                      <a:r>
                        <a:rPr lang="it-IT" sz="1000" b="1" i="0" u="none" strike="noStrike" cap="none" dirty="0">
                          <a:solidFill>
                            <a:srgbClr val="FF0000"/>
                          </a:solidFill>
                          <a:latin typeface="Calibri"/>
                          <a:ea typeface="Calibri"/>
                          <a:cs typeface="Calibri"/>
                          <a:sym typeface="Calibri"/>
                        </a:rPr>
                        <a:t>PER IMPRESE, SOSTEGNO AL TESSUTO IMPRENDITORIALE CON CONTRIBUTI ECONOMICI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Nell’ambito del Piano Industria 4.0, nel 2018, la Camera ha destinato parte delle risorse derivanti dall’aumento del 20% del diritto annuale all’attivazione di  azioni di sostegno economico per la realizzazione di un piano di innovazione e per la digitalizzazione in azienda.  Nel 2019 la Camera ha erogato contributi sotto forma di voucher alle MPMI pavesi,</a:t>
                      </a:r>
                      <a:r>
                        <a:rPr lang="it-IT" sz="1000" dirty="0">
                          <a:solidFill>
                            <a:srgbClr val="595959"/>
                          </a:solidFill>
                          <a:latin typeface="Calibri"/>
                          <a:ea typeface="Calibri"/>
                          <a:cs typeface="Calibri"/>
                          <a:sym typeface="Calibri"/>
                        </a:rPr>
                        <a:t> con il</a:t>
                      </a:r>
                      <a:r>
                        <a:rPr lang="it-IT" sz="1000" b="0" i="0" u="none" strike="noStrike" cap="none" dirty="0">
                          <a:solidFill>
                            <a:srgbClr val="595959"/>
                          </a:solidFill>
                          <a:latin typeface="Calibri"/>
                          <a:ea typeface="Calibri"/>
                          <a:cs typeface="Calibri"/>
                          <a:sym typeface="Calibri"/>
                        </a:rPr>
                        <a:t> programma Impresa 4.0</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 Si procederà ad una verifica delle disponibilità di risorse per tale misura, anche alla luce del rifinanziamento del 20%.</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Anche per il 2020, </a:t>
                      </a:r>
                      <a:r>
                        <a:rPr lang="it-IT" sz="1000" b="0" i="0" u="none" strike="noStrike" cap="none" dirty="0" smtClean="0">
                          <a:solidFill>
                            <a:srgbClr val="595959"/>
                          </a:solidFill>
                          <a:latin typeface="Calibri"/>
                          <a:ea typeface="Calibri"/>
                          <a:cs typeface="Calibri"/>
                          <a:sym typeface="Calibri"/>
                        </a:rPr>
                        <a:t>l’Ente </a:t>
                      </a:r>
                      <a:r>
                        <a:rPr lang="it-IT" sz="1000" b="0" i="0" u="none" strike="noStrike" cap="none" dirty="0">
                          <a:solidFill>
                            <a:srgbClr val="595959"/>
                          </a:solidFill>
                          <a:latin typeface="Calibri"/>
                          <a:ea typeface="Calibri"/>
                          <a:cs typeface="Calibri"/>
                          <a:sym typeface="Calibri"/>
                        </a:rPr>
                        <a:t>si impegnerà, in funzione delle risorse finanziarie disponibili, a sostenere, tramite contributi a fondo perduto, gli investimenti innovativi inerenti all’acquisto di beni materiali, destinati alle micro, piccole e medie imprese della provincia, per sviluppare la competitività  sostenendo innovazione, trasferimento tecnologico, aggregazione e reti di imprese, internazionalizzazione. Tale obiettivo prioritario potrà essere perseguito sia attraverso bandi di iniziativa camerale sia mediante bandi a valere sull’Accordo di Programma con l’Unione Regionale e Regione Lombardia. </a:t>
                      </a:r>
                      <a:endParaRPr sz="1000" b="0"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ACCORDO DI PROGRAMMA TRA REGIONE LOMBARDIA E SISTEMA CAMERALE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2019 Regione Lombardia e Sistema Camerale lombardo, anche alla luce dei processi di riforma istituzionale </a:t>
                      </a:r>
                      <a:r>
                        <a:rPr lang="it-IT" sz="1000" b="0" i="0" u="none" strike="noStrike" cap="none">
                          <a:solidFill>
                            <a:srgbClr val="595959"/>
                          </a:solidFill>
                          <a:latin typeface="Calibri"/>
                          <a:ea typeface="Calibri"/>
                          <a:cs typeface="Calibri"/>
                          <a:sym typeface="Calibri"/>
                        </a:rPr>
                        <a:t>in </a:t>
                      </a:r>
                      <a:r>
                        <a:rPr lang="it-IT" sz="1000" b="0" i="0" u="none" strike="noStrike" cap="none" smtClean="0">
                          <a:solidFill>
                            <a:srgbClr val="595959"/>
                          </a:solidFill>
                          <a:latin typeface="Calibri"/>
                          <a:ea typeface="Calibri"/>
                          <a:cs typeface="Calibri"/>
                          <a:sym typeface="Calibri"/>
                        </a:rPr>
                        <a:t>corso, </a:t>
                      </a:r>
                      <a:r>
                        <a:rPr lang="it-IT" sz="1000" b="0" i="0" u="none" strike="noStrike" cap="none" dirty="0">
                          <a:solidFill>
                            <a:srgbClr val="595959"/>
                          </a:solidFill>
                          <a:latin typeface="Calibri"/>
                          <a:ea typeface="Calibri"/>
                          <a:cs typeface="Calibri"/>
                          <a:sym typeface="Calibri"/>
                        </a:rPr>
                        <a:t>hanno rinnovato e rafforzato la collaborazione già in atto, dotandosi ancora dello strumento di partenariato definito </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Accordo per lo sviluppo economico e la competitività  del sistema  lombardo</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 che, nell’interesse del sistema economico lombardo, favorisce il raccordo strategico e operativo fra i due sistemi e realizza una crescente convergenza su obiettivi di sviluppo prioritari e condivisi.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L’obiettivo è quello di massimizzare l’efficacia degli interventi a favore dello sviluppo del sistema economico lombardo attraverso la promozione di un quadro strategico-programmatorio comune al fine di realizzare una </a:t>
                      </a:r>
                      <a:r>
                        <a:rPr lang="it-IT" sz="1000" b="0" i="0" u="none" strike="noStrike" cap="none" dirty="0" err="1">
                          <a:solidFill>
                            <a:srgbClr val="595959"/>
                          </a:solidFill>
                          <a:latin typeface="Calibri"/>
                          <a:ea typeface="Calibri"/>
                          <a:cs typeface="Calibri"/>
                          <a:sym typeface="Calibri"/>
                        </a:rPr>
                        <a:t>addizionalità</a:t>
                      </a:r>
                      <a:r>
                        <a:rPr lang="it-IT" sz="1000" b="0" i="0" u="none" strike="noStrike" cap="none" dirty="0">
                          <a:solidFill>
                            <a:srgbClr val="595959"/>
                          </a:solidFill>
                          <a:latin typeface="Calibri"/>
                          <a:ea typeface="Calibri"/>
                          <a:cs typeface="Calibri"/>
                          <a:sym typeface="Calibri"/>
                        </a:rPr>
                        <a:t> delle risorse messe a disposizione dai rispettivi sistemi, ottimizzare la capacità d’intervento e favorire altresì l’attrazione di risorse esterne pubbliche e private.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L’accordo, che </a:t>
                      </a:r>
                      <a:r>
                        <a:rPr lang="it-IT" sz="1000" b="0" i="0" u="none" strike="noStrike" cap="none" dirty="0" smtClean="0">
                          <a:solidFill>
                            <a:srgbClr val="595959"/>
                          </a:solidFill>
                          <a:latin typeface="Calibri"/>
                          <a:ea typeface="Calibri"/>
                          <a:cs typeface="Calibri"/>
                          <a:sym typeface="Calibri"/>
                        </a:rPr>
                        <a:t>ha </a:t>
                      </a:r>
                      <a:r>
                        <a:rPr lang="it-IT" sz="1000" b="0" i="0" u="none" strike="noStrike" cap="none" dirty="0">
                          <a:solidFill>
                            <a:srgbClr val="595959"/>
                          </a:solidFill>
                          <a:latin typeface="Calibri"/>
                          <a:ea typeface="Calibri"/>
                          <a:cs typeface="Calibri"/>
                          <a:sym typeface="Calibri"/>
                        </a:rPr>
                        <a:t>durata 5 anni e prevede un piano di azione annuale, è definito su tre assi che individuano le aree prioritarie di intervento e che sono: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1 – Competitività delle imprese, dove i filoni di intervento riguardano principalmente l’innovazione tecnologica di prodotto e di processo, l’innovazione organizzativa, l’internazionalizzazione, il supporto all’export, l’accesso al credito quale strumento di supporto agli investimenti in innovazione e internazionalizzazione, il sostegno ai processi di aggregazione delle imprese e lo sviluppo di politiche di filiera e di rete;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2 - Attrattività e competitività dei territori, con l’obiettivo di promuovere, sostenere e sviluppare l’attrattività del territorio lombardo agendo sui fattori in grado di promuoverla ed incrementando il valore che il territorio è capace di esprimere, al fine di attrarre soggetti privati, pubblici ed economici in grado di concorrere alla sua crescita, anche attraverso le relative ricadute in chiave turistica, insediativa, abitativa, di mobilità del capitale umano e, in generale, di competitività del sistema economico;</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3 – Capitale umano, imprenditorialità, semplificazione:  ha l’obiettivo di promuovere un contesto favorevole alla valorizzazione del capitale umano nella consapevolezza che le competenze di alta qualificazione rappresentano leve imprescindibili per la competitività del territorio. Si rivolge pertanto sia al sistema formativo nel suo complesso sia al sistema delle imprese, attraverso lo sviluppo di interventi, tra i quali l’alternanza scuola-lavoro, volti a facilitare l’incontro tra il mondo della scuola e della formazione e il mondo delle imprese.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2020 la Camera collaborerà con l’Unione Regionale per la realizzazione dei progetti previsti.</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r h="2067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04" name="Google Shape;204;p7"/>
          <p:cNvSpPr txBox="1">
            <a:spLocks noGrp="1"/>
          </p:cNvSpPr>
          <p:nvPr>
            <p:ph type="sldNum" idx="12"/>
          </p:nvPr>
        </p:nvSpPr>
        <p:spPr>
          <a:xfrm>
            <a:off x="7308304" y="6462175"/>
            <a:ext cx="1619672" cy="3958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p8"/>
          <p:cNvGrpSpPr/>
          <p:nvPr/>
        </p:nvGrpSpPr>
        <p:grpSpPr>
          <a:xfrm>
            <a:off x="395536" y="274716"/>
            <a:ext cx="8291264" cy="921957"/>
            <a:chOff x="0" y="78"/>
            <a:chExt cx="8291264" cy="921957"/>
          </a:xfrm>
        </p:grpSpPr>
        <p:sp>
          <p:nvSpPr>
            <p:cNvPr id="210" name="Google Shape;210;p8"/>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8"/>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12" name="Google Shape;212;p8"/>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(III)</a:t>
              </a:r>
              <a:endParaRPr sz="1000" b="1" i="0" u="sng" strike="noStrike" cap="none">
                <a:solidFill>
                  <a:srgbClr val="FF0000"/>
                </a:solidFill>
                <a:latin typeface="Calibri"/>
                <a:ea typeface="Calibri"/>
                <a:cs typeface="Calibri"/>
                <a:sym typeface="Calibri"/>
              </a:endParaRPr>
            </a:p>
          </p:txBody>
        </p:sp>
        <p:sp>
          <p:nvSpPr>
            <p:cNvPr id="214" name="Google Shape;214;p8"/>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16" name="Google Shape;216;p8"/>
          <p:cNvGraphicFramePr/>
          <p:nvPr>
            <p:extLst>
              <p:ext uri="{D42A27DB-BD31-4B8C-83A1-F6EECF244321}">
                <p14:modId xmlns:p14="http://schemas.microsoft.com/office/powerpoint/2010/main" val="2250855777"/>
              </p:ext>
            </p:extLst>
          </p:nvPr>
        </p:nvGraphicFramePr>
        <p:xfrm>
          <a:off x="395536" y="1196686"/>
          <a:ext cx="8424925" cy="5760650"/>
        </p:xfrm>
        <a:graphic>
          <a:graphicData uri="http://schemas.openxmlformats.org/drawingml/2006/table">
            <a:tbl>
              <a:tblPr>
                <a:noFill/>
                <a:tableStyleId>{98AFEAFD-18AC-4E87-81FD-600DFDC30C41}</a:tableStyleId>
              </a:tblPr>
              <a:tblGrid>
                <a:gridCol w="8424925"/>
              </a:tblGrid>
              <a:tr h="5760650">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PER LA COSTITUZIONE DI RETI DI IMPRESA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Innovazione per le micro, piccole e medie imprese pavesi significa anche capacità di costituirsi in reti di impresa, per rafforzare le relazioni sinergiche attraverso uno scambio di conoscenze e competenze e una razionalizzazione dei costi, funzionali ad un più efficace approccio nei confronti del mercato domestico e soprattutto di quello internazionale. Proseguirà, quindi, in questo ambito l’impegno camerale,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profuso con il Servizio </a:t>
                      </a:r>
                      <a:r>
                        <a:rPr lang="it-IT" sz="1000" b="0" i="0" u="none" strike="noStrike" cap="none" dirty="0" err="1">
                          <a:solidFill>
                            <a:srgbClr val="595959"/>
                          </a:solidFill>
                          <a:latin typeface="Calibri"/>
                          <a:ea typeface="Calibri"/>
                          <a:cs typeface="Calibri"/>
                          <a:sym typeface="Calibri"/>
                        </a:rPr>
                        <a:t>SpRI</a:t>
                      </a:r>
                      <a:r>
                        <a:rPr lang="it-IT" sz="1000" b="0" i="0" u="none" strike="noStrike" cap="none" dirty="0">
                          <a:solidFill>
                            <a:srgbClr val="595959"/>
                          </a:solidFill>
                          <a:latin typeface="Calibri"/>
                          <a:ea typeface="Calibri"/>
                          <a:cs typeface="Calibri"/>
                          <a:sym typeface="Calibri"/>
                        </a:rPr>
                        <a:t> (Servizio per le Reti di Impresa) per affiancare con personale interno e con professionisti dedicati le imprese che vedono nell’aggregazione stabile uno strumento di sviluppo della propria strategia  aziendale. </a:t>
                      </a:r>
                      <a:endParaRPr dirty="0"/>
                    </a:p>
                    <a:p>
                      <a:pPr marL="0" marR="0" lvl="0" indent="0" algn="just" rtl="0">
                        <a:lnSpc>
                          <a:spcPct val="100000"/>
                        </a:lnSpc>
                        <a:spcBef>
                          <a:spcPts val="160"/>
                        </a:spcBef>
                        <a:spcAft>
                          <a:spcPts val="0"/>
                        </a:spcAft>
                        <a:buClr>
                          <a:schemeClr val="dk1"/>
                        </a:buClr>
                        <a:buSzPts val="800"/>
                        <a:buFont typeface="Arial"/>
                        <a:buNone/>
                      </a:pPr>
                      <a:endParaRPr sz="8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DI ASSISTENZA IN MATERIA DI PROPRIETÀ INDUSTRIALE  </a:t>
                      </a:r>
                      <a:endParaRPr dirty="0"/>
                    </a:p>
                    <a:p>
                      <a:pPr marL="0" lvl="0" indent="0" algn="just" rtl="0">
                        <a:lnSpc>
                          <a:spcPct val="115000"/>
                        </a:lnSpc>
                        <a:spcBef>
                          <a:spcPts val="300"/>
                        </a:spcBef>
                        <a:spcAft>
                          <a:spcPts val="0"/>
                        </a:spcAft>
                        <a:buClr>
                          <a:schemeClr val="dk1"/>
                        </a:buClr>
                        <a:buSzPts val="1100"/>
                        <a:buFont typeface="Arial"/>
                        <a:buNone/>
                      </a:pPr>
                      <a:r>
                        <a:rPr lang="it-IT" sz="1000" b="0" i="0" u="none" strike="noStrike" cap="none" dirty="0">
                          <a:solidFill>
                            <a:srgbClr val="595959"/>
                          </a:solidFill>
                          <a:latin typeface="Calibri"/>
                          <a:ea typeface="Calibri"/>
                          <a:cs typeface="Calibri"/>
                          <a:sym typeface="Calibri"/>
                        </a:rPr>
                        <a:t>Oltre a garantire il tempestivo servizio di verbalizzazione e deposito degli strumenti di tutela della proprietà industriale (marchi d’impresa, invenzioni, modelli di utilità, disegni), l’Ente proseguirà nel servizio di verifica su richiesta circa l’anteriorità di depositi per quanto riguarda i marchi d’impresa, al fine consentire la facilitazione all’accesso di informazioni essenziali nei confronti di coloro che intendono utilizzare il segno distintivo dei propri prodotti/servizi, senza incorrere nel rischio di utilizzo involontario di un marchio già depositato.</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DI ASSISTENZA IN MATERIA DI APPLICAZIONE DELLA NORMATIVA SULL’ETICHETTATURA ALIMENTARE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Proseguirà il servizio di orientamento agli operatori del settore alimentare per la corretta applicazione della normativa in materia di etichettatura, ai sensi del vigente Regolamento europeo, tenendo anche presenti i riflessi sulle regole per l’esportazione, per aiutare il consumatore di avere corrette informazioni sui prodotti confezionati e alle imprese di evitare di incorrere in violazioni e sanzioni. </a:t>
                      </a:r>
                      <a:endParaRPr dirty="0"/>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17" name="Google Shape;217;p8"/>
          <p:cNvSpPr txBox="1">
            <a:spLocks noGrp="1"/>
          </p:cNvSpPr>
          <p:nvPr>
            <p:ph type="sldNum" idx="12"/>
          </p:nvPr>
        </p:nvSpPr>
        <p:spPr>
          <a:xfrm>
            <a:off x="6732240" y="649287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2" name="Google Shape;222;p9"/>
          <p:cNvGrpSpPr/>
          <p:nvPr/>
        </p:nvGrpSpPr>
        <p:grpSpPr>
          <a:xfrm>
            <a:off x="395536" y="274716"/>
            <a:ext cx="8291264" cy="921957"/>
            <a:chOff x="0" y="78"/>
            <a:chExt cx="8291264" cy="921957"/>
          </a:xfrm>
        </p:grpSpPr>
        <p:sp>
          <p:nvSpPr>
            <p:cNvPr id="223" name="Google Shape;223;p9"/>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9"/>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25" name="Google Shape;225;p9"/>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9"/>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1.3– Favorire lo sviluppo del capitale umano e la cultura di impresa</a:t>
              </a:r>
              <a:endParaRPr sz="1000" b="1" i="0" u="sng" strike="noStrike" cap="none">
                <a:solidFill>
                  <a:srgbClr val="FF0000"/>
                </a:solidFill>
                <a:latin typeface="Calibri"/>
                <a:ea typeface="Calibri"/>
                <a:cs typeface="Calibri"/>
                <a:sym typeface="Calibri"/>
              </a:endParaRPr>
            </a:p>
          </p:txBody>
        </p:sp>
        <p:sp>
          <p:nvSpPr>
            <p:cNvPr id="227" name="Google Shape;227;p9"/>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9"/>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29" name="Google Shape;229;p9"/>
          <p:cNvGraphicFramePr/>
          <p:nvPr>
            <p:extLst>
              <p:ext uri="{D42A27DB-BD31-4B8C-83A1-F6EECF244321}">
                <p14:modId xmlns:p14="http://schemas.microsoft.com/office/powerpoint/2010/main" val="583480035"/>
              </p:ext>
            </p:extLst>
          </p:nvPr>
        </p:nvGraphicFramePr>
        <p:xfrm>
          <a:off x="395536" y="1052736"/>
          <a:ext cx="8280925" cy="5616625"/>
        </p:xfrm>
        <a:graphic>
          <a:graphicData uri="http://schemas.openxmlformats.org/drawingml/2006/table">
            <a:tbl>
              <a:tblPr>
                <a:noFill/>
                <a:tableStyleId>{98AFEAFD-18AC-4E87-81FD-600DFDC30C41}</a:tableStyleId>
              </a:tblPr>
              <a:tblGrid>
                <a:gridCol w="8280925"/>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Nella convinzione che contribuiscano a produrre innovazione, internazionalizzazione e attrattività del territorio,  la Camera di Commercio di Pavia ha sempre posto particolare attenzione ai temi legati alla valorizzazione del capitale umano, sviluppando attività legate al monitoraggio del mercato del lavoro, alla formazione superiore e continua, all’orientamento professionale e all’Alternanza Scuola-Lavoro. I servizi si declinano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esercitare al meglio le funzioni camerali in tema di </a:t>
                      </a:r>
                      <a:r>
                        <a:rPr lang="it-IT" sz="1000" b="1" i="0" u="none" strike="noStrike" cap="none" dirty="0">
                          <a:solidFill>
                            <a:schemeClr val="dk1"/>
                          </a:solidFill>
                          <a:latin typeface="Calibri"/>
                          <a:ea typeface="Calibri"/>
                          <a:cs typeface="Calibri"/>
                          <a:sym typeface="Calibri"/>
                        </a:rPr>
                        <a:t>Alternanza Scuola-Lavoro</a:t>
                      </a:r>
                      <a:r>
                        <a:rPr lang="it-IT" sz="1000" b="1" i="0"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(legge 107/2015-Buona Scuola) e di Orientamento al lavoro e alle professioni (Riforma del sistema </a:t>
                      </a:r>
                      <a:r>
                        <a:rPr lang="it-IT" sz="1000" b="0" i="0" u="none" strike="noStrike" cap="none" dirty="0" smtClean="0">
                          <a:solidFill>
                            <a:srgbClr val="595959"/>
                          </a:solidFill>
                          <a:latin typeface="Calibri"/>
                          <a:ea typeface="Calibri"/>
                          <a:cs typeface="Calibri"/>
                          <a:sym typeface="Calibri"/>
                        </a:rPr>
                        <a:t>camerale)</a:t>
                      </a:r>
                      <a:r>
                        <a:rPr lang="it-IT" sz="1000" b="0" i="0" u="none" strike="noStrike" cap="none" baseline="0" dirty="0" smtClean="0">
                          <a:solidFill>
                            <a:srgbClr val="595959"/>
                          </a:solidFill>
                          <a:latin typeface="Calibri"/>
                          <a:ea typeface="Calibri"/>
                          <a:cs typeface="Calibri"/>
                          <a:sym typeface="Calibri"/>
                        </a:rPr>
                        <a:t>, come </a:t>
                      </a:r>
                      <a:r>
                        <a:rPr lang="it-IT" sz="1000" b="0" i="0" u="none" strike="noStrike" cap="none" dirty="0" smtClean="0">
                          <a:solidFill>
                            <a:srgbClr val="595959"/>
                          </a:solidFill>
                          <a:latin typeface="Calibri"/>
                          <a:ea typeface="Calibri"/>
                          <a:cs typeface="Calibri"/>
                          <a:sym typeface="Calibri"/>
                        </a:rPr>
                        <a:t>negli ultimi anni recenti </a:t>
                      </a:r>
                      <a:r>
                        <a:rPr lang="it-IT" sz="1000" b="0" i="0" u="none" strike="noStrike" cap="none" dirty="0">
                          <a:solidFill>
                            <a:srgbClr val="595959"/>
                          </a:solidFill>
                          <a:latin typeface="Calibri"/>
                          <a:ea typeface="Calibri"/>
                          <a:cs typeface="Calibri"/>
                          <a:sym typeface="Calibri"/>
                        </a:rPr>
                        <a:t>l’Ente continuerà a valorizzare le collaborazioni pubbliche e private già in essere e affronterà la propria pianificazione nell’incertezza del quadro nazionale in materia di Alternanza, soprattutto con riferimento alle progettualità che nel precedente triennio erano </a:t>
                      </a:r>
                      <a:r>
                        <a:rPr lang="it-IT" sz="1000" b="0" i="0" u="none" strike="noStrike" cap="none" dirty="0" smtClean="0">
                          <a:solidFill>
                            <a:srgbClr val="595959"/>
                          </a:solidFill>
                          <a:latin typeface="Calibri"/>
                          <a:ea typeface="Calibri"/>
                          <a:cs typeface="Calibri"/>
                          <a:sym typeface="Calibri"/>
                        </a:rPr>
                        <a:t>finanziate dall’incremento </a:t>
                      </a:r>
                      <a:r>
                        <a:rPr lang="it-IT" sz="1000" b="0" i="0" u="none" strike="noStrike" cap="none" dirty="0">
                          <a:solidFill>
                            <a:srgbClr val="595959"/>
                          </a:solidFill>
                          <a:latin typeface="Calibri"/>
                          <a:ea typeface="Calibri"/>
                          <a:cs typeface="Calibri"/>
                          <a:sym typeface="Calibri"/>
                        </a:rPr>
                        <a:t>del 20</a:t>
                      </a:r>
                      <a:r>
                        <a:rPr lang="it-IT" sz="1000" b="0" i="0" u="none" strike="noStrike" cap="none" dirty="0" smtClean="0">
                          <a:solidFill>
                            <a:srgbClr val="595959"/>
                          </a:solidFill>
                          <a:latin typeface="Calibri"/>
                          <a:ea typeface="Calibri"/>
                          <a:cs typeface="Calibri"/>
                          <a:sym typeface="Calibri"/>
                        </a:rPr>
                        <a:t>% del diritto annuo. </a:t>
                      </a:r>
                      <a:endParaRPr sz="1000" b="0" i="0" u="none" strike="noStrike" cap="none" dirty="0">
                        <a:solidFill>
                          <a:srgbClr val="595959"/>
                        </a:solidFill>
                        <a:latin typeface="Calibri"/>
                        <a:ea typeface="Calibri"/>
                        <a:cs typeface="Calibri"/>
                        <a:sym typeface="Arial"/>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funzione camerale di </a:t>
                      </a:r>
                      <a:r>
                        <a:rPr lang="it-IT" sz="1000" b="1" i="0" u="none" strike="noStrike" cap="none" dirty="0">
                          <a:solidFill>
                            <a:schemeClr val="dk1"/>
                          </a:solidFill>
                          <a:latin typeface="Calibri"/>
                          <a:ea typeface="Calibri"/>
                          <a:cs typeface="Calibri"/>
                          <a:sym typeface="Calibri"/>
                        </a:rPr>
                        <a:t>Orientamento al Lavoro e alle Professioni </a:t>
                      </a:r>
                      <a:r>
                        <a:rPr lang="it-IT" sz="1000" b="0" i="0" u="none" strike="noStrike" cap="none" dirty="0">
                          <a:solidFill>
                            <a:srgbClr val="595959"/>
                          </a:solidFill>
                          <a:latin typeface="Calibri"/>
                          <a:ea typeface="Calibri"/>
                          <a:cs typeface="Calibri"/>
                          <a:sym typeface="Calibri"/>
                        </a:rPr>
                        <a:t>nelle sue declinazioni organizzative continuerà ad essere incentrata su attività per:</a:t>
                      </a:r>
                      <a:endParaRPr dirty="0"/>
                    </a:p>
                    <a:p>
                      <a:pPr marL="0" marR="0" lvl="0" indent="-63500" algn="just" rtl="0">
                        <a:lnSpc>
                          <a:spcPct val="100000"/>
                        </a:lnSpc>
                        <a:spcBef>
                          <a:spcPts val="200"/>
                        </a:spcBef>
                        <a:spcAft>
                          <a:spcPts val="0"/>
                        </a:spcAft>
                        <a:buClr>
                          <a:srgbClr val="595959"/>
                        </a:buClr>
                        <a:buSzPts val="1000"/>
                        <a:buFont typeface="Calibri"/>
                        <a:buChar char="-"/>
                      </a:pPr>
                      <a:r>
                        <a:rPr lang="it-IT" sz="1000" b="0" i="0" u="none" strike="noStrike" cap="none" dirty="0">
                          <a:solidFill>
                            <a:srgbClr val="595959"/>
                          </a:solidFill>
                          <a:latin typeface="Calibri"/>
                          <a:ea typeface="Calibri"/>
                          <a:cs typeface="Calibri"/>
                          <a:sym typeface="Calibri"/>
                        </a:rPr>
                        <a:t>far incontrare domanda e offerta di tirocini formativi, anche attraverso attività di promozione, animazione e supporto alle imprese;</a:t>
                      </a:r>
                      <a:endParaRPr dirty="0"/>
                    </a:p>
                    <a:p>
                      <a:pPr marL="0" marR="0" lvl="0" indent="-63500" algn="just" rtl="0">
                        <a:lnSpc>
                          <a:spcPct val="100000"/>
                        </a:lnSpc>
                        <a:spcBef>
                          <a:spcPts val="200"/>
                        </a:spcBef>
                        <a:spcAft>
                          <a:spcPts val="0"/>
                        </a:spcAft>
                        <a:buClr>
                          <a:srgbClr val="595959"/>
                        </a:buClr>
                        <a:buSzPts val="1000"/>
                        <a:buFont typeface="Calibri"/>
                        <a:buChar char="-"/>
                      </a:pPr>
                      <a:r>
                        <a:rPr lang="it-IT" sz="1000" b="0" i="0" u="none" strike="noStrike" cap="none" dirty="0">
                          <a:solidFill>
                            <a:srgbClr val="595959"/>
                          </a:solidFill>
                          <a:latin typeface="Calibri"/>
                          <a:ea typeface="Calibri"/>
                          <a:cs typeface="Calibri"/>
                          <a:sym typeface="Calibri"/>
                        </a:rPr>
                        <a:t>favorire il </a:t>
                      </a:r>
                      <a:r>
                        <a:rPr lang="it-IT" sz="1000" b="0" i="0" u="none" strike="noStrike" cap="none" dirty="0" err="1">
                          <a:solidFill>
                            <a:srgbClr val="595959"/>
                          </a:solidFill>
                          <a:latin typeface="Calibri"/>
                          <a:ea typeface="Calibri"/>
                          <a:cs typeface="Calibri"/>
                          <a:sym typeface="Calibri"/>
                        </a:rPr>
                        <a:t>placement</a:t>
                      </a:r>
                      <a:r>
                        <a:rPr lang="it-IT" sz="1000" b="0" i="0" u="none" strike="noStrike" cap="none" dirty="0">
                          <a:solidFill>
                            <a:srgbClr val="595959"/>
                          </a:solidFill>
                          <a:latin typeface="Calibri"/>
                          <a:ea typeface="Calibri"/>
                          <a:cs typeface="Calibri"/>
                          <a:sym typeface="Calibri"/>
                        </a:rPr>
                        <a:t> e sostenere Università, Agenzie per il Lavoro e Centri per l’Impiego e far incontrare domanda e offerta di lavoro, in particolare per laureati, diplomati e apprendisti, supportando – ove necessario – l’autoimpiego e l’autoimprenditorialità come politica attiva del lavoro.</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Il 2020, inoltre, </a:t>
                      </a:r>
                      <a:r>
                        <a:rPr lang="it-IT" sz="1000" b="0" i="0" u="none" strike="noStrike" cap="none" dirty="0" smtClean="0">
                          <a:solidFill>
                            <a:srgbClr val="595959"/>
                          </a:solidFill>
                          <a:latin typeface="Calibri"/>
                          <a:ea typeface="Calibri"/>
                          <a:cs typeface="Calibri"/>
                          <a:sym typeface="Calibri"/>
                        </a:rPr>
                        <a:t>vedrà</a:t>
                      </a:r>
                      <a:r>
                        <a:rPr lang="it-IT" sz="1000" b="0" i="0" u="none" strike="noStrike" cap="none" baseline="0" dirty="0" smtClean="0">
                          <a:solidFill>
                            <a:srgbClr val="595959"/>
                          </a:solidFill>
                          <a:latin typeface="Calibri"/>
                          <a:ea typeface="Calibri"/>
                          <a:cs typeface="Calibri"/>
                          <a:sym typeface="Calibri"/>
                        </a:rPr>
                        <a:t> ancora impegnata </a:t>
                      </a:r>
                      <a:r>
                        <a:rPr lang="it-IT" sz="1000" b="0" i="0" u="none" strike="noStrike" cap="none" dirty="0" smtClean="0">
                          <a:solidFill>
                            <a:srgbClr val="595959"/>
                          </a:solidFill>
                          <a:latin typeface="Calibri"/>
                          <a:ea typeface="Calibri"/>
                          <a:cs typeface="Calibri"/>
                          <a:sym typeface="Calibri"/>
                        </a:rPr>
                        <a:t>la </a:t>
                      </a:r>
                      <a:r>
                        <a:rPr lang="it-IT" sz="1000" b="0" i="0" u="none" strike="noStrike" cap="none" dirty="0">
                          <a:solidFill>
                            <a:srgbClr val="595959"/>
                          </a:solidFill>
                          <a:latin typeface="Calibri"/>
                          <a:ea typeface="Calibri"/>
                          <a:cs typeface="Calibri"/>
                          <a:sym typeface="Calibri"/>
                        </a:rPr>
                        <a:t>Camera, anche attraverso il </a:t>
                      </a:r>
                      <a:r>
                        <a:rPr lang="it-IT" sz="1000" b="1" i="0" u="none" strike="noStrike" cap="none" dirty="0">
                          <a:solidFill>
                            <a:schemeClr val="dk1"/>
                          </a:solidFill>
                          <a:latin typeface="Calibri"/>
                          <a:ea typeface="Calibri"/>
                          <a:cs typeface="Calibri"/>
                          <a:sym typeface="Calibri"/>
                        </a:rPr>
                        <a:t>Punto Nuova Impresa </a:t>
                      </a:r>
                      <a:r>
                        <a:rPr lang="it-IT" sz="1000" b="0" i="0" u="none" strike="noStrike" cap="none" dirty="0">
                          <a:solidFill>
                            <a:srgbClr val="595959"/>
                          </a:solidFill>
                          <a:latin typeface="Calibri"/>
                          <a:ea typeface="Calibri"/>
                          <a:cs typeface="Calibri"/>
                          <a:sym typeface="Calibri"/>
                        </a:rPr>
                        <a:t>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a:t>
                      </a:r>
                      <a:r>
                        <a:rPr lang="it-IT" sz="1000" b="0" i="0" u="none" strike="noStrike" cap="none" dirty="0" smtClean="0">
                          <a:solidFill>
                            <a:srgbClr val="595959"/>
                          </a:solidFill>
                          <a:latin typeface="Calibri"/>
                          <a:ea typeface="Calibri"/>
                          <a:cs typeface="Calibri"/>
                          <a:sym typeface="Calibri"/>
                        </a:rPr>
                        <a:t>nell’agevolare </a:t>
                      </a:r>
                      <a:r>
                        <a:rPr lang="it-IT" sz="1000" b="0" i="0" u="none" strike="noStrike" cap="none" dirty="0">
                          <a:solidFill>
                            <a:srgbClr val="595959"/>
                          </a:solidFill>
                          <a:latin typeface="Calibri"/>
                          <a:ea typeface="Calibri"/>
                          <a:cs typeface="Calibri"/>
                          <a:sym typeface="Calibri"/>
                        </a:rPr>
                        <a:t>la </a:t>
                      </a:r>
                      <a:r>
                        <a:rPr lang="it-IT" sz="1000" b="1" i="0" u="none" strike="noStrike" cap="none" dirty="0">
                          <a:solidFill>
                            <a:srgbClr val="595959"/>
                          </a:solidFill>
                          <a:latin typeface="Calibri"/>
                          <a:ea typeface="Calibri"/>
                          <a:cs typeface="Calibri"/>
                          <a:sym typeface="Calibri"/>
                        </a:rPr>
                        <a:t>nascita di nuove imprese e startup innovative</a:t>
                      </a:r>
                      <a:r>
                        <a:rPr lang="it-IT" sz="1000" b="0" i="0" u="none" strike="noStrike" cap="none" dirty="0">
                          <a:solidFill>
                            <a:srgbClr val="595959"/>
                          </a:solidFill>
                          <a:latin typeface="Calibri"/>
                          <a:ea typeface="Calibri"/>
                          <a:cs typeface="Calibri"/>
                          <a:sym typeface="Calibri"/>
                        </a:rPr>
                        <a:t> e per favorire la </a:t>
                      </a:r>
                      <a:r>
                        <a:rPr lang="it-IT" sz="1000" b="1" i="0" u="none" strike="noStrike" cap="none" dirty="0">
                          <a:solidFill>
                            <a:srgbClr val="595959"/>
                          </a:solidFill>
                          <a:latin typeface="Calibri"/>
                          <a:ea typeface="Calibri"/>
                          <a:cs typeface="Calibri"/>
                          <a:sym typeface="Calibri"/>
                        </a:rPr>
                        <a:t>formazione aziendale</a:t>
                      </a:r>
                      <a:r>
                        <a:rPr lang="it-IT" sz="1000" b="0" i="0" u="none" strike="noStrike" cap="none" dirty="0">
                          <a:solidFill>
                            <a:srgbClr val="595959"/>
                          </a:solidFill>
                          <a:latin typeface="Calibri"/>
                          <a:ea typeface="Calibri"/>
                          <a:cs typeface="Calibri"/>
                          <a:sym typeface="Calibri"/>
                        </a:rPr>
                        <a:t>, facendo leva sull’esperienza di qualificate professionalità interne all’Azienda Speciale dedicate all’erogazione di servizi ad hoc: iniziative di orientamento a favore dello sviluppo dell’imprenditorialità, promozione di nuove imprese, azioni tese a favorire l’incontro fra sistema delle imprese e mondo scolastico, formazione e affiancamento alle imprese, perc</a:t>
                      </a:r>
                      <a:r>
                        <a:rPr lang="it-IT" sz="1000" dirty="0">
                          <a:solidFill>
                            <a:srgbClr val="595959"/>
                          </a:solidFill>
                          <a:latin typeface="Calibri"/>
                          <a:ea typeface="Calibri"/>
                          <a:cs typeface="Calibri"/>
                          <a:sym typeface="Calibri"/>
                        </a:rPr>
                        <a:t>orsi di alta formazione manageriale per l’internazionalizzazione, progetti di scambio nell’ambito di programmi finanziati dall’UE</a:t>
                      </a:r>
                      <a:r>
                        <a:rPr lang="it-IT" sz="1000" b="0" i="0" u="none" strike="noStrike" cap="none" dirty="0">
                          <a:solidFill>
                            <a:srgbClr val="595959"/>
                          </a:solidFill>
                          <a:latin typeface="Calibri"/>
                          <a:ea typeface="Calibri"/>
                          <a:cs typeface="Calibri"/>
                          <a:sym typeface="Calibri"/>
                        </a:rPr>
                        <a:t>. Nel 2020 la Camera,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farà la sua parte nell’attività di ricognizione (anche attraverso l’Osservatorio in materia) e di supporto alle </a:t>
                      </a:r>
                      <a:r>
                        <a:rPr lang="it-IT" sz="1000" b="1" i="0" u="none" strike="noStrike" cap="none" dirty="0">
                          <a:solidFill>
                            <a:schemeClr val="dk1"/>
                          </a:solidFill>
                          <a:latin typeface="Calibri"/>
                          <a:ea typeface="Calibri"/>
                          <a:cs typeface="Calibri"/>
                          <a:sym typeface="Calibri"/>
                        </a:rPr>
                        <a:t>start up con background migratorio</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Naturalmente la Camera </a:t>
                      </a:r>
                      <a:r>
                        <a:rPr lang="it-IT" sz="1000" b="0" i="0" u="none" strike="noStrike" cap="none" dirty="0" smtClean="0">
                          <a:solidFill>
                            <a:srgbClr val="595959"/>
                          </a:solidFill>
                          <a:latin typeface="Calibri"/>
                          <a:ea typeface="Calibri"/>
                          <a:cs typeface="Calibri"/>
                          <a:sym typeface="Calibri"/>
                        </a:rPr>
                        <a:t>sosterrà </a:t>
                      </a:r>
                      <a:r>
                        <a:rPr lang="it-IT" sz="1000" b="0" i="0" u="none" strike="noStrike" cap="none" dirty="0">
                          <a:solidFill>
                            <a:srgbClr val="595959"/>
                          </a:solidFill>
                          <a:latin typeface="Calibri"/>
                          <a:ea typeface="Calibri"/>
                          <a:cs typeface="Calibri"/>
                          <a:sym typeface="Calibri"/>
                        </a:rPr>
                        <a:t>la ‘’vitalità’’ dell’impresa, anche attraverso il servizio</a:t>
                      </a:r>
                      <a:r>
                        <a:rPr lang="it-IT" sz="1000" b="1" i="0" u="none" strike="noStrike" cap="none" dirty="0">
                          <a:solidFill>
                            <a:srgbClr val="FF0000"/>
                          </a:solidFill>
                          <a:latin typeface="Calibri"/>
                          <a:ea typeface="Calibri"/>
                          <a:cs typeface="Calibri"/>
                          <a:sym typeface="Calibri"/>
                        </a:rPr>
                        <a:t> </a:t>
                      </a:r>
                      <a:r>
                        <a:rPr lang="it-IT" sz="1000" b="1" i="0" u="none" strike="noStrike" cap="none" dirty="0" err="1">
                          <a:solidFill>
                            <a:schemeClr val="dk1"/>
                          </a:solidFill>
                          <a:latin typeface="Calibri"/>
                          <a:ea typeface="Calibri"/>
                          <a:cs typeface="Calibri"/>
                          <a:sym typeface="Calibri"/>
                        </a:rPr>
                        <a:t>ImpresAttiva</a:t>
                      </a:r>
                      <a:r>
                        <a:rPr lang="it-IT" sz="1000" b="1" i="0" u="none" strike="noStrike" cap="none" dirty="0">
                          <a:solidFill>
                            <a:schemeClr val="dk1"/>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che aiuta a conoscere e sfruttare le opportunità di finanziamento e i servizi di assistenza offerti sia dalla Camera che da altri Enti.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negli anni precedenti, la Camera, in sinergia con il sistema camerale, si farà portatrice dell’iniziativa in materia di </a:t>
                      </a:r>
                      <a:r>
                        <a:rPr lang="it-IT" sz="1000" b="1" i="0" u="none" strike="noStrike" cap="none" dirty="0">
                          <a:solidFill>
                            <a:schemeClr val="dk1"/>
                          </a:solidFill>
                          <a:latin typeface="Calibri"/>
                          <a:ea typeface="Calibri"/>
                          <a:cs typeface="Calibri"/>
                          <a:sym typeface="Calibri"/>
                        </a:rPr>
                        <a:t>Responsabilità Sociale d’Impresa.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30" name="Google Shape;23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pSp>
        <p:nvGrpSpPr>
          <p:cNvPr id="235" name="Google Shape;235;p10"/>
          <p:cNvGrpSpPr/>
          <p:nvPr/>
        </p:nvGrpSpPr>
        <p:grpSpPr>
          <a:xfrm>
            <a:off x="395536" y="274716"/>
            <a:ext cx="8291264" cy="921957"/>
            <a:chOff x="0" y="78"/>
            <a:chExt cx="8291264" cy="921957"/>
          </a:xfrm>
        </p:grpSpPr>
        <p:sp>
          <p:nvSpPr>
            <p:cNvPr id="236" name="Google Shape;236;p10"/>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0"/>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38" name="Google Shape;238;p10"/>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0"/>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1.3– Favorire lo sviluppo del capitale umano e la cultura di impresa (III) </a:t>
              </a:r>
              <a:endParaRPr sz="1000" b="1" i="0" u="sng" strike="noStrike" cap="none">
                <a:solidFill>
                  <a:srgbClr val="FF0000"/>
                </a:solidFill>
                <a:latin typeface="Calibri"/>
                <a:ea typeface="Calibri"/>
                <a:cs typeface="Calibri"/>
                <a:sym typeface="Calibri"/>
              </a:endParaRPr>
            </a:p>
          </p:txBody>
        </p:sp>
        <p:sp>
          <p:nvSpPr>
            <p:cNvPr id="240" name="Google Shape;240;p10"/>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0"/>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42" name="Google Shape;242;p10"/>
          <p:cNvGraphicFramePr/>
          <p:nvPr/>
        </p:nvGraphicFramePr>
        <p:xfrm>
          <a:off x="395536" y="1052736"/>
          <a:ext cx="8280925" cy="5616625"/>
        </p:xfrm>
        <a:graphic>
          <a:graphicData uri="http://schemas.openxmlformats.org/drawingml/2006/table">
            <a:tbl>
              <a:tblPr>
                <a:noFill/>
                <a:tableStyleId>{98AFEAFD-18AC-4E87-81FD-600DFDC30C41}</a:tableStyleId>
              </a:tblPr>
              <a:tblGrid>
                <a:gridCol w="8280925"/>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a:solidFill>
                            <a:srgbClr val="FF0000"/>
                          </a:solidFill>
                          <a:latin typeface="Calibri"/>
                          <a:ea typeface="Calibri"/>
                          <a:cs typeface="Calibri"/>
                          <a:sym typeface="Calibri"/>
                        </a:rPr>
                        <a:t>IL PATRIMONIO INFORMATIVO CAMERALE AL SERVIZIO DELLE POLITICHE ATTIVE DEL LAVORO</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Per giocare al meglio il proprio ruolo di motore per la crescita del sistema economico locale attraverso lo sviluppo del capitale umano, la Camera di Commercio di Pavia mette a disposizione dei sistemi formativi e degli attori delle politiche attive del lavoro a livello territoriale un patrimonio di informazioni ampio e articolato che contribuisce alla definizione dei piani dell’offerta formativa, dell’orientamento e dell’Alternanza Scuola-Lavoro. In particolare i principali asset fruibili saranno:</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REGISTRO DELLE IMPRESE</a:t>
                      </a:r>
                      <a:r>
                        <a:rPr lang="it-IT" sz="1000" b="0" i="0" u="none" strike="noStrike" cap="none">
                          <a:solidFill>
                            <a:srgbClr val="595959"/>
                          </a:solidFill>
                          <a:latin typeface="Calibri"/>
                          <a:ea typeface="Calibri"/>
                          <a:cs typeface="Calibri"/>
                          <a:sym typeface="Calibri"/>
                        </a:rPr>
                        <a:t>, formidabile patrimonio informativo della realtà imprenditoriale italiana che consente l’elaborazione di analisi e indicatori di sviluppo economico in ogni settore e filiera di appartenenza;</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REGISTRO ALTERNANZA SCUOLA LAVORO</a:t>
                      </a:r>
                      <a:r>
                        <a:rPr lang="it-IT" sz="1000" b="0" i="0" u="none" strike="noStrike" cap="none">
                          <a:solidFill>
                            <a:srgbClr val="595959"/>
                          </a:solidFill>
                          <a:latin typeface="Calibri"/>
                          <a:ea typeface="Calibri"/>
                          <a:cs typeface="Calibri"/>
                          <a:sym typeface="Calibri"/>
                        </a:rPr>
                        <a:t>, piattaforma ufficiale realizzata e gestita dalle Camere di Commercio, d’intesa con MIUR e MLPS, per promuovere e sviluppare i percorsi scolastici in Alternanza e l’Apprendistato, dando ai giovani la possibilità di fare esperienze di apprendimento on the job nelle imprese, negli studi professionali e negli enti pubblici e privati;</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SISTEMA INFORMATIVO EXCELSIOR,</a:t>
                      </a:r>
                      <a:r>
                        <a:rPr lang="it-IT" sz="1000" b="0" i="0" u="none" strike="noStrike" cap="none">
                          <a:solidFill>
                            <a:srgbClr val="595959"/>
                          </a:solidFill>
                          <a:latin typeface="Calibri"/>
                          <a:ea typeface="Calibri"/>
                          <a:cs typeface="Calibri"/>
                          <a:sym typeface="Calibri"/>
                        </a:rPr>
                        <a:t> che ricostruisce quasi in tempo reale il quadro previsionale della domanda di lavoro e dei fabbisogni professionali e formativi espressi dalle imprese;</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PORTALE FILO</a:t>
                      </a:r>
                      <a:r>
                        <a:rPr lang="it-IT" sz="1000" b="0" i="0" u="none" strike="noStrike" cap="none">
                          <a:solidFill>
                            <a:srgbClr val="595959"/>
                          </a:solidFill>
                          <a:latin typeface="Calibri"/>
                          <a:ea typeface="Calibri"/>
                          <a:cs typeface="Calibri"/>
                          <a:sym typeface="Calibri"/>
                        </a:rPr>
                        <a:t>, piattaforma nata per integrare le competenze e gli strumenti della rete degli sportelli del sistema camerale per la formazione, l’imprenditorialità, il lavoro e l’orientamento.</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Oltre agli studi e agli approfondimenti che in corso d’anno si renderanno necessari in relazione alle esigenze di analisi del sistema economico territoriale e del mercato del lavoro locale, si punterà a questi sistemi informativi in un’unica piattaforma di matching aperta e fruibile per chi studia e/o cerca lavoro, per le imprese, le scuole e  gli operatori dei sistemi di istruzione e formazione.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 </a:t>
                      </a:r>
                      <a:endParaRPr/>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43" name="Google Shape;24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pSp>
        <p:nvGrpSpPr>
          <p:cNvPr id="248" name="Google Shape;248;p11"/>
          <p:cNvGrpSpPr/>
          <p:nvPr/>
        </p:nvGrpSpPr>
        <p:grpSpPr>
          <a:xfrm>
            <a:off x="395536" y="274890"/>
            <a:ext cx="8291264" cy="921608"/>
            <a:chOff x="0" y="252"/>
            <a:chExt cx="8291264" cy="921608"/>
          </a:xfrm>
        </p:grpSpPr>
        <p:sp>
          <p:nvSpPr>
            <p:cNvPr id="249" name="Google Shape;249;p11"/>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1"/>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51" name="Google Shape;251;p11"/>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a:solidFill>
                    <a:srgbClr val="FF0000"/>
                  </a:solidFill>
                  <a:latin typeface="Calibri"/>
                  <a:ea typeface="Calibri"/>
                  <a:cs typeface="Calibri"/>
                  <a:sym typeface="Calibri"/>
                </a:rPr>
                <a:t>OBIETTIVO 1.4– Promuovere le eccellenze territoriali, le filiere produttive, il turismo, la cultura e il marketing territoriale (I)</a:t>
              </a:r>
              <a:endParaRPr sz="1200" b="1" i="0" u="sng" strike="noStrike" cap="none">
                <a:solidFill>
                  <a:srgbClr val="FF0000"/>
                </a:solidFill>
                <a:latin typeface="Calibri"/>
                <a:ea typeface="Calibri"/>
                <a:cs typeface="Calibri"/>
                <a:sym typeface="Calibri"/>
              </a:endParaRPr>
            </a:p>
          </p:txBody>
        </p:sp>
        <p:sp>
          <p:nvSpPr>
            <p:cNvPr id="253" name="Google Shape;253;p11"/>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1"/>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55" name="Google Shape;255;p11"/>
          <p:cNvGraphicFramePr/>
          <p:nvPr>
            <p:extLst>
              <p:ext uri="{D42A27DB-BD31-4B8C-83A1-F6EECF244321}">
                <p14:modId xmlns:p14="http://schemas.microsoft.com/office/powerpoint/2010/main" val="3547336398"/>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CENTRALITA’ DEL SETTORE PRIMARIO E DEL PATRIMONIO ENOGASTRONOMICO </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Da un punto di vista territoriale diventa indispensabile difendere le eccellenze locali del settore primario che caratterizzano la provincia di Pavia e che nel periodo di crisi economica hanno dimostrato di potere esprimere qualità, potenzialità produttive e legame con il territorio per poter affrontare la  globalizzazione che se, da un lato, significa apertura di nuove frontiere di mercato, dall’altro manifesta il rischio di una standardizzazione delle produzioni che potrebbe colpire soprattutto le tipicità del made in </a:t>
                      </a:r>
                      <a:r>
                        <a:rPr lang="it-IT" sz="1000" b="0" i="0" u="none" strike="noStrike" cap="none" dirty="0" err="1">
                          <a:solidFill>
                            <a:srgbClr val="595959"/>
                          </a:solidFill>
                          <a:latin typeface="Calibri"/>
                          <a:ea typeface="Calibri"/>
                          <a:cs typeface="Calibri"/>
                          <a:sym typeface="Calibri"/>
                        </a:rPr>
                        <a:t>Italy</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 particolare, ci si riferisce al </a:t>
                      </a:r>
                      <a:r>
                        <a:rPr lang="it-IT" sz="1000" b="1" i="0" u="none" strike="noStrike" cap="none" dirty="0">
                          <a:solidFill>
                            <a:srgbClr val="595959"/>
                          </a:solidFill>
                          <a:latin typeface="Calibri"/>
                          <a:ea typeface="Calibri"/>
                          <a:cs typeface="Calibri"/>
                          <a:sym typeface="Calibri"/>
                        </a:rPr>
                        <a:t>settore vitivinicolo </a:t>
                      </a:r>
                      <a:r>
                        <a:rPr lang="it-IT" sz="1000" b="0" i="0" u="none" strike="noStrike" cap="none" dirty="0">
                          <a:solidFill>
                            <a:srgbClr val="595959"/>
                          </a:solidFill>
                          <a:latin typeface="Calibri"/>
                          <a:ea typeface="Calibri"/>
                          <a:cs typeface="Calibri"/>
                          <a:sym typeface="Calibri"/>
                        </a:rPr>
                        <a:t>(rispetto a cui si evidenzia che, nell’Accordo di Programma 2019-2023 con Regione Lombardia, è stata inserito il </a:t>
                      </a:r>
                      <a:r>
                        <a:rPr lang="it-IT" sz="1000" b="1" i="0" u="none" strike="noStrike" cap="none" dirty="0">
                          <a:solidFill>
                            <a:srgbClr val="595959"/>
                          </a:solidFill>
                          <a:latin typeface="Calibri"/>
                          <a:ea typeface="Calibri"/>
                          <a:cs typeface="Calibri"/>
                          <a:sym typeface="Calibri"/>
                        </a:rPr>
                        <a:t>Progetto di filiera per il rilancio e la promozione delle produzioni vitivinicole dell’</a:t>
                      </a:r>
                      <a:r>
                        <a:rPr lang="it-IT" sz="1000" b="1" i="0" u="none" strike="noStrike" cap="none" dirty="0" err="1">
                          <a:solidFill>
                            <a:srgbClr val="595959"/>
                          </a:solidFill>
                          <a:latin typeface="Calibri"/>
                          <a:ea typeface="Calibri"/>
                          <a:cs typeface="Calibri"/>
                          <a:sym typeface="Calibri"/>
                        </a:rPr>
                        <a:t>Oltrepo</a:t>
                      </a:r>
                      <a:r>
                        <a:rPr lang="it-IT" sz="1000" b="1" i="0" u="none" strike="noStrike" cap="none" dirty="0">
                          <a:solidFill>
                            <a:srgbClr val="595959"/>
                          </a:solidFill>
                          <a:latin typeface="Calibri"/>
                          <a:ea typeface="Calibri"/>
                          <a:cs typeface="Calibri"/>
                          <a:sym typeface="Calibri"/>
                        </a:rPr>
                        <a:t> Pavese</a:t>
                      </a:r>
                      <a:r>
                        <a:rPr lang="it-IT" sz="1000" b="0" i="0" u="none" strike="noStrike" cap="none" dirty="0">
                          <a:solidFill>
                            <a:srgbClr val="595959"/>
                          </a:solidFill>
                          <a:latin typeface="Calibri"/>
                          <a:ea typeface="Calibri"/>
                          <a:cs typeface="Calibri"/>
                          <a:sym typeface="Calibri"/>
                        </a:rPr>
                        <a:t> </a:t>
                      </a:r>
                      <a:r>
                        <a:rPr lang="it-IT" sz="1000" b="1" i="0" u="none" strike="noStrike" cap="none" dirty="0">
                          <a:solidFill>
                            <a:srgbClr val="595959"/>
                          </a:solidFill>
                          <a:latin typeface="Calibri"/>
                          <a:ea typeface="Calibri"/>
                          <a:cs typeface="Calibri"/>
                          <a:sym typeface="Calibri"/>
                        </a:rPr>
                        <a:t>2019-2021</a:t>
                      </a:r>
                      <a:r>
                        <a:rPr lang="it-IT" sz="1000" b="0" i="0" u="none" strike="noStrike" cap="none" dirty="0">
                          <a:solidFill>
                            <a:srgbClr val="595959"/>
                          </a:solidFill>
                          <a:latin typeface="Calibri"/>
                          <a:ea typeface="Calibri"/>
                          <a:cs typeface="Calibri"/>
                          <a:sym typeface="Calibri"/>
                        </a:rPr>
                        <a:t>) e a quello  </a:t>
                      </a:r>
                      <a:r>
                        <a:rPr lang="it-IT" sz="1000" b="1" i="0" u="none" strike="noStrike" cap="none" dirty="0">
                          <a:solidFill>
                            <a:srgbClr val="595959"/>
                          </a:solidFill>
                          <a:latin typeface="Calibri"/>
                          <a:ea typeface="Calibri"/>
                          <a:cs typeface="Calibri"/>
                          <a:sym typeface="Calibri"/>
                        </a:rPr>
                        <a:t>risicolo</a:t>
                      </a:r>
                      <a:r>
                        <a:rPr lang="it-IT" sz="1000" b="0" i="0" u="none" strike="noStrike" cap="none" dirty="0">
                          <a:solidFill>
                            <a:srgbClr val="595959"/>
                          </a:solidFill>
                          <a:latin typeface="Calibri"/>
                          <a:ea typeface="Calibri"/>
                          <a:cs typeface="Calibri"/>
                          <a:sym typeface="Calibri"/>
                        </a:rPr>
                        <a:t> che saranno oggetto, insieme ad altre eccellenze agroalimentari locali, di iniziative promozionali e di progetti realizzati in collaborazione con le associazioni di categoria e con i principali soggetti e operatori del territorio</a:t>
                      </a:r>
                      <a:r>
                        <a:rPr lang="it-IT" sz="1000" b="0" i="0" u="none" strike="noStrike" cap="none" dirty="0">
                          <a:solidFill>
                            <a:schemeClr val="dk1"/>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Tipicità ed eccellenze produttive del territorio, infatti, rappresentano leve fondamentali di attrattività. L’agricoltura e l’enogastronomia, pertanto, sono oggetto </a:t>
                      </a:r>
                      <a:r>
                        <a:rPr lang="it-IT" sz="1000" b="0" i="0" u="none" strike="noStrike" cap="none" dirty="0" smtClean="0">
                          <a:solidFill>
                            <a:srgbClr val="595959"/>
                          </a:solidFill>
                          <a:latin typeface="Calibri"/>
                          <a:ea typeface="Calibri"/>
                          <a:cs typeface="Calibri"/>
                          <a:sym typeface="Calibri"/>
                        </a:rPr>
                        <a:t>di </a:t>
                      </a:r>
                      <a:r>
                        <a:rPr lang="it-IT" sz="1000" b="0" i="0" u="none" strike="noStrike" cap="none" dirty="0">
                          <a:solidFill>
                            <a:srgbClr val="595959"/>
                          </a:solidFill>
                          <a:latin typeface="Calibri"/>
                          <a:ea typeface="Calibri"/>
                          <a:cs typeface="Calibri"/>
                          <a:sym typeface="Calibri"/>
                        </a:rPr>
                        <a:t>un’importante attività di </a:t>
                      </a:r>
                      <a:r>
                        <a:rPr lang="it-IT" sz="1000" b="1" i="0" u="none" strike="noStrike" cap="none" dirty="0">
                          <a:solidFill>
                            <a:srgbClr val="595959"/>
                          </a:solidFill>
                          <a:latin typeface="Calibri"/>
                          <a:ea typeface="Calibri"/>
                          <a:cs typeface="Calibri"/>
                          <a:sym typeface="Calibri"/>
                        </a:rPr>
                        <a:t>promozione territoriale</a:t>
                      </a:r>
                      <a:r>
                        <a:rPr lang="it-IT" sz="1000" b="0" i="0" u="none" strike="noStrike" cap="none" dirty="0">
                          <a:solidFill>
                            <a:srgbClr val="595959"/>
                          </a:solidFill>
                          <a:latin typeface="Calibri"/>
                          <a:ea typeface="Calibri"/>
                          <a:cs typeface="Calibri"/>
                          <a:sym typeface="Calibri"/>
                        </a:rPr>
                        <a:t> della Camera, anche con il rilevante supporto dell’Azienda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Ciò avviene con manifestazioni fieristiche ed eventi promozionali, sia in occasione di iniziative dedicate che con la realizzazione di attività strutturate,</a:t>
                      </a:r>
                      <a:r>
                        <a:rPr lang="it-IT" sz="1000" b="0" i="0" u="none" strike="noStrike" cap="none" dirty="0">
                          <a:solidFill>
                            <a:srgbClr val="FF0000"/>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finalizzate alla conoscenza e diffusione delle produzioni tipiche e tradizionali della provincia nonché con attività di supporto per favorire la progettazione in tema di marketing territoriale. A titolo esemplificativo si citano manifestazioni storiche, quale ad esempio Autunno Pavese, e nuove iniziative come quelle legate al Mirabilia-</a:t>
                      </a:r>
                      <a:r>
                        <a:rPr lang="it-IT" sz="1000" b="0" i="0" u="none" strike="noStrike" cap="none" dirty="0" err="1">
                          <a:solidFill>
                            <a:srgbClr val="595959"/>
                          </a:solidFill>
                          <a:latin typeface="Calibri"/>
                          <a:ea typeface="Calibri"/>
                          <a:cs typeface="Calibri"/>
                          <a:sym typeface="Calibri"/>
                        </a:rPr>
                        <a:t>European</a:t>
                      </a:r>
                      <a:r>
                        <a:rPr lang="it-IT" sz="1000" b="0" i="0" u="none" strike="noStrike" cap="none" dirty="0">
                          <a:solidFill>
                            <a:srgbClr val="595959"/>
                          </a:solidFill>
                          <a:latin typeface="Calibri"/>
                          <a:ea typeface="Calibri"/>
                          <a:cs typeface="Calibri"/>
                          <a:sym typeface="Calibri"/>
                        </a:rPr>
                        <a:t> Network of Unesco </a:t>
                      </a:r>
                      <a:r>
                        <a:rPr lang="it-IT" sz="1000" b="0" i="0" u="none" strike="noStrike" cap="none" dirty="0" err="1">
                          <a:solidFill>
                            <a:srgbClr val="595959"/>
                          </a:solidFill>
                          <a:latin typeface="Calibri"/>
                          <a:ea typeface="Calibri"/>
                          <a:cs typeface="Calibri"/>
                          <a:sym typeface="Calibri"/>
                        </a:rPr>
                        <a:t>Sites</a:t>
                      </a:r>
                      <a:r>
                        <a:rPr lang="it-IT" sz="1000" b="0" i="0" u="none" strike="noStrike" cap="none" dirty="0">
                          <a:solidFill>
                            <a:srgbClr val="595959"/>
                          </a:solidFill>
                          <a:latin typeface="Calibri"/>
                          <a:ea typeface="Calibri"/>
                          <a:cs typeface="Calibri"/>
                          <a:sym typeface="Calibri"/>
                        </a:rPr>
                        <a:t> che la Camera continua ad animare (nel 2018, grazie all’Ente, Pavia ha ospitato la Borsa Internazionale del Turismo Culturale e del </a:t>
                      </a:r>
                      <a:r>
                        <a:rPr lang="it-IT" sz="1000" b="0" i="0" u="none" strike="noStrike" cap="none" dirty="0" err="1">
                          <a:solidFill>
                            <a:srgbClr val="595959"/>
                          </a:solidFill>
                          <a:latin typeface="Calibri"/>
                          <a:ea typeface="Calibri"/>
                          <a:cs typeface="Calibri"/>
                          <a:sym typeface="Calibri"/>
                        </a:rPr>
                        <a:t>Food</a:t>
                      </a:r>
                      <a:r>
                        <a:rPr lang="it-IT" sz="1000" b="0" i="0" u="none" strike="noStrike" cap="none" dirty="0">
                          <a:solidFill>
                            <a:srgbClr val="595959"/>
                          </a:solidFill>
                          <a:latin typeface="Calibri"/>
                          <a:ea typeface="Calibri"/>
                          <a:cs typeface="Calibri"/>
                          <a:sym typeface="Calibri"/>
                        </a:rPr>
                        <a:t> and Drink).  </a:t>
                      </a:r>
                      <a:endParaRPr lang="it-IT" sz="1000" b="0" i="0" u="none" strike="noStrike" cap="none" dirty="0" smtClean="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1" u="none" strike="noStrike" cap="none" dirty="0">
                          <a:solidFill>
                            <a:schemeClr val="dk1"/>
                          </a:solidFill>
                          <a:latin typeface="Calibri"/>
                          <a:ea typeface="Calibri"/>
                          <a:cs typeface="Calibri"/>
                          <a:sym typeface="Calibri"/>
                        </a:rPr>
                        <a:t>Autunno Pavese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la valorizzazione delle eccellenze locali del settore primario, la Camera, con il supporto 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riproporrà in una chiave sempre più attuale la più importante rassegna enogastronomica della provincia: Autunno Pavese.</a:t>
                      </a:r>
                      <a:endParaRPr dirty="0"/>
                    </a:p>
                    <a:p>
                      <a:pPr marL="0" marR="0" lvl="0" indent="0" algn="just" rtl="0">
                        <a:lnSpc>
                          <a:spcPct val="100000"/>
                        </a:lnSpc>
                        <a:spcBef>
                          <a:spcPts val="200"/>
                        </a:spcBef>
                        <a:spcAft>
                          <a:spcPts val="0"/>
                        </a:spcAft>
                        <a:buClr>
                          <a:srgbClr val="5F5F5F"/>
                        </a:buClr>
                        <a:buSzPts val="1000"/>
                        <a:buFont typeface="Arial"/>
                        <a:buNone/>
                      </a:pPr>
                      <a:r>
                        <a:rPr lang="it-IT" sz="1000" b="0" i="0" u="none" strike="noStrike" cap="none" dirty="0">
                          <a:solidFill>
                            <a:srgbClr val="5F5F5F"/>
                          </a:solidFill>
                          <a:latin typeface="Calibri"/>
                          <a:ea typeface="Calibri"/>
                          <a:cs typeface="Calibri"/>
                          <a:sym typeface="Calibri"/>
                        </a:rPr>
                        <a:t>Il modello di qualità su cui è stata impostata la manifestazione negli ultimi anni risulta vincente ed è apprezzato da visitatori ed espositori. Sin dall’edizione 2018, infatti, l’impostazione della manifestazione è stata rinnovata e valorizzata, innanzitutto tornando in un luogo storico dell’economia pavese, ossia il Palazzo </a:t>
                      </a:r>
                      <a:r>
                        <a:rPr lang="it-IT" sz="1000" b="0" i="0" u="none" strike="noStrike" cap="none" dirty="0">
                          <a:solidFill>
                            <a:srgbClr val="595959"/>
                          </a:solidFill>
                          <a:latin typeface="Calibri"/>
                          <a:ea typeface="Calibri"/>
                          <a:cs typeface="Calibri"/>
                          <a:sym typeface="Calibri"/>
                        </a:rPr>
                        <a:t>delle Esposizioni-Alberto Ricevuti.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Partendo dagli elementi di maggior successo, e in base all’esito dell’edizione del 2019 che inizierà il 18 ottobre, si pianificherà l’edizione 2020, sempre con una grande attenzione agli operatori del settore dando opportunità anche di internazionalizzazione.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Autunno Pavese, dunque, vuole divenire sempre più salone delle eccellenze enogastronomiche e agroalimentari </a:t>
                      </a:r>
                      <a:r>
                        <a:rPr lang="it-IT" sz="1000" b="0" i="0" u="none" strike="noStrike" cap="none" dirty="0">
                          <a:solidFill>
                            <a:srgbClr val="5F5F5F"/>
                          </a:solidFill>
                          <a:latin typeface="Calibri"/>
                          <a:ea typeface="Calibri"/>
                          <a:cs typeface="Calibri"/>
                          <a:sym typeface="Calibri"/>
                        </a:rPr>
                        <a:t>che il territorio esprime.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56" name="Google Shape;25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grpSp>
        <p:nvGrpSpPr>
          <p:cNvPr id="261" name="Google Shape;261;p12"/>
          <p:cNvGrpSpPr/>
          <p:nvPr/>
        </p:nvGrpSpPr>
        <p:grpSpPr>
          <a:xfrm>
            <a:off x="395536" y="274890"/>
            <a:ext cx="8291264" cy="921608"/>
            <a:chOff x="0" y="252"/>
            <a:chExt cx="8291264" cy="921608"/>
          </a:xfrm>
        </p:grpSpPr>
        <p:sp>
          <p:nvSpPr>
            <p:cNvPr id="262" name="Google Shape;262;p12"/>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64" name="Google Shape;264;p12"/>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2"/>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II</a:t>
              </a:r>
              <a:r>
                <a:rPr lang="it-IT" sz="1200" b="1" i="0" u="sng" strike="noStrike" cap="none" dirty="0">
                  <a:solidFill>
                    <a:srgbClr val="FF0000"/>
                  </a:solidFill>
                  <a:latin typeface="Calibri"/>
                  <a:ea typeface="Calibri"/>
                  <a:cs typeface="Calibri"/>
                  <a:sym typeface="Calibri"/>
                </a:rPr>
                <a:t>)</a:t>
              </a:r>
              <a:endParaRPr sz="1200" b="1" i="0" u="sng" strike="noStrike" cap="none" dirty="0">
                <a:solidFill>
                  <a:srgbClr val="FF0000"/>
                </a:solidFill>
                <a:latin typeface="Calibri"/>
                <a:ea typeface="Calibri"/>
                <a:cs typeface="Calibri"/>
                <a:sym typeface="Calibri"/>
              </a:endParaRPr>
            </a:p>
          </p:txBody>
        </p:sp>
        <p:sp>
          <p:nvSpPr>
            <p:cNvPr id="266" name="Google Shape;266;p12"/>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2"/>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68" name="Google Shape;268;p12"/>
          <p:cNvGraphicFramePr/>
          <p:nvPr>
            <p:extLst>
              <p:ext uri="{D42A27DB-BD31-4B8C-83A1-F6EECF244321}">
                <p14:modId xmlns:p14="http://schemas.microsoft.com/office/powerpoint/2010/main" val="3963723357"/>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CENTRALITA</a:t>
                      </a:r>
                      <a:r>
                        <a:rPr lang="it-IT" sz="1000" b="1" i="0" u="none" strike="noStrike" cap="none" dirty="0">
                          <a:solidFill>
                            <a:srgbClr val="FF0000"/>
                          </a:solidFill>
                          <a:latin typeface="Calibri"/>
                          <a:ea typeface="Calibri"/>
                          <a:cs typeface="Calibri"/>
                          <a:sym typeface="Calibri"/>
                        </a:rPr>
                        <a:t>’ DI TURISMO E CULTURA PER LO SVILUPPO DEL TERRITORIO </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il 2020 l’Ente proseguirà l’azione di valorizzazione del patrimonio culturale e di promozione del turismo, secondo le nuove competenze assegnate dalla Riforma di sistema.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Ciò avverrà nella consapevolezza dell’incertezza, per la programmazione delle relative progettualità, rispetto alla conferma della previsione </a:t>
                      </a:r>
                      <a:r>
                        <a:rPr lang="it-IT" sz="1000" b="0" i="0" u="none" strike="noStrike" cap="none" dirty="0">
                          <a:solidFill>
                            <a:srgbClr val="595959"/>
                          </a:solidFill>
                          <a:latin typeface="Calibri"/>
                          <a:ea typeface="Calibri"/>
                          <a:cs typeface="Calibri"/>
                          <a:sym typeface="Arial"/>
                        </a:rPr>
                        <a:t>normativa, a livello nazionale, dell’incremento del 20% del diritto annuo collegato che ha caratterizzato il triennio 2017-2019 e che ha consentito la realizzazione di iniziative  </a:t>
                      </a:r>
                      <a:r>
                        <a:rPr lang="it-IT" sz="1000" b="0" i="0" u="none" strike="noStrike" cap="none" dirty="0" smtClean="0">
                          <a:solidFill>
                            <a:srgbClr val="595959"/>
                          </a:solidFill>
                          <a:latin typeface="Calibri"/>
                          <a:ea typeface="Calibri"/>
                          <a:cs typeface="Calibri"/>
                          <a:sym typeface="Arial"/>
                        </a:rPr>
                        <a:t>sul progetto nazionale </a:t>
                      </a:r>
                      <a:r>
                        <a:rPr lang="it-IT" sz="1000" b="0" i="0" u="none" strike="noStrike" cap="none" dirty="0">
                          <a:solidFill>
                            <a:srgbClr val="595959"/>
                          </a:solidFill>
                          <a:latin typeface="Calibri"/>
                          <a:ea typeface="Calibri"/>
                          <a:cs typeface="Calibri"/>
                          <a:sym typeface="Arial"/>
                        </a:rPr>
                        <a:t>Turismo e Attrattività del territorio.</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anche valorizzando le sopra descritte Relazioni Istituzionali, agirà in ogni caso per continuare l’investimento in turismo e cultura come leve di crescita.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Ad esempio continuerà l’impegno sui </a:t>
                      </a:r>
                      <a:r>
                        <a:rPr lang="it-IT" sz="1000" b="1" i="0" u="none" strike="noStrike" cap="none" dirty="0" smtClean="0">
                          <a:solidFill>
                            <a:srgbClr val="595959"/>
                          </a:solidFill>
                          <a:latin typeface="Calibri"/>
                          <a:ea typeface="Calibri"/>
                          <a:cs typeface="Calibri"/>
                          <a:sym typeface="Calibri"/>
                        </a:rPr>
                        <a:t>PIC-Piani </a:t>
                      </a:r>
                      <a:r>
                        <a:rPr lang="it-IT" sz="1000" b="1" i="0" u="none" strike="noStrike" cap="none" dirty="0">
                          <a:solidFill>
                            <a:srgbClr val="595959"/>
                          </a:solidFill>
                          <a:latin typeface="Calibri"/>
                          <a:ea typeface="Calibri"/>
                          <a:cs typeface="Calibri"/>
                          <a:sym typeface="Calibri"/>
                        </a:rPr>
                        <a:t>Integrati della Cultura</a:t>
                      </a:r>
                      <a:r>
                        <a:rPr lang="it-IT" sz="1000" b="0" i="0" u="none" strike="noStrike" cap="none" dirty="0">
                          <a:solidFill>
                            <a:srgbClr val="595959"/>
                          </a:solidFill>
                          <a:latin typeface="Calibri"/>
                          <a:ea typeface="Calibri"/>
                          <a:cs typeface="Calibri"/>
                          <a:sym typeface="Calibri"/>
                        </a:rPr>
                        <a:t>, istituiti dalla L.R. 7 ottobre 2016, n. 25, attraverso cui promuovere la progettualità culturale strategica in forme integrate e multisettoriali che richiedono il coordinamento tra soggetti pubblici e privati.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Sempre protagonista del </a:t>
                      </a:r>
                      <a:r>
                        <a:rPr lang="it-IT" sz="1000" b="1" i="0" u="none" strike="noStrike" cap="none" dirty="0">
                          <a:solidFill>
                            <a:srgbClr val="595959"/>
                          </a:solidFill>
                          <a:latin typeface="Calibri"/>
                          <a:ea typeface="Calibri"/>
                          <a:cs typeface="Calibri"/>
                          <a:sym typeface="Calibri"/>
                        </a:rPr>
                        <a:t>Mirabilia - </a:t>
                      </a:r>
                      <a:r>
                        <a:rPr lang="it-IT" sz="1000" b="1" i="0" u="none" strike="noStrike" cap="none" dirty="0" err="1">
                          <a:solidFill>
                            <a:srgbClr val="595959"/>
                          </a:solidFill>
                          <a:latin typeface="Calibri"/>
                          <a:ea typeface="Calibri"/>
                          <a:cs typeface="Calibri"/>
                          <a:sym typeface="Calibri"/>
                        </a:rPr>
                        <a:t>European</a:t>
                      </a:r>
                      <a:r>
                        <a:rPr lang="it-IT" sz="1000" b="1" i="0" u="none" strike="noStrike" cap="none" dirty="0">
                          <a:solidFill>
                            <a:srgbClr val="595959"/>
                          </a:solidFill>
                          <a:latin typeface="Calibri"/>
                          <a:ea typeface="Calibri"/>
                          <a:cs typeface="Calibri"/>
                          <a:sym typeface="Calibri"/>
                        </a:rPr>
                        <a:t> Network of UNESCO </a:t>
                      </a:r>
                      <a:r>
                        <a:rPr lang="it-IT" sz="1000" b="1" i="0" u="none" strike="noStrike" cap="none" dirty="0" err="1">
                          <a:solidFill>
                            <a:srgbClr val="595959"/>
                          </a:solidFill>
                          <a:latin typeface="Calibri"/>
                          <a:ea typeface="Calibri"/>
                          <a:cs typeface="Calibri"/>
                          <a:sym typeface="Calibri"/>
                        </a:rPr>
                        <a:t>Sites</a:t>
                      </a:r>
                      <a:r>
                        <a:rPr lang="it-IT" sz="1000" b="0" i="0" u="none" strike="noStrike" cap="none" dirty="0">
                          <a:solidFill>
                            <a:srgbClr val="595959"/>
                          </a:solidFill>
                          <a:latin typeface="Calibri"/>
                          <a:ea typeface="Calibri"/>
                          <a:cs typeface="Calibri"/>
                          <a:sym typeface="Calibri"/>
                        </a:rPr>
                        <a:t>, composto da 17 Camere di Commercio italiane e diverse di altri 5 Paesi europei,  che persegue lo scopo di promuovere un’offerta turistica integrata che renda visibili e fruibili territori </a:t>
                      </a:r>
                      <a:r>
                        <a:rPr lang="it-IT" sz="1000" b="0" i="0" u="none" strike="noStrike" cap="none" dirty="0" smtClean="0">
                          <a:solidFill>
                            <a:srgbClr val="595959"/>
                          </a:solidFill>
                          <a:latin typeface="Calibri"/>
                          <a:ea typeface="Calibri"/>
                          <a:cs typeface="Calibri"/>
                          <a:sym typeface="Calibri"/>
                        </a:rPr>
                        <a:t>accomunati </a:t>
                      </a:r>
                      <a:r>
                        <a:rPr lang="it-IT" sz="1000" b="0" i="0" u="none" strike="noStrike" cap="none" dirty="0">
                          <a:solidFill>
                            <a:srgbClr val="595959"/>
                          </a:solidFill>
                          <a:latin typeface="Calibri"/>
                          <a:ea typeface="Calibri"/>
                          <a:cs typeface="Calibri"/>
                          <a:sym typeface="Calibri"/>
                        </a:rPr>
                        <a:t>dalla candidatura o titolarità di un sito a patrimonio materiale UNESCO. Tra le varie attività si ricorda la </a:t>
                      </a:r>
                      <a:r>
                        <a:rPr lang="it-IT" sz="1000" b="1" i="0" u="none" strike="noStrike" cap="none" dirty="0">
                          <a:solidFill>
                            <a:srgbClr val="595959"/>
                          </a:solidFill>
                          <a:latin typeface="Calibri"/>
                          <a:ea typeface="Calibri"/>
                          <a:cs typeface="Calibri"/>
                          <a:sym typeface="Calibri"/>
                        </a:rPr>
                        <a:t>Borsa Internazionale del Turismo Culturale</a:t>
                      </a:r>
                      <a:r>
                        <a:rPr lang="it-IT" sz="1000" b="0" i="0" u="none" strike="noStrike" cap="none" dirty="0">
                          <a:solidFill>
                            <a:srgbClr val="595959"/>
                          </a:solidFill>
                          <a:latin typeface="Calibri"/>
                          <a:ea typeface="Calibri"/>
                          <a:cs typeface="Calibri"/>
                          <a:sym typeface="Calibri"/>
                        </a:rPr>
                        <a:t>, che Pavia ha ospitato nel 2018. Come nel 2019, anche nel 2020 si intende proseguire con azioni di coinvolgimento degli operatori in vista dell’edizione annuale della Borsa.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 Partendo dalla definizione di  “patrimonio culturale”  - contenuta nell’art. 131 Codice dei beni culturali e del paesaggio  (D.Lgs.42/2004) in combinato disposto con le indicazioni delle Convenzioni Unesco per la salvaguardia del patrimonio culturale immateriale (2003) e per la protezione e la promozione delle diversità culturali (2005</a:t>
                      </a:r>
                      <a:r>
                        <a:rPr lang="it-IT" sz="1000" b="0" i="0" u="none" strike="noStrike" cap="none" dirty="0" smtClean="0">
                          <a:solidFill>
                            <a:srgbClr val="595959"/>
                          </a:solidFill>
                          <a:latin typeface="Calibri"/>
                          <a:ea typeface="Calibri"/>
                          <a:cs typeface="Calibri"/>
                          <a:sym typeface="Calibri"/>
                        </a:rPr>
                        <a:t>) - </a:t>
                      </a:r>
                      <a:r>
                        <a:rPr lang="it-IT" sz="1000" b="0" i="0" u="none" strike="noStrike" cap="none" dirty="0">
                          <a:solidFill>
                            <a:srgbClr val="595959"/>
                          </a:solidFill>
                          <a:latin typeface="Calibri"/>
                          <a:ea typeface="Calibri"/>
                          <a:cs typeface="Calibri"/>
                          <a:sym typeface="Calibri"/>
                        </a:rPr>
                        <a:t>che include il paesaggio quale «territorio espressivo di identità, il cui carattere deriva dall’azione di fattori naturali, umani e dalle loro interrelazioni» nonché i beni culturali e paesaggistici e le espressioni di identità culturale collettiva, la Camera di Commercio di Pavia intende continuare a lavorare sui </a:t>
                      </a:r>
                      <a:r>
                        <a:rPr lang="it-IT" sz="1000" b="1" i="0" u="none" strike="noStrike" cap="none" dirty="0">
                          <a:solidFill>
                            <a:srgbClr val="595959"/>
                          </a:solidFill>
                          <a:latin typeface="Calibri"/>
                          <a:ea typeface="Calibri"/>
                          <a:cs typeface="Calibri"/>
                          <a:sym typeface="Calibri"/>
                        </a:rPr>
                        <a:t>Cammini Religiosi e Culturali </a:t>
                      </a:r>
                      <a:r>
                        <a:rPr lang="it-IT" sz="1000" b="0" i="0" u="none" strike="noStrike" cap="none" dirty="0">
                          <a:solidFill>
                            <a:srgbClr val="595959"/>
                          </a:solidFill>
                          <a:latin typeface="Calibri"/>
                          <a:ea typeface="Calibri"/>
                          <a:cs typeface="Calibri"/>
                          <a:sym typeface="Calibri"/>
                        </a:rPr>
                        <a:t>come strumento di sviluppo del territorio.</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1" i="1" u="none" strike="noStrike" cap="none" dirty="0">
                          <a:solidFill>
                            <a:schemeClr val="dk1"/>
                          </a:solidFill>
                          <a:latin typeface="Calibri"/>
                          <a:ea typeface="Calibri"/>
                          <a:cs typeface="Calibri"/>
                          <a:sym typeface="Calibri"/>
                        </a:rPr>
                        <a:t>Itinerari Religiosi e Culturali e di Cicloturismo</a:t>
                      </a:r>
                      <a:endParaRPr dirty="0"/>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I Cammini religiosi e culturali nascono dall’azione di fattori naturali, umani e dalle loro interrelazioni e sono portatori di fondamentale memoria storica ed espressione concreta di identità culturale; essi rappresentano patrimoni immateriali, frutto di passaggi e di mediazioni. Il Consiglio d’Europa ha riconosciuto gli itinerari culturali come veicolo di comunicazione, di scambio culturale tra le nazioni e le culture nonché come strumento per consolidare l'identità europea e, come tali, li ha annoverati nel patrimonio europeo da salvaguardare. Sempre il Consiglio ha ricompreso fra gli “itinerari culturali europei” diversi cammini storici di pellegrinaggio, come il Cammino di Santiago o la Via Francigena, e itinerari tematici, come la </a:t>
                      </a:r>
                      <a:r>
                        <a:rPr lang="it-IT" sz="1000" b="0" i="0" u="none" strike="noStrike" cap="none" dirty="0" err="1">
                          <a:solidFill>
                            <a:srgbClr val="595959"/>
                          </a:solidFill>
                          <a:latin typeface="Calibri"/>
                          <a:ea typeface="Calibri"/>
                          <a:cs typeface="Calibri"/>
                          <a:sym typeface="Calibri"/>
                        </a:rPr>
                        <a:t>Transromanica</a:t>
                      </a:r>
                      <a:r>
                        <a:rPr lang="it-IT" sz="1000" b="0" i="0" u="none" strike="noStrike" cap="none" dirty="0">
                          <a:solidFill>
                            <a:srgbClr val="595959"/>
                          </a:solidFill>
                          <a:latin typeface="Calibri"/>
                          <a:ea typeface="Calibri"/>
                          <a:cs typeface="Calibri"/>
                          <a:sym typeface="Calibri"/>
                        </a:rPr>
                        <a:t>.</a:t>
                      </a:r>
                      <a:endParaRPr dirty="0"/>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La collocazione di Pavia al centro di un sistema di reti e crocevia di importantissime vie di comunicazione ha caratterizzato nei secoli la storia della città e del suo territorio attribuendole, soprattutto in epoca medievale, una preminente importanza politica, culturale e religiosa, accentuatasi durante il periodo longobardo. Un’importanza riconosciuta anche dal transito in città di  diverse vie di fede  sviluppatesi con la pratica del pellegrinaggio - tra la fine del primo millennio e l’inizio del secondo - che ha valso al nostro capoluogo il riconoscimento europeo dell’unicità di Pavia come “</a:t>
                      </a:r>
                      <a:r>
                        <a:rPr lang="it-IT" sz="1000" b="0" i="0" u="none" strike="noStrike" cap="none" dirty="0" err="1">
                          <a:solidFill>
                            <a:srgbClr val="595959"/>
                          </a:solidFill>
                          <a:latin typeface="Calibri"/>
                          <a:ea typeface="Calibri"/>
                          <a:cs typeface="Calibri"/>
                          <a:sym typeface="Calibri"/>
                        </a:rPr>
                        <a:t>carrefour</a:t>
                      </a:r>
                      <a:r>
                        <a:rPr lang="it-IT" sz="1000" b="0" i="0" u="none" strike="noStrike" cap="none" dirty="0">
                          <a:solidFill>
                            <a:srgbClr val="595959"/>
                          </a:solidFill>
                          <a:latin typeface="Calibri"/>
                          <a:ea typeface="Calibri"/>
                          <a:cs typeface="Calibri"/>
                          <a:sym typeface="Calibri"/>
                        </a:rPr>
                        <a:t> d’Europe”, cioè come capitale europea dei cammini di fede e cultura, in cui si incontrano diverse vie religiose, che interconnettono altri territori.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69" name="Google Shape;26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grpSp>
        <p:nvGrpSpPr>
          <p:cNvPr id="274" name="Google Shape;274;p13"/>
          <p:cNvGrpSpPr/>
          <p:nvPr/>
        </p:nvGrpSpPr>
        <p:grpSpPr>
          <a:xfrm>
            <a:off x="395536" y="274890"/>
            <a:ext cx="8291264" cy="921608"/>
            <a:chOff x="0" y="252"/>
            <a:chExt cx="8291264" cy="921608"/>
          </a:xfrm>
        </p:grpSpPr>
        <p:sp>
          <p:nvSpPr>
            <p:cNvPr id="275" name="Google Shape;275;p13"/>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77" name="Google Shape;277;p13"/>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3"/>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(III)</a:t>
              </a:r>
              <a:endParaRPr sz="1200" b="1" i="0" u="sng" strike="noStrike" cap="none" dirty="0">
                <a:solidFill>
                  <a:srgbClr val="FF0000"/>
                </a:solidFill>
                <a:latin typeface="Calibri"/>
                <a:ea typeface="Calibri"/>
                <a:cs typeface="Calibri"/>
                <a:sym typeface="Calibri"/>
              </a:endParaRPr>
            </a:p>
          </p:txBody>
        </p:sp>
        <p:sp>
          <p:nvSpPr>
            <p:cNvPr id="279" name="Google Shape;279;p13"/>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3"/>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81" name="Google Shape;281;p13"/>
          <p:cNvGraphicFramePr/>
          <p:nvPr/>
        </p:nvGraphicFramePr>
        <p:xfrm>
          <a:off x="395536" y="1052736"/>
          <a:ext cx="8352925" cy="570485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a:solidFill>
                            <a:srgbClr val="595959"/>
                          </a:solidFill>
                          <a:latin typeface="Calibri"/>
                          <a:ea typeface="Calibri"/>
                          <a:cs typeface="Calibri"/>
                          <a:sym typeface="Calibri"/>
                        </a:rPr>
                        <a:t>La provincia pavese, antica terra di santi, di monasteri e di chiese, rappresenta un importante crocevia di itinerari culturali e religiosi riconosciuti in tutta Europa: la Via Francigena, la Via di San Colombano, la Via degli Abati, il Cammino di San Martino di Tours e il Cammino di Sant'Agostino, la Via Micaelica, la Rete europea dei siti casadeiani – Chaise Dieu, le Réseau clunisien, la TransRomanica, la Via degli Abati e la Via Francisca sono vie che attraversano il territorio rendendolo unico.</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Partendo allora da queste peculiarità e dalle analisi dei dati, che confermano la crescita del </a:t>
                      </a:r>
                      <a:r>
                        <a:rPr lang="it-IT" sz="1000" b="1" i="0" u="none" strike="noStrike" cap="none">
                          <a:solidFill>
                            <a:srgbClr val="595959"/>
                          </a:solidFill>
                          <a:latin typeface="Calibri"/>
                          <a:ea typeface="Calibri"/>
                          <a:cs typeface="Calibri"/>
                          <a:sym typeface="Calibri"/>
                        </a:rPr>
                        <a:t>turismo lento</a:t>
                      </a:r>
                      <a:r>
                        <a:rPr lang="it-IT" sz="1000" b="0" i="0" u="none" strike="noStrike" cap="none">
                          <a:solidFill>
                            <a:srgbClr val="595959"/>
                          </a:solidFill>
                          <a:latin typeface="Calibri"/>
                          <a:ea typeface="Calibri"/>
                          <a:cs typeface="Calibri"/>
                          <a:sym typeface="Calibri"/>
                        </a:rPr>
                        <a:t>, la Camera ha orientato, già da alcuni anni, una consistente parte della propria attività promozionale verso lo sviluppo del </a:t>
                      </a:r>
                      <a:r>
                        <a:rPr lang="it-IT" sz="1000" b="0" i="1" u="none" strike="noStrike" cap="none">
                          <a:solidFill>
                            <a:srgbClr val="595959"/>
                          </a:solidFill>
                          <a:latin typeface="Calibri"/>
                          <a:ea typeface="Calibri"/>
                          <a:cs typeface="Calibri"/>
                          <a:sym typeface="Calibri"/>
                        </a:rPr>
                        <a:t>“sistema” dei Cammini culturali e religiosi in provincia</a:t>
                      </a:r>
                      <a:r>
                        <a:rPr lang="it-IT" sz="1000" b="0" i="0" u="none" strike="noStrike" cap="none">
                          <a:solidFill>
                            <a:srgbClr val="595959"/>
                          </a:solidFill>
                          <a:latin typeface="Calibri"/>
                          <a:ea typeface="Calibri"/>
                          <a:cs typeface="Calibri"/>
                          <a:sym typeface="Calibri"/>
                        </a:rPr>
                        <a:t>, con particolare riferimento al Cammino di San Colombano e alla Via Micaelica, ma con grande attenzione alle diverse Vie di Fede che si intersecano sia nella città sia sul territorio. Si è intrapreso un percorso di valorizzazione dei cammini di fede in chiave turistico-religiosa identitaria, come volano per lo sviluppo sociale ed economico, in un'ottica di integrazione tra pubblico e privato, tra storia e impresa.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Sin dal 2018 l’Ente sta lavorando ad un network tra Camere di Commercio (sul format “Mirabilia”) finalizzato alla costruzione di un sistema integrato di offerta economico-turistica e culturale che metta in rete i luoghi interessati da vie religiose, culturali e tematiche, in un’ottica di promozione, valorizzazione e commercializzazione delle eccellenze di tali territori.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Inoltre, come già evidenziato, nel 2020 si avvieranno i lavori di valorizzazione degli immobili camerali insistenti sulla Cupola Arnaboldi, rispetto a cui nel 2019 l’Ente ha presentato il progetto ‘’La Cupola Arnaboldi di Pavia per lo sviluppo culturale e turistico’’, dove si ha l’obiettivo di realizzare un centro promozionale/informativo con una funzione di supporto anche al turismo lento e ai Cammini.</a:t>
                      </a:r>
                      <a:endParaRPr sz="1000" b="0" i="0" u="none" strike="noStrike" cap="none">
                        <a:solidFill>
                          <a:srgbClr val="595959"/>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82" name="Google Shape;282;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287" name="Google Shape;287;p14"/>
          <p:cNvGrpSpPr/>
          <p:nvPr/>
        </p:nvGrpSpPr>
        <p:grpSpPr>
          <a:xfrm>
            <a:off x="395536" y="274890"/>
            <a:ext cx="8291264" cy="921608"/>
            <a:chOff x="0" y="252"/>
            <a:chExt cx="8291264" cy="921608"/>
          </a:xfrm>
        </p:grpSpPr>
        <p:sp>
          <p:nvSpPr>
            <p:cNvPr id="288" name="Google Shape;288;p14"/>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4"/>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90" name="Google Shape;290;p14"/>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4"/>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(IV)</a:t>
              </a:r>
              <a:endParaRPr sz="1200" b="1" i="0" u="sng" strike="noStrike" cap="none" dirty="0">
                <a:solidFill>
                  <a:srgbClr val="FF0000"/>
                </a:solidFill>
                <a:latin typeface="Calibri"/>
                <a:ea typeface="Calibri"/>
                <a:cs typeface="Calibri"/>
                <a:sym typeface="Calibri"/>
              </a:endParaRPr>
            </a:p>
          </p:txBody>
        </p:sp>
        <p:sp>
          <p:nvSpPr>
            <p:cNvPr id="292" name="Google Shape;292;p14"/>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4"/>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94" name="Google Shape;294;p14"/>
          <p:cNvGraphicFramePr/>
          <p:nvPr>
            <p:extLst>
              <p:ext uri="{D42A27DB-BD31-4B8C-83A1-F6EECF244321}">
                <p14:modId xmlns:p14="http://schemas.microsoft.com/office/powerpoint/2010/main" val="1170147395"/>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CENTRALITA’ DELL’ARTIGIANATO COME ECCELLENZA PRODUTTIVA  </a:t>
                      </a:r>
                      <a:endParaRPr dirty="0"/>
                    </a:p>
                    <a:p>
                      <a:pPr marL="0" marR="0" lvl="0" indent="0" algn="just" rtl="0">
                        <a:lnSpc>
                          <a:spcPct val="100000"/>
                        </a:lnSpc>
                        <a:spcBef>
                          <a:spcPts val="200"/>
                        </a:spcBef>
                        <a:spcAft>
                          <a:spcPts val="0"/>
                        </a:spcAft>
                        <a:buClr>
                          <a:srgbClr val="595959"/>
                        </a:buClr>
                        <a:buSzPts val="1000"/>
                        <a:buFont typeface="Arial"/>
                        <a:buNone/>
                      </a:pPr>
                      <a:endParaRPr sz="1000"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Sul versante delle filiere più strettamente manifatturiere l’impegno della Camera sarà rivolto anche alla valorizzazione di eccellenze produttive meno conosciute, ma assolutamente rappresentative di un sistema imprenditoriale molto articolato come quello della provincia di Pavia. L’esperienza di Mirabilia, con il suo concorso </a:t>
                      </a:r>
                      <a:r>
                        <a:rPr lang="it-IT" sz="1000" b="1" i="0" u="none" strike="noStrike" cap="none" dirty="0">
                          <a:solidFill>
                            <a:srgbClr val="595959"/>
                          </a:solidFill>
                          <a:latin typeface="Calibri"/>
                          <a:ea typeface="Calibri"/>
                          <a:cs typeface="Calibri"/>
                          <a:sym typeface="Calibri"/>
                        </a:rPr>
                        <a:t>Art in Art</a:t>
                      </a:r>
                      <a:r>
                        <a:rPr lang="it-IT" sz="1000" b="0" i="0" u="none" strike="noStrike" cap="none" dirty="0">
                          <a:solidFill>
                            <a:srgbClr val="595959"/>
                          </a:solidFill>
                          <a:latin typeface="Calibri"/>
                          <a:ea typeface="Calibri"/>
                          <a:cs typeface="Calibri"/>
                          <a:sym typeface="Calibri"/>
                        </a:rPr>
                        <a:t>, ha messo in luce anche sul nostro territorio realtà produttive molto qualificate nell’ambito dell’artigianato artistico.</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 Nel 2019, quindi, con la collaborazione delle locali Associazioni artigiane, la Camera ha dato vita a un nuovo format di evento promozionale presso il Palazzo  delle Es</a:t>
                      </a:r>
                      <a:r>
                        <a:rPr lang="it-IT" sz="1000" i="0" u="none" strike="noStrike" cap="none" dirty="0">
                          <a:solidFill>
                            <a:srgbClr val="595959"/>
                          </a:solidFill>
                          <a:latin typeface="Calibri"/>
                          <a:ea typeface="Calibri"/>
                          <a:cs typeface="Calibri"/>
                          <a:sym typeface="Calibri"/>
                        </a:rPr>
                        <a:t>posizioni Alberto Ricevuti, denominato Sua Maestria, dedicato alle produzioni di alto livello nell’ambito del settore. </a:t>
                      </a:r>
                      <a:endParaRPr sz="1000" dirty="0">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1" i="1" u="none" strike="noStrike" cap="none" dirty="0">
                          <a:solidFill>
                            <a:schemeClr val="dk1"/>
                          </a:solidFill>
                          <a:latin typeface="Calibri"/>
                          <a:ea typeface="Calibri"/>
                          <a:cs typeface="Calibri"/>
                          <a:sym typeface="Calibri"/>
                        </a:rPr>
                        <a:t>Sua Maestria – Salone dell’Artigianato Artistico e di Eccellenza</a:t>
                      </a:r>
                      <a:endParaRPr sz="1000" dirty="0">
                        <a:latin typeface="Calibri"/>
                        <a:ea typeface="Calibri"/>
                        <a:cs typeface="Calibri"/>
                        <a:sym typeface="Calibri"/>
                      </a:endParaRPr>
                    </a:p>
                    <a:p>
                      <a:pPr marL="0" marR="0" lvl="0" indent="0" algn="just" rtl="0">
                        <a:spcBef>
                          <a:spcPts val="0"/>
                        </a:spcBef>
                        <a:spcAft>
                          <a:spcPts val="0"/>
                        </a:spcAft>
                        <a:buNone/>
                      </a:pPr>
                      <a:endParaRPr sz="100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Nel 2019 la Camera ha avviato Sua Maestria, una nuova iniziativa tutta dedicata alle botteghe artigiane, che si è tenuta al Palazzo Esposizioni – Alberto Ricevuti, promossa insieme alle due principali Associazioni Artigiane pavesi, CNA e Confartigianato Pavia, per la tutela, la valorizzazione e lo sviluppo del patrimonio produttivo rappresentato da imprese che, seppure piccole, sanno generare ricchezza e valore attraverso l’eccellenza  del  fare. Sua Maestria rappresenta un Salone dell’Artigianato Artistico e d’eccellenza: una vetrina per le opere di artigiani che lavorano il vetro, i tessuti, la ceramica, il legno e tanti materiali diversi per farne manufatti di pregio o creazioni innovative, con l’obiettivo di valorizzare le micro e piccole imprese che sanno creare con maestria opere autentiche e di valore e metterle in contatto con le nuove generazioni.</a:t>
                      </a:r>
                      <a:endParaRPr sz="1000" b="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Il Salone dell’artigianato artistico e di eccellenza 2019 ha ospitato  anche sette Camere di Commercio italiane con prodotti delle loro ‘maestrie’: Basilicata, Crotone, Lucca, Rieti, Riviere di Liguria, Verona, Udine e Pordenone. </a:t>
                      </a:r>
                      <a:endParaRPr sz="1000" b="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Nel 2020 si intende realizzare, sempre attraverso 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la seconda edizione di tale importante manifestazione, anche per sostenere i giovani artigiani che puntano sull’innovazione e la creatività e promuovendo nuove prospettive di studio e di occupazione. Per questo il Salone si rivolge anche alle Scuole dedicando una  giornata  agli studenti, per metterli in contatto con i “maestri”  e con i giovani artigiani digitali.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95" name="Google Shape;295;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22</a:t>
            </a:fld>
            <a:endParaRPr>
              <a:solidFill>
                <a:srgbClr val="888888"/>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pSp>
        <p:nvGrpSpPr>
          <p:cNvPr id="300" name="Google Shape;300;p15"/>
          <p:cNvGrpSpPr/>
          <p:nvPr/>
        </p:nvGrpSpPr>
        <p:grpSpPr>
          <a:xfrm>
            <a:off x="395536" y="274890"/>
            <a:ext cx="8291264" cy="921608"/>
            <a:chOff x="0" y="252"/>
            <a:chExt cx="8291264" cy="921608"/>
          </a:xfrm>
        </p:grpSpPr>
        <p:sp>
          <p:nvSpPr>
            <p:cNvPr id="301" name="Google Shape;301;p15"/>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03" name="Google Shape;303;p15"/>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V)</a:t>
              </a:r>
              <a:endParaRPr sz="1200" b="1" i="0" u="sng" strike="noStrike" cap="none" dirty="0">
                <a:solidFill>
                  <a:srgbClr val="FF0000"/>
                </a:solidFill>
                <a:latin typeface="Calibri"/>
                <a:ea typeface="Calibri"/>
                <a:cs typeface="Calibri"/>
                <a:sym typeface="Calibri"/>
              </a:endParaRPr>
            </a:p>
          </p:txBody>
        </p:sp>
        <p:sp>
          <p:nvSpPr>
            <p:cNvPr id="305" name="Google Shape;305;p15"/>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07" name="Google Shape;307;p15"/>
          <p:cNvGraphicFramePr/>
          <p:nvPr>
            <p:extLst>
              <p:ext uri="{D42A27DB-BD31-4B8C-83A1-F6EECF244321}">
                <p14:modId xmlns:p14="http://schemas.microsoft.com/office/powerpoint/2010/main" val="288758659"/>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CENTRALITA</a:t>
                      </a:r>
                      <a:r>
                        <a:rPr lang="it-IT" sz="1000" b="1" i="0" u="none" strike="noStrike" cap="none" dirty="0">
                          <a:solidFill>
                            <a:srgbClr val="FF0000"/>
                          </a:solidFill>
                          <a:latin typeface="Calibri"/>
                          <a:ea typeface="Calibri"/>
                          <a:cs typeface="Calibri"/>
                          <a:sym typeface="Calibri"/>
                        </a:rPr>
                        <a:t>’ DELL’INDUSTRIA NELLE FILIERE PRODUTTIVE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sottolineato in precedenza, l’innovazione industriale è centrale per lo sviluppo economico locale, per le sue applicazioni e, quindi, per le ricadute di filiera che ha anche sugli altri settori nonché  per la competitività sul mercato delle imprese di più piccola </a:t>
                      </a:r>
                      <a:r>
                        <a:rPr lang="it-IT" sz="1000" b="0" i="0" u="none" strike="noStrike" cap="none" dirty="0" smtClean="0">
                          <a:solidFill>
                            <a:srgbClr val="595959"/>
                          </a:solidFill>
                          <a:latin typeface="Calibri"/>
                          <a:ea typeface="Calibri"/>
                          <a:cs typeface="Calibri"/>
                          <a:sym typeface="Calibri"/>
                        </a:rPr>
                        <a:t>dimensione.</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il perseguimento di tale finalità la Camera continuerà a sviluppare iniziative ed eventi riguardanti il settore dell’innovazione tecnologica e digitale anche in un’ottica promozionale, oltre alle attività formative – svolte da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 e di sostegno economico mediante contributi di cui si è trattato più sopra.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2020 si concluderà il progetto </a:t>
                      </a:r>
                      <a:r>
                        <a:rPr lang="it-IT" sz="1000" b="1" i="0" u="none" strike="noStrike" cap="none" dirty="0">
                          <a:solidFill>
                            <a:srgbClr val="595959"/>
                          </a:solidFill>
                          <a:latin typeface="Calibri"/>
                          <a:ea typeface="Calibri"/>
                          <a:cs typeface="Calibri"/>
                          <a:sym typeface="Calibri"/>
                        </a:rPr>
                        <a:t>Pavia2020</a:t>
                      </a:r>
                      <a:r>
                        <a:rPr lang="it-IT" sz="1000" b="0" i="0" u="none" strike="noStrike" cap="none" dirty="0">
                          <a:solidFill>
                            <a:srgbClr val="595959"/>
                          </a:solidFill>
                          <a:latin typeface="Calibri"/>
                          <a:ea typeface="Calibri"/>
                          <a:cs typeface="Calibri"/>
                          <a:sym typeface="Calibri"/>
                        </a:rPr>
                        <a:t>, che si sta realizzando in collaborazione con Confindustria Pavia, anche con un momento finale pubblico che coinvolga il territorio e le imprese.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1" i="1" u="none" strike="noStrike" cap="none" dirty="0">
                          <a:solidFill>
                            <a:srgbClr val="595959"/>
                          </a:solidFill>
                          <a:latin typeface="Calibri"/>
                          <a:ea typeface="Calibri"/>
                          <a:cs typeface="Calibri"/>
                          <a:sym typeface="Calibri"/>
                        </a:rPr>
                        <a:t>Giornata dell’Innovazione   </a:t>
                      </a:r>
                      <a:endParaRPr i="1" dirty="0">
                        <a:highlight>
                          <a:srgbClr val="FFFF00"/>
                        </a:highlight>
                      </a:endParaRPr>
                    </a:p>
                    <a:p>
                      <a:pPr marL="0" marR="0" lvl="0" indent="0" algn="just" rtl="0">
                        <a:spcBef>
                          <a:spcPts val="0"/>
                        </a:spcBef>
                        <a:spcAft>
                          <a:spcPts val="0"/>
                        </a:spcAft>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corrente anno, come programmato nel 2018, si realizzerà, in partenariato con Confindustria Pavia, una Giornata dell’Innovazione, con momenti informativi/formativi e presentazione di tecnologie applicate all’industria. Tale iniziativa proseguirà anche nel 2020.</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LE SFIDE INFRASTRUTTURALI</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In tema di attrattività  e competitività del territorio non si può prescindere da un sistema di infrastrutture efficiente, adeguato alle necessità di movimentazione e integrato tra le diverse modalità. La dotazione di infrastrutture è, dunque,  essenziale per agevolare la nascita e lo svolgimento di attività di impresa. Sotto questa prospettiva, il territorio della provincia di Pavia presenta una serie di criticità sulle infrastrutture stradali, ferroviarie ed  economiche. La sfida delle infrastrutture rimane uno dei temi di maggior rilievo, rispetto a cui il territorio attende risposte concrete. Lo stato di alcuni ponti  è un'urgenza che riguarda l’intera provincia ed, inoltre, non è ancora avvenuta la realizzazione di alcuni collegamenti importanti come la superstrada Vigevano-Malpensa.</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Non si è verificato un potenziamento ferroviario sufficiente ad assicurare collegamenti garantiti ad imprese, pendolari e turisti. Anche lo stato delle infrastrutture tecnologiche nella  provincia di Pavia  risulta ancora arretrato per il </a:t>
                      </a:r>
                      <a:r>
                        <a:rPr lang="it-IT" sz="1000" b="0" i="0" u="none" strike="noStrike" cap="none" dirty="0" err="1" smtClean="0">
                          <a:solidFill>
                            <a:srgbClr val="595959"/>
                          </a:solidFill>
                          <a:latin typeface="Calibri"/>
                          <a:ea typeface="Calibri"/>
                          <a:cs typeface="Calibri"/>
                          <a:sym typeface="Calibri"/>
                        </a:rPr>
                        <a:t>digital</a:t>
                      </a:r>
                      <a:r>
                        <a:rPr lang="it-IT" sz="1000" b="0" i="0" u="none" strike="noStrike" cap="none" dirty="0" smtClean="0">
                          <a:solidFill>
                            <a:srgbClr val="595959"/>
                          </a:solidFill>
                          <a:latin typeface="Calibri"/>
                          <a:ea typeface="Calibri"/>
                          <a:cs typeface="Calibri"/>
                          <a:sym typeface="Calibri"/>
                        </a:rPr>
                        <a:t> divide che interessa molte zone del territorio.</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La Camera di Commercio, che già da alcuni anni pone grande attenzione al tema delle infrastrutture, intende per il 2020 continuare nell’azione di approfondimento e monitoraggio della situazione infrastrutturale della provincia, anche partecipando al </a:t>
                      </a:r>
                      <a:r>
                        <a:rPr lang="it-IT" sz="1000" b="1" i="0" u="none" strike="noStrike" cap="none" dirty="0" smtClean="0">
                          <a:solidFill>
                            <a:srgbClr val="595959"/>
                          </a:solidFill>
                          <a:latin typeface="Calibri"/>
                          <a:ea typeface="Calibri"/>
                          <a:cs typeface="Calibri"/>
                          <a:sym typeface="Calibri"/>
                        </a:rPr>
                        <a:t>Tavolo provinciale per la competitività e lo sviluppo</a:t>
                      </a:r>
                      <a:r>
                        <a:rPr lang="it-IT" sz="1000" b="0" i="0" u="none" strike="noStrike" cap="none" dirty="0" smtClean="0">
                          <a:solidFill>
                            <a:srgbClr val="595959"/>
                          </a:solidFill>
                          <a:latin typeface="Calibri"/>
                          <a:ea typeface="Calibri"/>
                          <a:cs typeface="Calibri"/>
                          <a:sym typeface="Calibri"/>
                        </a:rPr>
                        <a:t> promosso da Regione Lombardia, per favorire  soluzioni per il territorio in collaborazione con le istituzioni e le rappresentanze economico-sociali. </a:t>
                      </a:r>
                      <a:endParaRPr lang="it-IT" sz="1000" dirty="0" smtClean="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08" name="Google Shape;308;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23</a:t>
            </a:fld>
            <a:endParaRPr>
              <a:solidFill>
                <a:srgbClr val="888888"/>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grpSp>
        <p:nvGrpSpPr>
          <p:cNvPr id="326" name="Google Shape;326;p17"/>
          <p:cNvGrpSpPr/>
          <p:nvPr/>
        </p:nvGrpSpPr>
        <p:grpSpPr>
          <a:xfrm>
            <a:off x="395536" y="274716"/>
            <a:ext cx="8291264" cy="921957"/>
            <a:chOff x="0" y="78"/>
            <a:chExt cx="8291264" cy="921957"/>
          </a:xfrm>
        </p:grpSpPr>
        <p:sp>
          <p:nvSpPr>
            <p:cNvPr id="327" name="Google Shape;327;p17"/>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7"/>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29" name="Google Shape;329;p17"/>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7"/>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1.5– Semplificare il rapporto delle imprese con la PA  e promuovere l’e-government (I) </a:t>
              </a:r>
              <a:endParaRPr sz="1000" b="1" i="0" u="sng" strike="noStrike" cap="none">
                <a:solidFill>
                  <a:srgbClr val="FF0000"/>
                </a:solidFill>
                <a:latin typeface="Calibri"/>
                <a:ea typeface="Calibri"/>
                <a:cs typeface="Calibri"/>
                <a:sym typeface="Calibri"/>
              </a:endParaRPr>
            </a:p>
          </p:txBody>
        </p:sp>
        <p:sp>
          <p:nvSpPr>
            <p:cNvPr id="331" name="Google Shape;331;p17"/>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7"/>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33" name="Google Shape;333;p17"/>
          <p:cNvGraphicFramePr/>
          <p:nvPr>
            <p:extLst>
              <p:ext uri="{D42A27DB-BD31-4B8C-83A1-F6EECF244321}">
                <p14:modId xmlns:p14="http://schemas.microsoft.com/office/powerpoint/2010/main" val="1841589786"/>
              </p:ext>
            </p:extLst>
          </p:nvPr>
        </p:nvGraphicFramePr>
        <p:xfrm>
          <a:off x="539926" y="1151533"/>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spcBef>
                          <a:spcPts val="0"/>
                        </a:spcBef>
                        <a:spcAft>
                          <a:spcPts val="0"/>
                        </a:spcAft>
                        <a:buNone/>
                      </a:pPr>
                      <a:endParaRPr sz="1000" dirty="0">
                        <a:solidFill>
                          <a:srgbClr val="595959"/>
                        </a:solidFill>
                      </a:endParaRPr>
                    </a:p>
                    <a:p>
                      <a:pPr marL="0" marR="0" lvl="0" indent="0" algn="just" rtl="0">
                        <a:spcBef>
                          <a:spcPts val="0"/>
                        </a:spcBef>
                        <a:spcAft>
                          <a:spcPts val="0"/>
                        </a:spcAft>
                        <a:buNone/>
                      </a:pPr>
                      <a:r>
                        <a:rPr lang="it-IT" sz="1000" dirty="0">
                          <a:solidFill>
                            <a:srgbClr val="595959"/>
                          </a:solidFill>
                          <a:latin typeface="Calibri" panose="020F0502020204030204" pitchFamily="34" charset="0"/>
                        </a:rPr>
                        <a:t>Come è noto, configurandosi come archivio fondamentale per l'elaborazione di indicatori di sviluppo economico ed imprenditoriale in ogni area di appartenenza, il servizio </a:t>
                      </a:r>
                      <a:r>
                        <a:rPr lang="it-IT" sz="1000" b="1" cap="none" dirty="0">
                          <a:solidFill>
                            <a:srgbClr val="595959"/>
                          </a:solidFill>
                          <a:latin typeface="Calibri" panose="020F0502020204030204" pitchFamily="34" charset="0"/>
                        </a:rPr>
                        <a:t>R</a:t>
                      </a:r>
                      <a:r>
                        <a:rPr lang="it-IT" sz="1000" b="1" dirty="0">
                          <a:solidFill>
                            <a:srgbClr val="595959"/>
                          </a:solidFill>
                          <a:latin typeface="Calibri" panose="020F0502020204030204" pitchFamily="34" charset="0"/>
                        </a:rPr>
                        <a:t>egistro</a:t>
                      </a:r>
                      <a:r>
                        <a:rPr lang="it-IT" sz="1000" b="1" cap="none" dirty="0">
                          <a:solidFill>
                            <a:srgbClr val="595959"/>
                          </a:solidFill>
                          <a:latin typeface="Calibri" panose="020F0502020204030204" pitchFamily="34" charset="0"/>
                        </a:rPr>
                        <a:t> I</a:t>
                      </a:r>
                      <a:r>
                        <a:rPr lang="it-IT" sz="1000" b="1" dirty="0">
                          <a:solidFill>
                            <a:srgbClr val="595959"/>
                          </a:solidFill>
                          <a:latin typeface="Calibri" panose="020F0502020204030204" pitchFamily="34" charset="0"/>
                        </a:rPr>
                        <a:t>mprese</a:t>
                      </a:r>
                      <a:r>
                        <a:rPr lang="it-IT" sz="1000" dirty="0">
                          <a:solidFill>
                            <a:srgbClr val="595959"/>
                          </a:solidFill>
                          <a:latin typeface="Calibri" panose="020F0502020204030204" pitchFamily="34" charset="0"/>
                          <a:ea typeface="Calibri"/>
                          <a:cs typeface="Calibri"/>
                          <a:sym typeface="Calibri"/>
                        </a:rPr>
                        <a:t>, oltre ad assolvere alla funzione anagrafica, è divenuto anche</a:t>
                      </a:r>
                      <a:r>
                        <a:rPr lang="it-IT" sz="1000" dirty="0">
                          <a:solidFill>
                            <a:srgbClr val="595959"/>
                          </a:solidFill>
                          <a:latin typeface="Calibri" panose="020F0502020204030204" pitchFamily="34" charset="0"/>
                        </a:rPr>
                        <a:t> il catalizzare del </a:t>
                      </a:r>
                      <a:r>
                        <a:rPr lang="it-IT" sz="1000" dirty="0">
                          <a:solidFill>
                            <a:srgbClr val="595959"/>
                          </a:solidFill>
                          <a:latin typeface="Calibri" panose="020F0502020204030204" pitchFamily="34" charset="0"/>
                          <a:ea typeface="Calibri"/>
                          <a:cs typeface="Calibri"/>
                          <a:sym typeface="Calibri"/>
                        </a:rPr>
                        <a:t>percorso di semplificazione e innovazione nel rapporto tra imprese e PA, ruolo che è stato espresso più volte dal legislatore negli ultimi anni. </a:t>
                      </a:r>
                      <a:endParaRPr dirty="0">
                        <a:latin typeface="Calibri" panose="020F0502020204030204" pitchFamily="34" charset="0"/>
                      </a:endParaRPr>
                    </a:p>
                    <a:p>
                      <a:pPr marL="0" marR="0" lvl="0" indent="0" algn="just" rtl="0">
                        <a:spcBef>
                          <a:spcPts val="240"/>
                        </a:spcBef>
                        <a:spcAft>
                          <a:spcPts val="0"/>
                        </a:spcAft>
                        <a:buNone/>
                      </a:pPr>
                      <a:r>
                        <a:rPr lang="it-IT" sz="1000" b="0" dirty="0">
                          <a:solidFill>
                            <a:srgbClr val="595959"/>
                          </a:solidFill>
                          <a:latin typeface="Calibri" panose="020F0502020204030204" pitchFamily="34" charset="0"/>
                          <a:ea typeface="Calibri"/>
                          <a:cs typeface="Calibri"/>
                          <a:sym typeface="Calibri"/>
                        </a:rPr>
                        <a:t>Per questo i servizi resi dal settore anagrafico sono tesi a qualificarsi sempre più tramite il valore aggiunto rappresentato dalla diffusione degli strumenti digitali per le comunicazioni e gli scambi documentali tra imprese e pubblica amministrazione, avvalendosi dell’apporto fornito dal mondo delle associazioni e dei professionisti che si interfacciano con gli operatori del mercato.</a:t>
                      </a:r>
                      <a:endParaRPr dirty="0">
                        <a:latin typeface="Calibri" panose="020F0502020204030204" pitchFamily="34" charset="0"/>
                      </a:endParaRPr>
                    </a:p>
                    <a:p>
                      <a:pPr marL="0" marR="0" lvl="0" indent="0" algn="just" rtl="0">
                        <a:spcBef>
                          <a:spcPts val="240"/>
                        </a:spcBef>
                        <a:spcAft>
                          <a:spcPts val="0"/>
                        </a:spcAft>
                        <a:buClr>
                          <a:srgbClr val="595959"/>
                        </a:buClr>
                        <a:buSzPts val="1000"/>
                        <a:buFont typeface="Calibri"/>
                        <a:buNone/>
                      </a:pPr>
                      <a:r>
                        <a:rPr lang="it-IT" sz="1000" dirty="0">
                          <a:solidFill>
                            <a:srgbClr val="595959"/>
                          </a:solidFill>
                          <a:latin typeface="Calibri" panose="020F0502020204030204" pitchFamily="34" charset="0"/>
                          <a:ea typeface="Calibri"/>
                          <a:cs typeface="Calibri"/>
                          <a:sym typeface="Calibri"/>
                        </a:rPr>
                        <a:t>Il  primario  obiettivo di garantire output soddisfacenti in termini di performance  continuerà ad essere perseguito tramite la </a:t>
                      </a:r>
                      <a:r>
                        <a:rPr lang="it-IT" sz="1000" b="1" dirty="0">
                          <a:solidFill>
                            <a:srgbClr val="595959"/>
                          </a:solidFill>
                          <a:latin typeface="Calibri" panose="020F0502020204030204" pitchFamily="34" charset="0"/>
                          <a:ea typeface="Calibri"/>
                          <a:cs typeface="Calibri"/>
                          <a:sym typeface="Calibri"/>
                        </a:rPr>
                        <a:t>diffusione dei nuovi servizi digitali</a:t>
                      </a:r>
                      <a:r>
                        <a:rPr lang="it-IT" sz="1000" dirty="0">
                          <a:solidFill>
                            <a:srgbClr val="595959"/>
                          </a:solidFill>
                          <a:latin typeface="Calibri" panose="020F0502020204030204" pitchFamily="34" charset="0"/>
                          <a:ea typeface="Calibri"/>
                          <a:cs typeface="Calibri"/>
                          <a:sym typeface="Calibri"/>
                        </a:rPr>
                        <a:t>, le </a:t>
                      </a:r>
                      <a:r>
                        <a:rPr lang="it-IT" sz="1000" b="1" dirty="0">
                          <a:solidFill>
                            <a:srgbClr val="595959"/>
                          </a:solidFill>
                          <a:latin typeface="Calibri" panose="020F0502020204030204" pitchFamily="34" charset="0"/>
                          <a:ea typeface="Calibri"/>
                          <a:cs typeface="Calibri"/>
                          <a:sym typeface="Calibri"/>
                        </a:rPr>
                        <a:t>dinamiche REA-SUAP</a:t>
                      </a:r>
                      <a:r>
                        <a:rPr lang="it-IT" sz="1000" dirty="0">
                          <a:solidFill>
                            <a:srgbClr val="595959"/>
                          </a:solidFill>
                          <a:latin typeface="Calibri" panose="020F0502020204030204" pitchFamily="34" charset="0"/>
                          <a:ea typeface="Calibri"/>
                          <a:cs typeface="Calibri"/>
                          <a:sym typeface="Calibri"/>
                        </a:rPr>
                        <a:t> per alimentare il </a:t>
                      </a:r>
                      <a:r>
                        <a:rPr lang="it-IT" sz="1000" b="1" i="0" dirty="0">
                          <a:solidFill>
                            <a:srgbClr val="595959"/>
                          </a:solidFill>
                          <a:latin typeface="Calibri" panose="020F0502020204030204" pitchFamily="34" charset="0"/>
                          <a:ea typeface="Calibri"/>
                          <a:cs typeface="Calibri"/>
                          <a:sym typeface="Calibri"/>
                        </a:rPr>
                        <a:t>Fascicolo d’impresa</a:t>
                      </a:r>
                      <a:r>
                        <a:rPr lang="it-IT" sz="1000" dirty="0">
                          <a:solidFill>
                            <a:srgbClr val="595959"/>
                          </a:solidFill>
                          <a:latin typeface="Calibri" panose="020F0502020204030204" pitchFamily="34" charset="0"/>
                          <a:ea typeface="Calibri"/>
                          <a:cs typeface="Calibri"/>
                          <a:sym typeface="Calibri"/>
                        </a:rPr>
                        <a:t>, sulla crescita del </a:t>
                      </a:r>
                      <a:r>
                        <a:rPr lang="it-IT" sz="1000" b="1" dirty="0">
                          <a:solidFill>
                            <a:srgbClr val="595959"/>
                          </a:solidFill>
                          <a:latin typeface="Calibri" panose="020F0502020204030204" pitchFamily="34" charset="0"/>
                          <a:ea typeface="Calibri"/>
                          <a:cs typeface="Calibri"/>
                          <a:sym typeface="Calibri"/>
                        </a:rPr>
                        <a:t>servizio </a:t>
                      </a:r>
                      <a:r>
                        <a:rPr lang="it-IT" sz="1000" b="1" i="0" dirty="0">
                          <a:solidFill>
                            <a:srgbClr val="595959"/>
                          </a:solidFill>
                          <a:latin typeface="Calibri" panose="020F0502020204030204" pitchFamily="34" charset="0"/>
                          <a:ea typeface="Calibri"/>
                          <a:cs typeface="Calibri"/>
                          <a:sym typeface="Calibri"/>
                        </a:rPr>
                        <a:t>AQI </a:t>
                      </a:r>
                      <a:r>
                        <a:rPr lang="it-IT" sz="1000" b="1" dirty="0">
                          <a:solidFill>
                            <a:srgbClr val="595959"/>
                          </a:solidFill>
                          <a:latin typeface="Calibri" panose="020F0502020204030204" pitchFamily="34" charset="0"/>
                          <a:ea typeface="Calibri"/>
                          <a:cs typeface="Calibri"/>
                          <a:sym typeface="Calibri"/>
                        </a:rPr>
                        <a:t>per la costituzione delle startup innovative</a:t>
                      </a:r>
                      <a:r>
                        <a:rPr lang="it-IT" sz="1000" dirty="0">
                          <a:solidFill>
                            <a:srgbClr val="595959"/>
                          </a:solidFill>
                          <a:latin typeface="Calibri" panose="020F0502020204030204" pitchFamily="34" charset="0"/>
                          <a:ea typeface="Calibri"/>
                          <a:cs typeface="Calibri"/>
                          <a:sym typeface="Calibri"/>
                        </a:rPr>
                        <a:t>.</a:t>
                      </a:r>
                      <a:endParaRPr dirty="0">
                        <a:latin typeface="Calibri" panose="020F0502020204030204" pitchFamily="34" charset="0"/>
                      </a:endParaRPr>
                    </a:p>
                    <a:p>
                      <a:pPr marL="0" marR="0" lvl="0" indent="0" algn="just" rtl="0">
                        <a:spcBef>
                          <a:spcPts val="240"/>
                        </a:spcBef>
                        <a:spcAft>
                          <a:spcPts val="0"/>
                        </a:spcAft>
                        <a:buClr>
                          <a:srgbClr val="595959"/>
                        </a:buClr>
                        <a:buSzPts val="1000"/>
                        <a:buFont typeface="Calibri"/>
                        <a:buNone/>
                      </a:pPr>
                      <a:r>
                        <a:rPr lang="it-IT" sz="1000" i="0" dirty="0">
                          <a:solidFill>
                            <a:srgbClr val="595959"/>
                          </a:solidFill>
                          <a:latin typeface="Calibri" panose="020F0502020204030204" pitchFamily="34" charset="0"/>
                          <a:ea typeface="Calibri"/>
                          <a:cs typeface="Calibri"/>
                          <a:sym typeface="Calibri"/>
                        </a:rPr>
                        <a:t>Garantire la qualità del Registro imprese</a:t>
                      </a:r>
                      <a:r>
                        <a:rPr lang="it-IT" sz="1000" dirty="0">
                          <a:solidFill>
                            <a:srgbClr val="595959"/>
                          </a:solidFill>
                          <a:latin typeface="Calibri" panose="020F0502020204030204" pitchFamily="34" charset="0"/>
                          <a:ea typeface="Calibri"/>
                          <a:cs typeface="Calibri"/>
                          <a:sym typeface="Calibri"/>
                        </a:rPr>
                        <a:t> ha un’importanza cruciale per le </a:t>
                      </a:r>
                      <a:r>
                        <a:rPr lang="it-IT" sz="1000" b="1" dirty="0">
                          <a:solidFill>
                            <a:srgbClr val="595959"/>
                          </a:solidFill>
                          <a:latin typeface="Calibri" panose="020F0502020204030204" pitchFamily="34" charset="0"/>
                          <a:ea typeface="Calibri"/>
                          <a:cs typeface="Calibri"/>
                          <a:sym typeface="Calibri"/>
                        </a:rPr>
                        <a:t>funzioni di trasparenza del mercato e di tutela della fede pubblica</a:t>
                      </a:r>
                      <a:r>
                        <a:rPr lang="it-IT" sz="1000" dirty="0">
                          <a:solidFill>
                            <a:srgbClr val="595959"/>
                          </a:solidFill>
                          <a:latin typeface="Calibri" panose="020F0502020204030204" pitchFamily="34" charset="0"/>
                          <a:ea typeface="Calibri"/>
                          <a:cs typeface="Calibri"/>
                          <a:sym typeface="Calibri"/>
                        </a:rPr>
                        <a:t>, poiché quanto più i dati contenuti nel Registro rispecchiano la situazione reale tanto maggiormente la fonte informativa risulta attendibile e assolve alla sua funzione sia per gli attori del mercato sia per i soggetti deputati alla vigilanza e alla repressione della criminalità. </a:t>
                      </a:r>
                      <a:endParaRPr dirty="0">
                        <a:latin typeface="Calibri" panose="020F0502020204030204" pitchFamily="34" charset="0"/>
                      </a:endParaRPr>
                    </a:p>
                    <a:p>
                      <a:pPr marL="0" marR="0" lvl="0" indent="0" algn="just" rtl="0">
                        <a:spcBef>
                          <a:spcPts val="240"/>
                        </a:spcBef>
                        <a:spcAft>
                          <a:spcPts val="0"/>
                        </a:spcAft>
                        <a:buNone/>
                      </a:pPr>
                      <a:endParaRPr sz="1000" dirty="0">
                        <a:solidFill>
                          <a:srgbClr val="595959"/>
                        </a:solidFill>
                        <a:latin typeface="Calibri"/>
                        <a:ea typeface="Calibri"/>
                        <a:cs typeface="Calibri"/>
                        <a:sym typeface="Calibri"/>
                      </a:endParaRPr>
                    </a:p>
                    <a:p>
                      <a:pPr marL="0" marR="0" lvl="0" indent="0" algn="just" rtl="0">
                        <a:spcBef>
                          <a:spcPts val="240"/>
                        </a:spcBef>
                        <a:spcAft>
                          <a:spcPts val="0"/>
                        </a:spcAft>
                        <a:buNone/>
                      </a:pPr>
                      <a:r>
                        <a:rPr lang="it-IT" sz="1000" b="1" dirty="0">
                          <a:solidFill>
                            <a:srgbClr val="FF0000"/>
                          </a:solidFill>
                          <a:latin typeface="Calibri"/>
                          <a:ea typeface="Calibri"/>
                          <a:cs typeface="Calibri"/>
                          <a:sym typeface="Calibri"/>
                        </a:rPr>
                        <a:t>CASSETTO DIGITALE, FIRMA REMOTA, SPID, LIBRI DIGITALI</a:t>
                      </a:r>
                      <a:endParaRPr dirty="0"/>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Si continuerà a promuovere i servizi disponibili nel sistema camerale per operare efficacemente in un mercato digitale: </a:t>
                      </a:r>
                      <a:endParaRPr dirty="0"/>
                    </a:p>
                    <a:p>
                      <a:pPr marL="342900" marR="0" lvl="0" indent="-342900" algn="just" rtl="0">
                        <a:spcBef>
                          <a:spcPts val="240"/>
                        </a:spcBef>
                        <a:spcAft>
                          <a:spcPts val="0"/>
                        </a:spcAft>
                        <a:buClr>
                          <a:srgbClr val="595959"/>
                        </a:buClr>
                        <a:buSzPts val="1000"/>
                        <a:buFont typeface="Calibri"/>
                        <a:buChar char="-"/>
                      </a:pPr>
                      <a:r>
                        <a:rPr lang="it-IT" sz="1000" b="0" dirty="0">
                          <a:solidFill>
                            <a:srgbClr val="595959"/>
                          </a:solidFill>
                          <a:latin typeface="Calibri"/>
                          <a:ea typeface="Calibri"/>
                          <a:cs typeface="Calibri"/>
                          <a:sym typeface="Calibri"/>
                        </a:rPr>
                        <a:t>Il</a:t>
                      </a:r>
                      <a:r>
                        <a:rPr lang="it-IT" sz="1000" b="1" dirty="0">
                          <a:solidFill>
                            <a:srgbClr val="595959"/>
                          </a:solidFill>
                          <a:latin typeface="Calibri"/>
                          <a:ea typeface="Calibri"/>
                          <a:cs typeface="Calibri"/>
                          <a:sym typeface="Calibri"/>
                        </a:rPr>
                        <a:t> </a:t>
                      </a:r>
                      <a:r>
                        <a:rPr lang="it-IT" sz="1000" b="0" cap="none" dirty="0">
                          <a:solidFill>
                            <a:srgbClr val="595959"/>
                          </a:solidFill>
                          <a:latin typeface="Calibri"/>
                          <a:ea typeface="Calibri"/>
                          <a:cs typeface="Calibri"/>
                          <a:sym typeface="Calibri"/>
                        </a:rPr>
                        <a:t>CASSETTO DIGITALE</a:t>
                      </a:r>
                      <a:r>
                        <a:rPr lang="it-IT" sz="1000" b="1" dirty="0">
                          <a:solidFill>
                            <a:srgbClr val="595959"/>
                          </a:solidFill>
                          <a:latin typeface="Calibri"/>
                          <a:ea typeface="Calibri"/>
                          <a:cs typeface="Calibri"/>
                          <a:sym typeface="Calibri"/>
                        </a:rPr>
                        <a:t>, </a:t>
                      </a:r>
                      <a:r>
                        <a:rPr lang="it-IT" sz="1000" b="0" dirty="0">
                          <a:solidFill>
                            <a:srgbClr val="595959"/>
                          </a:solidFill>
                          <a:latin typeface="Calibri"/>
                          <a:ea typeface="Calibri"/>
                          <a:cs typeface="Calibri"/>
                          <a:sym typeface="Calibri"/>
                        </a:rPr>
                        <a:t>con</a:t>
                      </a:r>
                      <a:r>
                        <a:rPr lang="it-IT" sz="1000" b="1" dirty="0">
                          <a:solidFill>
                            <a:srgbClr val="595959"/>
                          </a:solidFill>
                          <a:latin typeface="Calibri"/>
                          <a:ea typeface="Calibri"/>
                          <a:cs typeface="Calibri"/>
                          <a:sym typeface="Calibri"/>
                        </a:rPr>
                        <a:t> </a:t>
                      </a:r>
                      <a:r>
                        <a:rPr lang="it-IT" sz="1000" b="0" dirty="0">
                          <a:solidFill>
                            <a:srgbClr val="595959"/>
                          </a:solidFill>
                          <a:latin typeface="Calibri"/>
                          <a:ea typeface="Calibri"/>
                          <a:cs typeface="Calibri"/>
                          <a:sym typeface="Calibri"/>
                        </a:rPr>
                        <a:t>cui </a:t>
                      </a:r>
                      <a:r>
                        <a:rPr lang="it-IT" sz="1000" dirty="0">
                          <a:solidFill>
                            <a:srgbClr val="595959"/>
                          </a:solidFill>
                          <a:latin typeface="Calibri"/>
                          <a:ea typeface="Calibri"/>
                          <a:cs typeface="Calibri"/>
                          <a:sym typeface="Calibri"/>
                        </a:rPr>
                        <a:t>l’imprenditore  ha la disponibilità di tutta la documentazione ufficiale relativa alla propria impresa (visure, atti, bilanci, stato delle proprie  pratiche e molte altre informazioni);</a:t>
                      </a:r>
                      <a:endParaRPr dirty="0"/>
                    </a:p>
                    <a:p>
                      <a:pPr marL="342900" marR="0" lvl="0" indent="-342900" algn="just" rtl="0">
                        <a:spcBef>
                          <a:spcPts val="240"/>
                        </a:spcBef>
                        <a:spcAft>
                          <a:spcPts val="0"/>
                        </a:spcAft>
                        <a:buClr>
                          <a:srgbClr val="595959"/>
                        </a:buClr>
                        <a:buSzPts val="1000"/>
                        <a:buFont typeface="Calibri"/>
                        <a:buChar char="-"/>
                      </a:pPr>
                      <a:r>
                        <a:rPr lang="it-IT" sz="1000" dirty="0">
                          <a:solidFill>
                            <a:srgbClr val="595959"/>
                          </a:solidFill>
                          <a:latin typeface="Calibri"/>
                          <a:ea typeface="Calibri"/>
                          <a:cs typeface="Calibri"/>
                          <a:sym typeface="Calibri"/>
                        </a:rPr>
                        <a:t>la </a:t>
                      </a:r>
                      <a:r>
                        <a:rPr lang="it-IT" sz="1000" b="0" cap="none" dirty="0">
                          <a:solidFill>
                            <a:srgbClr val="595959"/>
                          </a:solidFill>
                          <a:latin typeface="Calibri"/>
                          <a:ea typeface="Calibri"/>
                          <a:cs typeface="Calibri"/>
                          <a:sym typeface="Calibri"/>
                        </a:rPr>
                        <a:t>FIRMA REMOTA</a:t>
                      </a:r>
                      <a:r>
                        <a:rPr lang="it-IT" sz="1000" b="1" dirty="0">
                          <a:solidFill>
                            <a:srgbClr val="595959"/>
                          </a:solidFill>
                          <a:latin typeface="Calibri"/>
                          <a:ea typeface="Calibri"/>
                          <a:cs typeface="Calibri"/>
                          <a:sym typeface="Calibri"/>
                        </a:rPr>
                        <a:t>,</a:t>
                      </a:r>
                      <a:r>
                        <a:rPr lang="it-IT" sz="1000" dirty="0">
                          <a:solidFill>
                            <a:srgbClr val="595959"/>
                          </a:solidFill>
                          <a:latin typeface="Calibri"/>
                          <a:ea typeface="Calibri"/>
                          <a:cs typeface="Calibri"/>
                          <a:sym typeface="Calibri"/>
                        </a:rPr>
                        <a:t> che consente di sottoscrivere digitalmente, con </a:t>
                      </a:r>
                      <a:r>
                        <a:rPr lang="it-IT" sz="1000" dirty="0" err="1">
                          <a:solidFill>
                            <a:srgbClr val="595959"/>
                          </a:solidFill>
                          <a:latin typeface="Calibri"/>
                          <a:ea typeface="Calibri"/>
                          <a:cs typeface="Calibri"/>
                          <a:sym typeface="Calibri"/>
                        </a:rPr>
                        <a:t>smartphone</a:t>
                      </a:r>
                      <a:r>
                        <a:rPr lang="it-IT" sz="1000" dirty="0">
                          <a:solidFill>
                            <a:srgbClr val="595959"/>
                          </a:solidFill>
                          <a:latin typeface="Calibri"/>
                          <a:ea typeface="Calibri"/>
                          <a:cs typeface="Calibri"/>
                          <a:sym typeface="Calibri"/>
                        </a:rPr>
                        <a:t>, i documenti da qualsiasi postazione connessa a Internet.</a:t>
                      </a:r>
                      <a:endParaRPr dirty="0"/>
                    </a:p>
                    <a:p>
                      <a:pPr marL="0" marR="0" lvl="0" indent="0" algn="just" rtl="0">
                        <a:spcBef>
                          <a:spcPts val="240"/>
                        </a:spcBef>
                        <a:spcAft>
                          <a:spcPts val="0"/>
                        </a:spcAft>
                        <a:buClr>
                          <a:schemeClr val="dk1"/>
                        </a:buClr>
                        <a:buSzPts val="1000"/>
                        <a:buFont typeface="Calibri"/>
                        <a:buNone/>
                      </a:pPr>
                      <a:endParaRPr sz="1000" dirty="0">
                        <a:solidFill>
                          <a:srgbClr val="595959"/>
                        </a:solidFill>
                        <a:latin typeface="Calibri"/>
                        <a:ea typeface="Calibri"/>
                        <a:cs typeface="Calibri"/>
                        <a:sym typeface="Calibri"/>
                      </a:endParaRPr>
                    </a:p>
                    <a:p>
                      <a:pPr marL="0" marR="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Lo </a:t>
                      </a:r>
                      <a:r>
                        <a:rPr lang="it-IT" sz="1000" b="0" dirty="0">
                          <a:solidFill>
                            <a:srgbClr val="595959"/>
                          </a:solidFill>
                          <a:latin typeface="Calibri"/>
                          <a:ea typeface="Calibri"/>
                          <a:cs typeface="Calibri"/>
                          <a:sym typeface="Calibri"/>
                        </a:rPr>
                        <a:t>SPID</a:t>
                      </a:r>
                      <a:r>
                        <a:rPr lang="it-IT" sz="1000" b="1" dirty="0">
                          <a:solidFill>
                            <a:srgbClr val="595959"/>
                          </a:solidFill>
                          <a:latin typeface="Calibri"/>
                          <a:ea typeface="Calibri"/>
                          <a:cs typeface="Calibri"/>
                          <a:sym typeface="Calibri"/>
                        </a:rPr>
                        <a:t> </a:t>
                      </a:r>
                      <a:r>
                        <a:rPr lang="it-IT" sz="1000" dirty="0">
                          <a:solidFill>
                            <a:srgbClr val="595959"/>
                          </a:solidFill>
                          <a:latin typeface="Calibri"/>
                          <a:ea typeface="Calibri"/>
                          <a:cs typeface="Calibri"/>
                          <a:sym typeface="Calibri"/>
                        </a:rPr>
                        <a:t>(Sistema Pubblico di Identità Digitale), attivato alla fine del 2017, ha consentito a cittadini e imprese l’accesso sicuro e garantito ai servizi online della Pubblica Amministrazione, con un’unica Identità Digitale da pc, </a:t>
                      </a:r>
                      <a:r>
                        <a:rPr lang="it-IT" sz="1000" dirty="0" err="1">
                          <a:solidFill>
                            <a:srgbClr val="595959"/>
                          </a:solidFill>
                          <a:latin typeface="Calibri"/>
                          <a:ea typeface="Calibri"/>
                          <a:cs typeface="Calibri"/>
                          <a:sym typeface="Calibri"/>
                        </a:rPr>
                        <a:t>smartphone</a:t>
                      </a:r>
                      <a:r>
                        <a:rPr lang="it-IT" sz="1000" dirty="0">
                          <a:solidFill>
                            <a:srgbClr val="595959"/>
                          </a:solidFill>
                          <a:latin typeface="Calibri"/>
                          <a:ea typeface="Calibri"/>
                          <a:cs typeface="Calibri"/>
                          <a:sym typeface="Calibri"/>
                        </a:rPr>
                        <a:t> e </a:t>
                      </a:r>
                      <a:r>
                        <a:rPr lang="it-IT" sz="1000" dirty="0" err="1">
                          <a:solidFill>
                            <a:srgbClr val="595959"/>
                          </a:solidFill>
                          <a:latin typeface="Calibri"/>
                          <a:ea typeface="Calibri"/>
                          <a:cs typeface="Calibri"/>
                          <a:sym typeface="Calibri"/>
                        </a:rPr>
                        <a:t>tablet</a:t>
                      </a:r>
                      <a:r>
                        <a:rPr lang="it-IT" sz="1000" dirty="0">
                          <a:solidFill>
                            <a:srgbClr val="595959"/>
                          </a:solidFill>
                          <a:latin typeface="Calibri"/>
                          <a:ea typeface="Calibri"/>
                          <a:cs typeface="Calibri"/>
                          <a:sym typeface="Calibri"/>
                        </a:rPr>
                        <a:t>.</a:t>
                      </a:r>
                      <a:endParaRPr dirty="0"/>
                    </a:p>
                    <a:p>
                      <a:pPr marL="0" marR="0" lvl="0" indent="0" algn="just" rtl="0">
                        <a:spcBef>
                          <a:spcPts val="240"/>
                        </a:spcBef>
                        <a:spcAft>
                          <a:spcPts val="0"/>
                        </a:spcAft>
                        <a:buClr>
                          <a:srgbClr val="595959"/>
                        </a:buClr>
                        <a:buSzPts val="1000"/>
                        <a:buFont typeface="Calibri"/>
                        <a:buNone/>
                      </a:pPr>
                      <a:endParaRPr dirty="0"/>
                    </a:p>
                    <a:p>
                      <a:pPr marL="0" lvl="0" indent="0" algn="just" rtl="0">
                        <a:spcBef>
                          <a:spcPts val="240"/>
                        </a:spcBef>
                        <a:spcAft>
                          <a:spcPts val="0"/>
                        </a:spcAft>
                        <a:buClr>
                          <a:srgbClr val="FF0000"/>
                        </a:buClr>
                        <a:buSzPts val="1000"/>
                        <a:buFont typeface="Calibri"/>
                        <a:buNone/>
                      </a:pPr>
                      <a:r>
                        <a:rPr lang="it-IT" sz="1000" b="1" dirty="0">
                          <a:solidFill>
                            <a:srgbClr val="FF0000"/>
                          </a:solidFill>
                          <a:latin typeface="Calibri"/>
                          <a:ea typeface="Calibri"/>
                          <a:cs typeface="Calibri"/>
                          <a:sym typeface="Calibri"/>
                        </a:rPr>
                        <a:t>ASSISTENZA QUALIFICATA ALLE IMPRESE (A.Q.I.)</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Nel biennio 2018-2019 si è verificato un riscontro molto positivo rispetto al servizio reso dall’Ufficio A.Q.I. (Assistenza Qualificata alle Imprese) destinato alle startup innovative costituite in forma di società a responsabilità limitata, rispetto a cui esiste un’apposita sezione speciale del Registro Imprese.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Oggi le società in possesso dei relativi requisiti di legge  possono usufruire della Camera per:</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 verifica delle condizioni formali per la costituzione della società, anche in riferimento a quanto previsto dalla normativa di settore;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l’autentica dello statuto e dell’atto costitutivo;</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 registrazione degli atti presso l’Agenzia delle Entrate;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l’iscrizione contestuale nella sezione speciale del Registro delle Imprese.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Strettamente collegati a tale adempimento –  e al mantenimento dei requisiti nel tempo –  sono gli ulteriori benefici di carattere economico/fiscale che il legislatore riconosce alle startup innovative.</a:t>
                      </a:r>
                      <a:endParaRPr dirty="0"/>
                    </a:p>
                    <a:p>
                      <a:pPr marL="0" marR="0" lvl="0" indent="0" algn="just" rtl="0">
                        <a:spcBef>
                          <a:spcPts val="240"/>
                        </a:spcBef>
                        <a:spcAft>
                          <a:spcPts val="0"/>
                        </a:spcAft>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34" name="Google Shape;334;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pSp>
        <p:nvGrpSpPr>
          <p:cNvPr id="339" name="Google Shape;339;p18"/>
          <p:cNvGrpSpPr/>
          <p:nvPr/>
        </p:nvGrpSpPr>
        <p:grpSpPr>
          <a:xfrm>
            <a:off x="395536" y="274716"/>
            <a:ext cx="8291264" cy="921957"/>
            <a:chOff x="0" y="78"/>
            <a:chExt cx="8291264" cy="921957"/>
          </a:xfrm>
        </p:grpSpPr>
        <p:sp>
          <p:nvSpPr>
            <p:cNvPr id="340" name="Google Shape;340;p18"/>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8"/>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42" name="Google Shape;342;p18"/>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8"/>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1.5– Semplificare il rapporto delle imprese con la PA  e promuovere l’e-government (II) </a:t>
              </a:r>
              <a:endParaRPr sz="1000" b="1" i="0" u="sng" strike="noStrike" cap="none">
                <a:solidFill>
                  <a:srgbClr val="FF0000"/>
                </a:solidFill>
                <a:latin typeface="Calibri"/>
                <a:ea typeface="Calibri"/>
                <a:cs typeface="Calibri"/>
                <a:sym typeface="Calibri"/>
              </a:endParaRPr>
            </a:p>
          </p:txBody>
        </p:sp>
        <p:sp>
          <p:nvSpPr>
            <p:cNvPr id="344" name="Google Shape;344;p18"/>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46" name="Google Shape;346;p18"/>
          <p:cNvGraphicFramePr/>
          <p:nvPr>
            <p:extLst>
              <p:ext uri="{D42A27DB-BD31-4B8C-83A1-F6EECF244321}">
                <p14:modId xmlns:p14="http://schemas.microsoft.com/office/powerpoint/2010/main" val="484157604"/>
              </p:ext>
            </p:extLst>
          </p:nvPr>
        </p:nvGraphicFramePr>
        <p:xfrm>
          <a:off x="539552" y="1054224"/>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SOSTEGNO AI SUAP E AI SERVIZI SUL TERRITORIO</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Rappresentando il solo soggetto pubblico di riferimento territoriale per tutti i procedimenti che abbiano ad oggetto l'esercizio di attività produttive e di prestazione di servizi, comprese le azioni di localizzazione, realizzazione, trasformazione, ristrutturazione o riconversione, gli Sportelli Unici delle Attività Produttive dei Comuni devono interagire con gli altri Enti competenti con sistemi applicativi che garantiscano la gestione della documentazione a norma.</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La Camera è in prima linea, sin dall’entrata in vigore del Decreto n. 160/2010,  quale soggetto facilitatore del processo di semplificazione e di telematizzazione dei procedimenti e continuerà a svolgere un ruolo decisivo verso i Suap della provincia, anche per incentivare le innovazioni che consentano l’ottimizzazione nell’utilizzo degli strumenti già a disposizione. In tal senso si promuoverà l’utilizzo diffuso della piattaforma </a:t>
                      </a:r>
                      <a:r>
                        <a:rPr lang="it-IT" sz="1000" b="0" i="0" u="none" strike="noStrike" cap="none" dirty="0" err="1">
                          <a:solidFill>
                            <a:srgbClr val="595959"/>
                          </a:solidFill>
                          <a:latin typeface="Calibri"/>
                          <a:ea typeface="Calibri"/>
                          <a:cs typeface="Calibri"/>
                          <a:sym typeface="Calibri"/>
                        </a:rPr>
                        <a:t>i</a:t>
                      </a:r>
                      <a:r>
                        <a:rPr lang="it-IT" sz="1000" b="0" i="1" u="none" strike="noStrike" cap="none" dirty="0" err="1">
                          <a:solidFill>
                            <a:srgbClr val="595959"/>
                          </a:solidFill>
                          <a:latin typeface="Calibri"/>
                          <a:ea typeface="Calibri"/>
                          <a:cs typeface="Calibri"/>
                          <a:sym typeface="Calibri"/>
                        </a:rPr>
                        <a:t>mpresainungiorno</a:t>
                      </a:r>
                      <a:r>
                        <a:rPr lang="it-IT" sz="1000" b="0" i="0" u="none" strike="noStrike" cap="none" dirty="0">
                          <a:solidFill>
                            <a:srgbClr val="595959"/>
                          </a:solidFill>
                          <a:latin typeface="Calibri"/>
                          <a:ea typeface="Calibri"/>
                          <a:cs typeface="Calibri"/>
                          <a:sym typeface="Calibri"/>
                        </a:rPr>
                        <a:t>  (I1G) da parte di tutti gli Enti terzi coinvolti, con interoperabilità e secondo un percorso condiviso con la Regione Lombardia.</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Inoltre l’Ente inoltre continuerà a svolgere azioni sinergiche con i Comuni della provincia, a pa</a:t>
                      </a:r>
                      <a:r>
                        <a:rPr lang="it-IT" sz="1000" dirty="0">
                          <a:solidFill>
                            <a:srgbClr val="595959"/>
                          </a:solidFill>
                          <a:latin typeface="Calibri"/>
                          <a:ea typeface="Calibri"/>
                          <a:cs typeface="Calibri"/>
                          <a:sym typeface="Calibri"/>
                        </a:rPr>
                        <a:t>rtire da</a:t>
                      </a:r>
                      <a:r>
                        <a:rPr lang="it-IT" sz="1000" b="0" i="0" u="none" strike="noStrike" cap="none" dirty="0">
                          <a:solidFill>
                            <a:srgbClr val="595959"/>
                          </a:solidFill>
                          <a:latin typeface="Calibri"/>
                          <a:ea typeface="Calibri"/>
                          <a:cs typeface="Calibri"/>
                          <a:sym typeface="Calibri"/>
                        </a:rPr>
                        <a:t> Vigevano e Voghera, per rendere accessibili  sul territorio i servizi di certificazione anagrafica.</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spcBef>
                          <a:spcPts val="240"/>
                        </a:spcBef>
                        <a:spcAft>
                          <a:spcPts val="0"/>
                        </a:spcAft>
                        <a:buClr>
                          <a:schemeClr val="dk1"/>
                        </a:buClr>
                        <a:buFont typeface="Arial"/>
                        <a:buNone/>
                      </a:pPr>
                      <a:r>
                        <a:rPr lang="it-IT" sz="1000" b="1" dirty="0">
                          <a:solidFill>
                            <a:srgbClr val="FF0000"/>
                          </a:solidFill>
                          <a:latin typeface="Calibri"/>
                          <a:ea typeface="Calibri"/>
                          <a:cs typeface="Calibri"/>
                          <a:sym typeface="Calibri"/>
                        </a:rPr>
                        <a:t>FASCICOLO INFORMATICO D’IMPRESA </a:t>
                      </a:r>
                      <a:endParaRPr dirty="0">
                        <a:solidFill>
                          <a:schemeClr val="dk1"/>
                        </a:solidFill>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Proseguiranno le iniziative dell’Ente nella diffusione delle implementazioni di questo importate strumento per la semplificazione amministrativa e per la trasparenza del mercato; particolare attenzione sarà posta alla standardizzazione delle procedure per l’avvio e lo svolgimento delle attività economiche.</a:t>
                      </a:r>
                      <a:endParaRPr sz="1000" dirty="0">
                        <a:solidFill>
                          <a:schemeClr val="dk1"/>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Qualora prosegua il progetto di semplificazione promosso dalla Regione con l’attivazione degli </a:t>
                      </a:r>
                      <a:r>
                        <a:rPr lang="it-IT" sz="1000" b="1" dirty="0">
                          <a:solidFill>
                            <a:schemeClr val="dk1"/>
                          </a:solidFill>
                          <a:latin typeface="Calibri"/>
                          <a:ea typeface="Calibri"/>
                          <a:cs typeface="Calibri"/>
                          <a:sym typeface="Calibri"/>
                        </a:rPr>
                        <a:t>Angeli </a:t>
                      </a:r>
                      <a:r>
                        <a:rPr lang="it-IT" sz="1000" b="1" dirty="0" err="1">
                          <a:solidFill>
                            <a:schemeClr val="dk1"/>
                          </a:solidFill>
                          <a:latin typeface="Calibri"/>
                          <a:ea typeface="Calibri"/>
                          <a:cs typeface="Calibri"/>
                          <a:sym typeface="Calibri"/>
                        </a:rPr>
                        <a:t>antiburocrazia</a:t>
                      </a:r>
                      <a:r>
                        <a:rPr lang="it-IT" sz="1000" b="1" dirty="0">
                          <a:solidFill>
                            <a:schemeClr val="dk1"/>
                          </a:solidFill>
                          <a:latin typeface="Calibri"/>
                          <a:ea typeface="Calibri"/>
                          <a:cs typeface="Calibri"/>
                          <a:sym typeface="Calibri"/>
                        </a:rPr>
                        <a:t>,</a:t>
                      </a:r>
                      <a:r>
                        <a:rPr lang="it-IT" sz="1000" dirty="0">
                          <a:solidFill>
                            <a:schemeClr val="dk1"/>
                          </a:solidFill>
                          <a:latin typeface="Calibri"/>
                          <a:ea typeface="Calibri"/>
                          <a:cs typeface="Calibri"/>
                          <a:sym typeface="Calibri"/>
                        </a:rPr>
                        <a:t> l’Ente continuerà a fornire il proprio apporto, anche all’interno di un tavolo di coordinamento finalizzato a definire gli obiettivi prioritari da raggiungere nel breve e nel medio periodo, per facilitare l’erogazione di risposte efficaci e tempestive alle esigenze degli imprenditori</a:t>
                      </a:r>
                      <a:r>
                        <a:rPr lang="it-IT" sz="1000" dirty="0" smtClean="0">
                          <a:solidFill>
                            <a:schemeClr val="dk1"/>
                          </a:solidFill>
                          <a:latin typeface="Calibri"/>
                          <a:ea typeface="Calibri"/>
                          <a:cs typeface="Calibri"/>
                          <a:sym typeface="Calibri"/>
                        </a:rPr>
                        <a:t>.</a:t>
                      </a:r>
                      <a:endParaRPr sz="1000"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spcBef>
                          <a:spcPts val="200"/>
                        </a:spcBef>
                        <a:spcAft>
                          <a:spcPts val="0"/>
                        </a:spcAft>
                        <a:buClr>
                          <a:srgbClr val="FF0000"/>
                        </a:buClr>
                        <a:buSzPts val="1000"/>
                        <a:buFont typeface="Arial"/>
                        <a:buNone/>
                      </a:pPr>
                      <a:r>
                        <a:rPr lang="it-IT" sz="1000" b="1" dirty="0">
                          <a:solidFill>
                            <a:srgbClr val="FF0000"/>
                          </a:solidFill>
                          <a:latin typeface="Calibri"/>
                          <a:ea typeface="Calibri"/>
                          <a:cs typeface="Calibri"/>
                          <a:sym typeface="Calibri"/>
                        </a:rPr>
                        <a:t>SUPPORTO UTENZA,  </a:t>
                      </a:r>
                      <a:r>
                        <a:rPr lang="it-IT" sz="1000" b="1" i="1" dirty="0">
                          <a:solidFill>
                            <a:srgbClr val="FF0000"/>
                          </a:solidFill>
                          <a:latin typeface="Calibri"/>
                          <a:ea typeface="Calibri"/>
                          <a:cs typeface="Calibri"/>
                          <a:sym typeface="Calibri"/>
                        </a:rPr>
                        <a:t>CUSTOMER CARE</a:t>
                      </a:r>
                      <a:endParaRPr sz="1000" b="1" dirty="0">
                        <a:solidFill>
                          <a:srgbClr val="FF0000"/>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La qualità dell’informazione all’utenza da parte del Registro imprese è da anni all’attenzione dell’Ente attraverso una strutturata serie di supporti informativi, in particolare il </a:t>
                      </a:r>
                      <a:r>
                        <a:rPr lang="it-IT" sz="1000" dirty="0" err="1">
                          <a:solidFill>
                            <a:schemeClr val="dk1"/>
                          </a:solidFill>
                          <a:latin typeface="Calibri"/>
                          <a:ea typeface="Calibri"/>
                          <a:cs typeface="Calibri"/>
                          <a:sym typeface="Calibri"/>
                        </a:rPr>
                        <a:t>Contact</a:t>
                      </a:r>
                      <a:r>
                        <a:rPr lang="it-IT" sz="1000" dirty="0">
                          <a:solidFill>
                            <a:schemeClr val="dk1"/>
                          </a:solidFill>
                          <a:latin typeface="Calibri"/>
                          <a:ea typeface="Calibri"/>
                          <a:cs typeface="Calibri"/>
                          <a:sym typeface="Calibri"/>
                        </a:rPr>
                        <a:t> center e il recente Supporto Specialistico R.I.</a:t>
                      </a:r>
                      <a:endParaRPr sz="1000" dirty="0">
                        <a:solidFill>
                          <a:schemeClr val="dk1"/>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Presso lo sportello fisico «Comunica» del Registro imprese  è previsto in determinate fasce orarie un servizio di consulenza sull’avvio delle attività economiche, sugli adempimenti societari, e su tutti gli aspetti riguardanti gli obblighi di denuncia/deposito di atti nel Registro Imprese/REA.</a:t>
                      </a:r>
                      <a:endParaRPr sz="1000"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47" name="Google Shape;34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20"/>
          <p:cNvGrpSpPr/>
          <p:nvPr/>
        </p:nvGrpSpPr>
        <p:grpSpPr>
          <a:xfrm>
            <a:off x="395536" y="274716"/>
            <a:ext cx="8291264" cy="921957"/>
            <a:chOff x="0" y="78"/>
            <a:chExt cx="8291264" cy="921957"/>
          </a:xfrm>
        </p:grpSpPr>
        <p:sp>
          <p:nvSpPr>
            <p:cNvPr id="353" name="Google Shape;353;p20"/>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55" name="Google Shape;355;p20"/>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a:t>
              </a:r>
              <a:endParaRPr sz="1000" b="1" i="0" u="sng" strike="noStrike" cap="none">
                <a:solidFill>
                  <a:srgbClr val="FF0000"/>
                </a:solidFill>
                <a:latin typeface="Calibri"/>
                <a:ea typeface="Calibri"/>
                <a:cs typeface="Calibri"/>
                <a:sym typeface="Calibri"/>
              </a:endParaRPr>
            </a:p>
          </p:txBody>
        </p:sp>
        <p:sp>
          <p:nvSpPr>
            <p:cNvPr id="357" name="Google Shape;357;p20"/>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59" name="Google Shape;359;p20"/>
          <p:cNvGraphicFramePr/>
          <p:nvPr>
            <p:extLst>
              <p:ext uri="{D42A27DB-BD31-4B8C-83A1-F6EECF244321}">
                <p14:modId xmlns:p14="http://schemas.microsoft.com/office/powerpoint/2010/main" val="401280434"/>
              </p:ext>
            </p:extLst>
          </p:nvPr>
        </p:nvGraphicFramePr>
        <p:xfrm>
          <a:off x="395536" y="1196673"/>
          <a:ext cx="8424925" cy="6849646"/>
        </p:xfrm>
        <a:graphic>
          <a:graphicData uri="http://schemas.openxmlformats.org/drawingml/2006/table">
            <a:tbl>
              <a:tblPr>
                <a:noFill/>
                <a:tableStyleId>{98AFEAFD-18AC-4E87-81FD-600DFDC30C41}</a:tableStyleId>
              </a:tblPr>
              <a:tblGrid>
                <a:gridCol w="8424925"/>
              </a:tblGrid>
              <a:tr h="6849646">
                <a:tc>
                  <a:txBody>
                    <a:bodyPr/>
                    <a:lstStyle/>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Anche nel 2020 la Camera sarà impegnata a garantire correttezza e trasparenza nei rapporti commerciali e in particolare a:</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garantire qualità e affidabilità  di coloro che intendono intraprendere un’attività nel settore del commercio e dei servizi;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favorire la crescita della professionalità negli operatori del settore;</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offrire assistenza a interlocutori pubblici e privati nell’interpretazione e applicazione delle normative di competenza del settore;</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promuovere la diffusione della mediazione e in generale la nascita di una cultura di composizione stragiudiziale dei conflitti;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promuovere la correttezza dei rapporti commerciali  tra imprese e consumatori/utenti e favorire l’immissione sul mercato di prodotti sicuri;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favorire lo sviluppo di una coscienza consumeristica del cittadino attraverso attività divulgative variamente declinate.</a:t>
                      </a:r>
                      <a:endParaRPr sz="1000" b="0" i="0" u="none" strike="noStrike" cap="none" dirty="0">
                        <a:solidFill>
                          <a:srgbClr val="595959"/>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Il Servizio continuerà a svolgere con sempre più efficienza le tradizionali funzioni attinenti a:</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-tenuta del </a:t>
                      </a:r>
                      <a:r>
                        <a:rPr lang="it-IT" sz="1000" b="1" dirty="0">
                          <a:solidFill>
                            <a:schemeClr val="dk1"/>
                          </a:solidFill>
                          <a:latin typeface="Calibri" panose="020F0502020204030204" pitchFamily="34" charset="0"/>
                          <a:ea typeface="Calibri"/>
                          <a:cs typeface="Calibri"/>
                          <a:sym typeface="Calibri"/>
                        </a:rPr>
                        <a:t>Registro protesti</a:t>
                      </a:r>
                      <a:r>
                        <a:rPr lang="it-IT" sz="1000" dirty="0">
                          <a:solidFill>
                            <a:schemeClr val="dk1"/>
                          </a:solidFill>
                          <a:latin typeface="Calibri" panose="020F0502020204030204" pitchFamily="34" charset="0"/>
                          <a:ea typeface="Calibri"/>
                          <a:cs typeface="Calibri"/>
                          <a:sym typeface="Calibri"/>
                        </a:rPr>
                        <a:t>, con le relative procedure di cancellazione nelle ipotesi previste dalla legge;</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-emissione di </a:t>
                      </a:r>
                      <a:r>
                        <a:rPr lang="it-IT" sz="1000" b="1" dirty="0">
                          <a:solidFill>
                            <a:schemeClr val="dk1"/>
                          </a:solidFill>
                          <a:latin typeface="Calibri" panose="020F0502020204030204" pitchFamily="34" charset="0"/>
                          <a:ea typeface="Calibri"/>
                          <a:cs typeface="Calibri"/>
                          <a:sym typeface="Calibri"/>
                        </a:rPr>
                        <a:t>sanzioni amministrative  </a:t>
                      </a:r>
                      <a:r>
                        <a:rPr lang="it-IT" sz="1000" dirty="0">
                          <a:solidFill>
                            <a:schemeClr val="dk1"/>
                          </a:solidFill>
                          <a:latin typeface="Calibri" panose="020F0502020204030204" pitchFamily="34" charset="0"/>
                          <a:ea typeface="Calibri"/>
                          <a:cs typeface="Calibri"/>
                          <a:sym typeface="Calibri"/>
                        </a:rPr>
                        <a:t>nelle materie di competenza, comprese le fasi dell’avvio a riscossione coattiva, e la gestione del contenzioso presso  gli organi </a:t>
                      </a:r>
                      <a:r>
                        <a:rPr lang="it-IT" sz="1000" dirty="0" smtClean="0">
                          <a:solidFill>
                            <a:schemeClr val="dk1"/>
                          </a:solidFill>
                          <a:latin typeface="Calibri" panose="020F0502020204030204" pitchFamily="34" charset="0"/>
                          <a:ea typeface="Calibri"/>
                          <a:cs typeface="Calibri"/>
                          <a:sym typeface="Calibri"/>
                        </a:rPr>
                        <a:t>giurisdizionali  </a:t>
                      </a:r>
                      <a:r>
                        <a:rPr lang="it-IT" sz="1000" dirty="0">
                          <a:solidFill>
                            <a:schemeClr val="dk1"/>
                          </a:solidFill>
                          <a:latin typeface="Calibri" panose="020F0502020204030204" pitchFamily="34" charset="0"/>
                          <a:ea typeface="Calibri"/>
                          <a:cs typeface="Calibri"/>
                          <a:sym typeface="Calibri"/>
                        </a:rPr>
                        <a:t>competenti, nei casi di opposizione,  senza ricorrere  di norma  a legali esterni;</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-gestione delle procedure di </a:t>
                      </a:r>
                      <a:r>
                        <a:rPr lang="it-IT" sz="1000" b="1" dirty="0">
                          <a:solidFill>
                            <a:schemeClr val="dk1"/>
                          </a:solidFill>
                          <a:latin typeface="Calibri" panose="020F0502020204030204" pitchFamily="34" charset="0"/>
                          <a:ea typeface="Calibri"/>
                          <a:cs typeface="Calibri"/>
                          <a:sym typeface="Calibri"/>
                        </a:rPr>
                        <a:t>mediazione civile e commerciale </a:t>
                      </a:r>
                      <a:r>
                        <a:rPr lang="it-IT" sz="1000" dirty="0">
                          <a:solidFill>
                            <a:schemeClr val="dk1"/>
                          </a:solidFill>
                          <a:latin typeface="Calibri" panose="020F0502020204030204" pitchFamily="34" charset="0"/>
                          <a:ea typeface="Calibri"/>
                          <a:cs typeface="Calibri"/>
                          <a:sym typeface="Calibri"/>
                        </a:rPr>
                        <a:t>finalizzate alla conciliazione.</a:t>
                      </a:r>
                      <a:endParaRPr sz="1000" dirty="0">
                        <a:solidFill>
                          <a:srgbClr val="595959"/>
                        </a:solidFill>
                        <a:latin typeface="Calibri" panose="020F0502020204030204" pitchFamily="34" charset="0"/>
                        <a:ea typeface="Calibri"/>
                        <a:cs typeface="Calibri"/>
                        <a:sym typeface="Calibri"/>
                      </a:endParaRPr>
                    </a:p>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VIGILANZA DEL MERCATO – CONTROLLI SULLA SICUREZZA DEI PRODOTTI </a:t>
                      </a:r>
                      <a:endParaRPr dirty="0"/>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Le attività ispettive – con particolare riguardo ai controlli sulla sicurezza dei prodotti – anche nel 2020 verranno intraprese secondo le consuete Linee Guida che dagli ultimi anni sono fornite dal Ministero dello Sviluppo Economico che, in accordo con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stimola il potenziamento delle ispezioni, specie con riguardo ai settori dei giocattoli, dei prodotti elettrici e dei dispositivi di protezione individuale. Pertanto si ritiene rilevante la necessità di mantenere un concreto impegno nelle azioni di vigilanza.</a:t>
                      </a: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AZIONI DI CONTRASTO NEI CONFRONTI DELL’ABUSIVISMO E DELL’ATTIVITA’ IRREGOLARE NEL SETTORE DELL’INTERMEDIAZIONE IMMOBILIARE</a:t>
                      </a:r>
                      <a:endParaRPr dirty="0"/>
                    </a:p>
                    <a:p>
                      <a:pPr marL="0" lvl="0" indent="0" algn="just" rtl="0">
                        <a:lnSpc>
                          <a:spcPct val="115000"/>
                        </a:lnSpc>
                        <a:spcBef>
                          <a:spcPts val="300"/>
                        </a:spcBef>
                        <a:spcAft>
                          <a:spcPts val="0"/>
                        </a:spcAft>
                        <a:buClr>
                          <a:schemeClr val="dk1"/>
                        </a:buClr>
                        <a:buSzPts val="1100"/>
                        <a:buFont typeface="Arial"/>
                        <a:buNone/>
                      </a:pPr>
                      <a:r>
                        <a:rPr lang="it-IT" sz="1000" b="0" i="0" u="none" strike="noStrike" cap="none" dirty="0">
                          <a:solidFill>
                            <a:srgbClr val="595959"/>
                          </a:solidFill>
                          <a:latin typeface="Calibri" panose="020F0502020204030204" pitchFamily="34" charset="0"/>
                          <a:ea typeface="Calibri"/>
                          <a:cs typeface="Calibri"/>
                          <a:sym typeface="Calibri"/>
                        </a:rPr>
                        <a:t>A seguito della sottoscrizione di un Protocollo d’intesa con la Prefettura nel 2018, l’Ente si impegnerà a monitorare il fenomeno dell’abusivismo e della irregolarità nello svolgimento della intermediazione immobiliare, coordinandosi con i rappresentanti delle associazioni imprenditoriali e dei consumatori. Sono previste azioni di comunicazione per la diffusione della conoscenza degli strumenti per segnalare le situazioni patologiche nell’esecuzione degli incarichi da parte degli operatori professionali; inoltre il tavolo di coordinamento </a:t>
                      </a:r>
                      <a:r>
                        <a:rPr lang="it-IT" sz="1000" b="0" i="0" u="none" strike="noStrike" cap="none" dirty="0" err="1">
                          <a:solidFill>
                            <a:srgbClr val="595959"/>
                          </a:solidFill>
                          <a:latin typeface="Calibri" panose="020F0502020204030204" pitchFamily="34" charset="0"/>
                          <a:ea typeface="Calibri"/>
                          <a:cs typeface="Calibri"/>
                          <a:sym typeface="Calibri"/>
                        </a:rPr>
                        <a:t>interassociativo</a:t>
                      </a:r>
                      <a:r>
                        <a:rPr lang="it-IT" sz="1000" b="0" i="0" u="none" strike="noStrike" cap="none" dirty="0">
                          <a:solidFill>
                            <a:srgbClr val="595959"/>
                          </a:solidFill>
                          <a:latin typeface="Calibri" panose="020F0502020204030204" pitchFamily="34" charset="0"/>
                          <a:ea typeface="Calibri"/>
                          <a:cs typeface="Calibri"/>
                          <a:sym typeface="Calibri"/>
                        </a:rPr>
                        <a:t> si assume il compito di informare la Prefettura circa le segnalazioni pervenute e le azioni intraprese.</a:t>
                      </a:r>
                      <a:endParaRPr sz="1000" b="0" i="0" u="none" strike="noStrike" cap="none" dirty="0">
                        <a:solidFill>
                          <a:srgbClr val="595959"/>
                        </a:solidFill>
                        <a:latin typeface="Calibri" panose="020F0502020204030204" pitchFamily="34" charset="0"/>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050"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60" name="Google Shape;36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grpSp>
        <p:nvGrpSpPr>
          <p:cNvPr id="365" name="Google Shape;365;p21"/>
          <p:cNvGrpSpPr/>
          <p:nvPr/>
        </p:nvGrpSpPr>
        <p:grpSpPr>
          <a:xfrm>
            <a:off x="395536" y="274716"/>
            <a:ext cx="8291264" cy="921957"/>
            <a:chOff x="0" y="78"/>
            <a:chExt cx="8291264" cy="921957"/>
          </a:xfrm>
        </p:grpSpPr>
        <p:sp>
          <p:nvSpPr>
            <p:cNvPr id="366" name="Google Shape;366;p21"/>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1"/>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68" name="Google Shape;368;p21"/>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1"/>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(II)</a:t>
              </a:r>
              <a:endParaRPr sz="1000" b="1" i="0" u="sng" strike="noStrike" cap="none">
                <a:solidFill>
                  <a:srgbClr val="FF0000"/>
                </a:solidFill>
                <a:latin typeface="Calibri"/>
                <a:ea typeface="Calibri"/>
                <a:cs typeface="Calibri"/>
                <a:sym typeface="Calibri"/>
              </a:endParaRPr>
            </a:p>
          </p:txBody>
        </p:sp>
        <p:sp>
          <p:nvSpPr>
            <p:cNvPr id="370" name="Google Shape;370;p21"/>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1"/>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72" name="Google Shape;372;p21"/>
          <p:cNvGraphicFramePr/>
          <p:nvPr>
            <p:extLst>
              <p:ext uri="{D42A27DB-BD31-4B8C-83A1-F6EECF244321}">
                <p14:modId xmlns:p14="http://schemas.microsoft.com/office/powerpoint/2010/main" val="3277213525"/>
              </p:ext>
            </p:extLst>
          </p:nvPr>
        </p:nvGraphicFramePr>
        <p:xfrm>
          <a:off x="611560" y="1052736"/>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dirty="0">
                          <a:solidFill>
                            <a:srgbClr val="FF0000"/>
                          </a:solidFill>
                          <a:latin typeface="Calibri"/>
                          <a:ea typeface="Calibri"/>
                          <a:cs typeface="Calibri"/>
                          <a:sym typeface="Calibri"/>
                        </a:rPr>
                        <a:t>CRISI D’IMPRESA</a:t>
                      </a:r>
                      <a:endParaRPr dirty="0"/>
                    </a:p>
                    <a:p>
                      <a:pPr marL="0" marR="0" lvl="0" indent="0" algn="just" rtl="0">
                        <a:lnSpc>
                          <a:spcPct val="100000"/>
                        </a:lnSpc>
                        <a:spcBef>
                          <a:spcPts val="0"/>
                        </a:spcBef>
                        <a:spcAft>
                          <a:spcPts val="0"/>
                        </a:spcAft>
                        <a:buClr>
                          <a:srgbClr val="000000"/>
                        </a:buClr>
                        <a:buSzPts val="1000"/>
                        <a:buFont typeface="Arial"/>
                        <a:buNone/>
                      </a:pPr>
                      <a:r>
                        <a:rPr lang="it-IT" sz="1000" b="0" i="0" u="none" strike="noStrike" cap="none" dirty="0">
                          <a:solidFill>
                            <a:srgbClr val="000000"/>
                          </a:solidFill>
                          <a:latin typeface="Calibri"/>
                          <a:ea typeface="Calibri"/>
                          <a:cs typeface="Calibri"/>
                          <a:sym typeface="Calibri"/>
                        </a:rPr>
                        <a:t> </a:t>
                      </a:r>
                      <a:r>
                        <a:rPr lang="it-IT" sz="1000" dirty="0">
                          <a:solidFill>
                            <a:schemeClr val="dk1"/>
                          </a:solidFill>
                          <a:latin typeface="Calibri"/>
                          <a:ea typeface="Calibri"/>
                          <a:cs typeface="Calibri"/>
                          <a:sym typeface="Calibri"/>
                        </a:rPr>
                        <a:t>Si prevede un forte coinvolgimento del sistema camerale </a:t>
                      </a:r>
                      <a:r>
                        <a:rPr lang="it-IT" sz="1000" dirty="0" smtClean="0">
                          <a:solidFill>
                            <a:schemeClr val="dk1"/>
                          </a:solidFill>
                          <a:latin typeface="Calibri"/>
                          <a:ea typeface="Calibri"/>
                          <a:cs typeface="Calibri"/>
                          <a:sym typeface="Calibri"/>
                        </a:rPr>
                        <a:t>nell’ambito </a:t>
                      </a:r>
                      <a:r>
                        <a:rPr lang="it-IT" sz="1000" dirty="0">
                          <a:solidFill>
                            <a:schemeClr val="dk1"/>
                          </a:solidFill>
                          <a:latin typeface="Calibri"/>
                          <a:ea typeface="Calibri"/>
                          <a:cs typeface="Calibri"/>
                          <a:sym typeface="Calibri"/>
                        </a:rPr>
                        <a:t>della gestione dei nuovi strumenti stabiliti dal legislatore per far fronte alle crisi d’impresa. Presso ogni Camera di Commercio dovranno essere istituiti, in via esclusiva, Organismi di composizione della crisi d’impresa (OCRI), che saranno il cardine per la creazione di un efficace sistema di allerta per la prevenzione e per realizzare una composizione assistita delle crisi stesse. Le segnalazioni degli organi di controllo delle imprese e dei creditori pubblici qualificati saranno effettuate al superamento di determinate soglie, rispettivamente di indicatori di crisi (definiti con cadenza triennale dal Consiglio Nazionale dei Dottori ed Esperti Contabili), e di debiti IVA, contributivi ed erariali.</a:t>
                      </a:r>
                      <a:endParaRPr sz="1000" dirty="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In merito agli aspetti </a:t>
                      </a:r>
                      <a:r>
                        <a:rPr lang="it-IT" sz="1000" dirty="0" smtClean="0">
                          <a:solidFill>
                            <a:schemeClr val="dk1"/>
                          </a:solidFill>
                          <a:latin typeface="Calibri"/>
                          <a:ea typeface="Calibri"/>
                          <a:cs typeface="Calibri"/>
                          <a:sym typeface="Calibri"/>
                        </a:rPr>
                        <a:t>economici,</a:t>
                      </a:r>
                      <a:r>
                        <a:rPr lang="it-IT" sz="1000" baseline="0" dirty="0" smtClean="0">
                          <a:solidFill>
                            <a:schemeClr val="dk1"/>
                          </a:solidFill>
                          <a:latin typeface="Calibri"/>
                          <a:ea typeface="Calibri"/>
                          <a:cs typeface="Calibri"/>
                          <a:sym typeface="Calibri"/>
                        </a:rPr>
                        <a:t> </a:t>
                      </a:r>
                      <a:r>
                        <a:rPr lang="it-IT" sz="1000" dirty="0" smtClean="0">
                          <a:solidFill>
                            <a:schemeClr val="dk1"/>
                          </a:solidFill>
                          <a:latin typeface="Calibri"/>
                          <a:ea typeface="Calibri"/>
                          <a:cs typeface="Calibri"/>
                          <a:sym typeface="Calibri"/>
                        </a:rPr>
                        <a:t>si prevede </a:t>
                      </a:r>
                      <a:r>
                        <a:rPr lang="it-IT" sz="1000" dirty="0">
                          <a:solidFill>
                            <a:schemeClr val="dk1"/>
                          </a:solidFill>
                          <a:latin typeface="Calibri"/>
                          <a:ea typeface="Calibri"/>
                          <a:cs typeface="Calibri"/>
                          <a:sym typeface="Calibri"/>
                        </a:rPr>
                        <a:t>prevede che i costi fissi di funzionamento degli OCRI siano coperti con il versamento di diritti di segreteria, tenendo conto dei costi standard di gestione e fornitura dei relativi servizi. I compensi dei componenti del collegio sono da concordare con il debitore, oppure, in difetto, sono liquidati dal Presidente del Tribunale delle imprese; questi aspetti verranno definiti </a:t>
                      </a:r>
                      <a:r>
                        <a:rPr lang="it-IT" sz="1000" dirty="0" smtClean="0">
                          <a:solidFill>
                            <a:schemeClr val="dk1"/>
                          </a:solidFill>
                          <a:latin typeface="Calibri"/>
                          <a:ea typeface="Calibri"/>
                          <a:cs typeface="Calibri"/>
                          <a:sym typeface="Calibri"/>
                        </a:rPr>
                        <a:t>nella normativa.</a:t>
                      </a:r>
                      <a:endParaRPr sz="1000" dirty="0">
                        <a:solidFill>
                          <a:schemeClr val="dk1"/>
                        </a:solidFill>
                        <a:latin typeface="Calibri"/>
                        <a:ea typeface="Calibri"/>
                        <a:cs typeface="Calibri"/>
                        <a:sym typeface="Calibri"/>
                      </a:endParaRPr>
                    </a:p>
                    <a:p>
                      <a:pPr marL="0" marR="0" lvl="0" indent="0" algn="just" rtl="0">
                        <a:lnSpc>
                          <a:spcPct val="100000"/>
                        </a:lnSpc>
                        <a:spcBef>
                          <a:spcPts val="1000"/>
                        </a:spcBef>
                        <a:spcAft>
                          <a:spcPts val="0"/>
                        </a:spcAft>
                        <a:buClr>
                          <a:srgbClr val="000000"/>
                        </a:buClr>
                        <a:buSzPts val="1000"/>
                        <a:buFont typeface="Arial"/>
                        <a:buNone/>
                      </a:pPr>
                      <a:r>
                        <a:rPr lang="it-IT" sz="1000" dirty="0">
                          <a:solidFill>
                            <a:schemeClr val="dk1"/>
                          </a:solidFill>
                          <a:latin typeface="Calibri"/>
                          <a:ea typeface="Calibri"/>
                          <a:cs typeface="Calibri"/>
                          <a:sym typeface="Calibri"/>
                        </a:rPr>
                        <a:t>Dai primi confronti con le altre Camere del sistema lombardo è emersa l’opportunità di costituire un servizio associato per la gestione della nuova procedura. A livello locale sarà propedeutica un’azione di coordinamento con il mondo delle associazioni imprenditoriali e dei professionisti, che costituiscono il bacino di </a:t>
                      </a:r>
                      <a:r>
                        <a:rPr lang="it-IT" sz="1000" dirty="0" err="1">
                          <a:solidFill>
                            <a:schemeClr val="dk1"/>
                          </a:solidFill>
                          <a:latin typeface="Calibri"/>
                          <a:ea typeface="Calibri"/>
                          <a:cs typeface="Calibri"/>
                          <a:sym typeface="Calibri"/>
                        </a:rPr>
                        <a:t>know</a:t>
                      </a:r>
                      <a:r>
                        <a:rPr lang="it-IT" sz="1000" dirty="0">
                          <a:solidFill>
                            <a:schemeClr val="dk1"/>
                          </a:solidFill>
                          <a:latin typeface="Calibri"/>
                          <a:ea typeface="Calibri"/>
                          <a:cs typeface="Calibri"/>
                          <a:sym typeface="Calibri"/>
                        </a:rPr>
                        <a:t> </a:t>
                      </a:r>
                      <a:r>
                        <a:rPr lang="it-IT" sz="1000" dirty="0" err="1">
                          <a:solidFill>
                            <a:schemeClr val="dk1"/>
                          </a:solidFill>
                          <a:latin typeface="Calibri"/>
                          <a:ea typeface="Calibri"/>
                          <a:cs typeface="Calibri"/>
                          <a:sym typeface="Calibri"/>
                        </a:rPr>
                        <a:t>how</a:t>
                      </a:r>
                      <a:r>
                        <a:rPr lang="it-IT" sz="1000" dirty="0">
                          <a:solidFill>
                            <a:schemeClr val="dk1"/>
                          </a:solidFill>
                          <a:latin typeface="Calibri"/>
                          <a:ea typeface="Calibri"/>
                          <a:cs typeface="Calibri"/>
                          <a:sym typeface="Calibri"/>
                        </a:rPr>
                        <a:t> a cui si dovrà attingere per arrivare a formulare le più idonee soluzioni.</a:t>
                      </a:r>
                      <a:endParaRPr sz="1000"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Arial"/>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PARTECIPAZIONE ALL’ORGANISMO PER COMPOSIZIONE DELLE CRISI DA SOVRAINDEBITAMENTO ISTITUITO IN SINERGIA CON IL SISTEMA CAMERALE LOMBARDO</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 seguito della realizzazione di uno specifico progetto  promosso da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nel 2016, l’Ente ha contribuito alla costituzione dell’</a:t>
                      </a:r>
                      <a:r>
                        <a:rPr lang="it-IT" sz="1000" b="1" i="0" u="none" strike="noStrike" cap="none" dirty="0">
                          <a:solidFill>
                            <a:srgbClr val="595959"/>
                          </a:solidFill>
                          <a:latin typeface="Calibri"/>
                          <a:ea typeface="Calibri"/>
                          <a:cs typeface="Calibri"/>
                          <a:sym typeface="Calibri"/>
                        </a:rPr>
                        <a:t>Organismo per la composizione delle crisi da </a:t>
                      </a:r>
                      <a:r>
                        <a:rPr lang="it-IT" sz="1000" b="1" i="0" u="none" strike="noStrike" cap="none" dirty="0" err="1">
                          <a:solidFill>
                            <a:srgbClr val="595959"/>
                          </a:solidFill>
                          <a:latin typeface="Calibri"/>
                          <a:ea typeface="Calibri"/>
                          <a:cs typeface="Calibri"/>
                          <a:sym typeface="Calibri"/>
                        </a:rPr>
                        <a:t>sovraindebitamento</a:t>
                      </a:r>
                      <a:r>
                        <a:rPr lang="it-IT" sz="1000" b="0" i="0" u="none" strike="noStrike" cap="none" dirty="0">
                          <a:solidFill>
                            <a:srgbClr val="595959"/>
                          </a:solidFill>
                          <a:latin typeface="Calibri"/>
                          <a:ea typeface="Calibri"/>
                          <a:cs typeface="Calibri"/>
                          <a:sym typeface="Calibri"/>
                        </a:rPr>
                        <a:t>.  Lo strumento è rivolto a tutti i soggetti </a:t>
                      </a:r>
                      <a:r>
                        <a:rPr lang="it-IT" sz="1000" b="0" i="0" u="none" strike="noStrike" cap="none" dirty="0" err="1">
                          <a:solidFill>
                            <a:srgbClr val="595959"/>
                          </a:solidFill>
                          <a:latin typeface="Calibri"/>
                          <a:ea typeface="Calibri"/>
                          <a:cs typeface="Calibri"/>
                          <a:sym typeface="Calibri"/>
                        </a:rPr>
                        <a:t>sovraindebitati</a:t>
                      </a:r>
                      <a:r>
                        <a:rPr lang="it-IT" sz="1000" b="0" i="0" u="none" strike="noStrike" cap="none" dirty="0">
                          <a:solidFill>
                            <a:srgbClr val="595959"/>
                          </a:solidFill>
                          <a:latin typeface="Calibri"/>
                          <a:ea typeface="Calibri"/>
                          <a:cs typeface="Calibri"/>
                          <a:sym typeface="Calibri"/>
                        </a:rPr>
                        <a:t> (ossia impossibilitati a estinguere con beni prontamente liquidabili la massa debitoria) e non rientranti tra i soggetti sottoposti alle normali procedure concorsuali.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legge prevede, per i piccoli imprenditori e i consumatori in possesso dei requisiti richiesti, la possibilità di rivolgersi all’Organismo preposto alla scelta di un gestore tra professionisti di comprovata esperienza che avrà il compito di formulare una proposta di accordo con i creditori o, nel caso del consumatore, di presentare un piano di ristrutturazione dei debiti soggetto all’approvazione del competente Tribunale.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Pavia è tra gli Enti del sistema camerale lombardo che hanno partecipato alla realizzazione del progetto, che ha come capofila e referente dell’Organismo la Camera arbitrale di Milano. Anche nel 2020 l’Ente, che ha recentemente ribadito il proprio interesse per proseguire nell’attività in sinergia con le altre Camere lombarde, continuerà a svolgere front office per le procedure in esame, fornendo un importante punto di raccordo tra i richiedenti, il referente e i gestori. </a:t>
                      </a:r>
                      <a:endParaRPr dirty="0"/>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Arial"/>
                        <a:buNone/>
                      </a:pPr>
                      <a:endParaRPr dirty="0"/>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73" name="Google Shape;373;p21"/>
          <p:cNvSpPr txBox="1">
            <a:spLocks noGrp="1"/>
          </p:cNvSpPr>
          <p:nvPr>
            <p:ph type="sldNum" idx="12"/>
          </p:nvPr>
        </p:nvSpPr>
        <p:spPr>
          <a:xfrm>
            <a:off x="7596336" y="6515933"/>
            <a:ext cx="1090464"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grpSp>
        <p:nvGrpSpPr>
          <p:cNvPr id="378" name="Google Shape;378;p22"/>
          <p:cNvGrpSpPr/>
          <p:nvPr/>
        </p:nvGrpSpPr>
        <p:grpSpPr>
          <a:xfrm>
            <a:off x="395536" y="274716"/>
            <a:ext cx="8291264" cy="921957"/>
            <a:chOff x="0" y="78"/>
            <a:chExt cx="8291264" cy="921957"/>
          </a:xfrm>
        </p:grpSpPr>
        <p:sp>
          <p:nvSpPr>
            <p:cNvPr id="379" name="Google Shape;379;p22"/>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2"/>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81" name="Google Shape;381;p22"/>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2"/>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(III)</a:t>
              </a:r>
              <a:endParaRPr sz="1000" b="1" i="0" u="sng" strike="noStrike" cap="none">
                <a:solidFill>
                  <a:srgbClr val="FF0000"/>
                </a:solidFill>
                <a:latin typeface="Calibri"/>
                <a:ea typeface="Calibri"/>
                <a:cs typeface="Calibri"/>
                <a:sym typeface="Calibri"/>
              </a:endParaRPr>
            </a:p>
          </p:txBody>
        </p:sp>
        <p:sp>
          <p:nvSpPr>
            <p:cNvPr id="383" name="Google Shape;383;p22"/>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2"/>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85" name="Google Shape;385;p22"/>
          <p:cNvGraphicFramePr/>
          <p:nvPr>
            <p:extLst>
              <p:ext uri="{D42A27DB-BD31-4B8C-83A1-F6EECF244321}">
                <p14:modId xmlns:p14="http://schemas.microsoft.com/office/powerpoint/2010/main" val="1589102513"/>
              </p:ext>
            </p:extLst>
          </p:nvPr>
        </p:nvGraphicFramePr>
        <p:xfrm>
          <a:off x="611560" y="1052736"/>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QUALIFICAZIONE </a:t>
                      </a:r>
                      <a:r>
                        <a:rPr lang="it-IT" sz="1000" b="1" i="0" u="none" strike="noStrike" cap="none" dirty="0">
                          <a:solidFill>
                            <a:srgbClr val="FF0000"/>
                          </a:solidFill>
                          <a:latin typeface="Calibri"/>
                          <a:ea typeface="Calibri"/>
                          <a:cs typeface="Calibri"/>
                          <a:sym typeface="Calibri"/>
                        </a:rPr>
                        <a:t>DELLE FUNZIONI DI RILEVAZIONE DEI PREZZI E VALORIZZAZIONE DELLA BORSA MERCI TELEMATICA ITALIANA IN ACCORDO CON LE NUOVE PREVISIONI NORMATIVE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legge 91/2015, recante disposizioni urgenti in materia di rilancio dei settori agricoli in crisi, ha introdotto (art. 6 bis) nuove norme per la trasparenza nelle relazioni contrattuali nelle filiere agricole. Di conseguenza con Decreto del Ministro delle Politiche Agricole Alimentari e Forestali sono state introdotte le Commissioni uniche nazionali per le filiere maggiormente rappresentative del sistema agricolo alimentare, in linea con gli orientamenti dell’Unione Europea sulle organizzazioni comuni di mercati.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Commercio , oltre a procedere alla rilevazione dei prezzi agricoli sui mercati provinciali, continuerà il progetto «newsletter» di informazione dell’andamento dei mercati nazionali e internazionali per gli operatori. In collaborazione con BMTI, inoltre, la Camera intende proseguire nell’attuazione della nuova normativa, anche al fine di valorizzare la Sala Contrattazione Merci di Mortara in relazione alla approvazione della  CUN nazionale del riso e del  risone.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DIVULGAZIONE DEL SERVIZIO DI ORIENTAMENTO PER CONTRASTARE L’ILLEGALITÀ NELLE RELAZIONI ECONOMICHE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Commercio di Pavia ha aderito, negli anni scorsi, al progetto «</a:t>
                      </a:r>
                      <a:r>
                        <a:rPr lang="it-IT" sz="1000" b="1" i="0" u="none" strike="noStrike" cap="none" dirty="0">
                          <a:solidFill>
                            <a:srgbClr val="595959"/>
                          </a:solidFill>
                          <a:latin typeface="Calibri"/>
                          <a:ea typeface="Calibri"/>
                          <a:cs typeface="Calibri"/>
                          <a:sym typeface="Calibri"/>
                        </a:rPr>
                        <a:t>Sportello </a:t>
                      </a:r>
                      <a:r>
                        <a:rPr lang="it-IT" sz="1000" b="1" i="0" u="none" strike="noStrike" cap="none" dirty="0" err="1">
                          <a:solidFill>
                            <a:srgbClr val="595959"/>
                          </a:solidFill>
                          <a:latin typeface="Calibri"/>
                          <a:ea typeface="Calibri"/>
                          <a:cs typeface="Calibri"/>
                          <a:sym typeface="Calibri"/>
                        </a:rPr>
                        <a:t>RiEmergo</a:t>
                      </a:r>
                      <a:r>
                        <a:rPr lang="it-IT" sz="1000" b="0" i="0" u="none" strike="noStrike" cap="none" dirty="0">
                          <a:solidFill>
                            <a:srgbClr val="595959"/>
                          </a:solidFill>
                          <a:latin typeface="Calibri"/>
                          <a:ea typeface="Calibri"/>
                          <a:cs typeface="Calibri"/>
                          <a:sym typeface="Calibri"/>
                        </a:rPr>
                        <a:t>», in collaborazione con l’Unione Regionale.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Oltre a continuare nelle attività ormai consolidate dello Sportello Legalità (ricezione di richieste e di eventuali segnalazioni nonché monitoraggio delle medesime per valutare l’efficacia e l’efficienza del servizio), proseguirà nelle azioni di sensibilizzazione per la diffusione della cultura della legalità attraverso incontri e dibattiti, coinvolgendo direttamente imprese e loro associazioni di categoria nonché i giovani.</a:t>
                      </a:r>
                      <a:endParaRPr dirty="0"/>
                    </a:p>
                    <a:p>
                      <a:pPr marL="0" marR="0" lvl="0" indent="0" algn="just" rtl="0">
                        <a:lnSpc>
                          <a:spcPct val="100000"/>
                        </a:lnSpc>
                        <a:spcBef>
                          <a:spcPts val="0"/>
                        </a:spcBef>
                        <a:spcAft>
                          <a:spcPts val="0"/>
                        </a:spcAft>
                        <a:buClr>
                          <a:schemeClr val="dk1"/>
                        </a:buClr>
                        <a:buSzPts val="1050"/>
                        <a:buFont typeface="Arial"/>
                        <a:buNone/>
                      </a:pPr>
                      <a:endParaRPr sz="105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86" name="Google Shape;386;p22"/>
          <p:cNvSpPr txBox="1">
            <a:spLocks noGrp="1"/>
          </p:cNvSpPr>
          <p:nvPr>
            <p:ph type="sldNum" idx="12"/>
          </p:nvPr>
        </p:nvSpPr>
        <p:spPr>
          <a:xfrm>
            <a:off x="7596336" y="6515933"/>
            <a:ext cx="1090464"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28</a:t>
            </a:fld>
            <a:endParaRPr>
              <a:solidFill>
                <a:srgbClr val="888888"/>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grpSp>
        <p:nvGrpSpPr>
          <p:cNvPr id="391" name="Google Shape;391;p23"/>
          <p:cNvGrpSpPr/>
          <p:nvPr/>
        </p:nvGrpSpPr>
        <p:grpSpPr>
          <a:xfrm>
            <a:off x="395536" y="275073"/>
            <a:ext cx="8291264" cy="921243"/>
            <a:chOff x="0" y="435"/>
            <a:chExt cx="8291264" cy="921243"/>
          </a:xfrm>
        </p:grpSpPr>
        <p:sp>
          <p:nvSpPr>
            <p:cNvPr id="392" name="Google Shape;392;p23"/>
            <p:cNvSpPr/>
            <p:nvPr/>
          </p:nvSpPr>
          <p:spPr>
            <a:xfrm>
              <a:off x="20784" y="435"/>
              <a:ext cx="8249694" cy="494781"/>
            </a:xfrm>
            <a:prstGeom prst="roundRect">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3"/>
            <p:cNvSpPr txBox="1"/>
            <p:nvPr/>
          </p:nvSpPr>
          <p:spPr>
            <a:xfrm>
              <a:off x="44937" y="24588"/>
              <a:ext cx="8201388" cy="446475"/>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2 – Processi interni</a:t>
              </a:r>
              <a:endParaRPr sz="1800" b="0" i="0" u="none" strike="noStrike" cap="none">
                <a:solidFill>
                  <a:schemeClr val="lt1"/>
                </a:solidFill>
                <a:latin typeface="Calibri"/>
                <a:ea typeface="Calibri"/>
                <a:cs typeface="Calibri"/>
                <a:sym typeface="Calibri"/>
              </a:endParaRPr>
            </a:p>
          </p:txBody>
        </p:sp>
        <p:sp>
          <p:nvSpPr>
            <p:cNvPr id="394" name="Google Shape;394;p23"/>
            <p:cNvSpPr/>
            <p:nvPr/>
          </p:nvSpPr>
          <p:spPr>
            <a:xfrm>
              <a:off x="0" y="504554"/>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3"/>
            <p:cNvSpPr txBox="1"/>
            <p:nvPr/>
          </p:nvSpPr>
          <p:spPr>
            <a:xfrm>
              <a:off x="9953" y="514507"/>
              <a:ext cx="8271358" cy="183987"/>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it-IT" sz="1300" b="1" i="0" u="sng" strike="noStrike" cap="none">
                  <a:solidFill>
                    <a:srgbClr val="FF0000"/>
                  </a:solidFill>
                  <a:latin typeface="Calibri"/>
                  <a:ea typeface="Calibri"/>
                  <a:cs typeface="Calibri"/>
                  <a:sym typeface="Calibri"/>
                </a:rPr>
                <a:t>OBIETTIVO 2.1 – Migliorare l’efficienza della struttura e assicurare un adeguato livello di efficacia dei servizi (I)</a:t>
              </a:r>
              <a:endParaRPr sz="1300" b="1" i="0" u="sng" strike="noStrike" cap="none">
                <a:solidFill>
                  <a:srgbClr val="FF0000"/>
                </a:solidFill>
                <a:latin typeface="Calibri"/>
                <a:ea typeface="Calibri"/>
                <a:cs typeface="Calibri"/>
                <a:sym typeface="Calibri"/>
              </a:endParaRPr>
            </a:p>
          </p:txBody>
        </p:sp>
        <p:sp>
          <p:nvSpPr>
            <p:cNvPr id="396" name="Google Shape;396;p23"/>
            <p:cNvSpPr/>
            <p:nvPr/>
          </p:nvSpPr>
          <p:spPr>
            <a:xfrm>
              <a:off x="0" y="717785"/>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3"/>
            <p:cNvSpPr txBox="1"/>
            <p:nvPr/>
          </p:nvSpPr>
          <p:spPr>
            <a:xfrm>
              <a:off x="9953" y="727738"/>
              <a:ext cx="8271358" cy="183987"/>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98" name="Google Shape;398;p23"/>
          <p:cNvGraphicFramePr/>
          <p:nvPr>
            <p:extLst>
              <p:ext uri="{D42A27DB-BD31-4B8C-83A1-F6EECF244321}">
                <p14:modId xmlns:p14="http://schemas.microsoft.com/office/powerpoint/2010/main" val="2496224743"/>
              </p:ext>
            </p:extLst>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15000"/>
                        </a:lnSpc>
                        <a:spcBef>
                          <a:spcPts val="0"/>
                        </a:spcBef>
                        <a:spcAft>
                          <a:spcPts val="0"/>
                        </a:spcAft>
                        <a:buClr>
                          <a:srgbClr val="FF0000"/>
                        </a:buClr>
                        <a:buSzPts val="1000"/>
                        <a:buFont typeface="Calibri"/>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15000"/>
                        </a:lnSpc>
                        <a:spcBef>
                          <a:spcPts val="0"/>
                        </a:spcBef>
                        <a:spcAft>
                          <a:spcPts val="0"/>
                        </a:spcAft>
                        <a:buClr>
                          <a:srgbClr val="FF0000"/>
                        </a:buClr>
                        <a:buSzPts val="1000"/>
                        <a:buFont typeface="Calibri"/>
                        <a:buNone/>
                      </a:pPr>
                      <a:r>
                        <a:rPr lang="it-IT" sz="1000" b="1" i="0" u="none" strike="noStrike" cap="none" dirty="0" smtClean="0">
                          <a:solidFill>
                            <a:srgbClr val="FF0000"/>
                          </a:solidFill>
                          <a:latin typeface="Calibri"/>
                          <a:ea typeface="Calibri"/>
                          <a:cs typeface="Calibri"/>
                          <a:sym typeface="Calibri"/>
                        </a:rPr>
                        <a:t>PROCESSI </a:t>
                      </a:r>
                      <a:r>
                        <a:rPr lang="it-IT" sz="1000" b="1" i="0" u="none" strike="noStrike" cap="none" dirty="0">
                          <a:solidFill>
                            <a:srgbClr val="FF0000"/>
                          </a:solidFill>
                          <a:latin typeface="Calibri"/>
                          <a:ea typeface="Calibri"/>
                          <a:cs typeface="Calibri"/>
                          <a:sym typeface="Calibri"/>
                        </a:rPr>
                        <a:t>DI RIORGANIZZAZIONE INTERNA</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Nel corrente anno  nel complesso si prevede l’uscita di n. 3 dipendenti per pensionamento, che si aggiungono alle n. </a:t>
                      </a:r>
                      <a:r>
                        <a:rPr lang="it-IT" sz="1000" b="0" i="0" u="none" strike="noStrike" cap="none" dirty="0" smtClean="0">
                          <a:solidFill>
                            <a:srgbClr val="595959"/>
                          </a:solidFill>
                          <a:latin typeface="Calibri"/>
                          <a:ea typeface="Calibri"/>
                          <a:cs typeface="Calibri"/>
                          <a:sym typeface="Calibri"/>
                        </a:rPr>
                        <a:t>14 </a:t>
                      </a:r>
                      <a:r>
                        <a:rPr lang="it-IT" sz="1000" b="0" i="0" u="none" strike="noStrike" cap="none" dirty="0">
                          <a:solidFill>
                            <a:srgbClr val="595959"/>
                          </a:solidFill>
                          <a:latin typeface="Calibri"/>
                          <a:ea typeface="Calibri"/>
                          <a:cs typeface="Calibri"/>
                          <a:sym typeface="Calibri"/>
                        </a:rPr>
                        <a:t>uscite che si sono verificate nel triennio 2016-2018; al 31.12.2019 il personale in servizio, dunque, sarà di n. 41 unità rispetto alle n. 58 dell’1.1.2016. Pertanto si registra, rispetto al 2016, un calo del  29,31% del personale che, fino ad oggi, è stato fronteggiato mediante l’attivazione di processi di riorganizzazione interna e di automazione di un numero sempre più consistente di servizi, per poter continuare a rispondere alle esigenze degli utenti e ad assicurare la necessaria flessibilità organizzativa tenuto conto del totale blocco delle assunzioni e delle collaborazioni esterne introdotto dal  </a:t>
                      </a:r>
                      <a:r>
                        <a:rPr lang="it-IT" sz="1000" b="0" i="0" u="none" strike="noStrike" cap="none" dirty="0" err="1">
                          <a:solidFill>
                            <a:srgbClr val="595959"/>
                          </a:solidFill>
                          <a:latin typeface="Calibri"/>
                          <a:ea typeface="Calibri"/>
                          <a:cs typeface="Calibri"/>
                          <a:sym typeface="Calibri"/>
                        </a:rPr>
                        <a:t>D.Lgs.</a:t>
                      </a:r>
                      <a:r>
                        <a:rPr lang="it-IT" sz="1000" b="0" i="0" u="none" strike="noStrike" cap="none" dirty="0">
                          <a:solidFill>
                            <a:srgbClr val="595959"/>
                          </a:solidFill>
                          <a:latin typeface="Calibri"/>
                          <a:ea typeface="Calibri"/>
                          <a:cs typeface="Calibri"/>
                          <a:sym typeface="Calibri"/>
                        </a:rPr>
                        <a:t> 219/2016. Qualora si dovessero registrare ulteriori  uscite di personale, cosa peraltro ipotizzabile stante l’età anagrafica di alcuni dipendenti, e ove persistesse il blocco delle assunzioni, sarà necessario prevedere un ulteriore ricorso all’automazione di processi ed attività, con l’acquisizione di servizi ad hoc che comporterebbe l’incremento dei costi di funzionamento. </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Nel 2020, inoltre, si procederà ad una riorganizzazione degli uffici camerali e dell’azienda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per rendere più flessibile la struttura al fine di rispondere più efficacemente alle esigenze dell’utenza in una situazione di forte carenza di organico.</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Si evidenzia, altresì, che nel 2019, anche in ossequio alla più recente normativa, la Camera ha intrapreso il percorso per l’introduzione nell’Ente del Telelavoro, emanando le relative Linee Guida. Tale innovazione è anche oggetto di finanziamento regionale ottenuto dalla Camera sul progetto «Verso lo </a:t>
                      </a:r>
                      <a:r>
                        <a:rPr lang="it-IT" sz="1000" b="0" i="0" u="none" strike="noStrike" cap="none" dirty="0" err="1">
                          <a:solidFill>
                            <a:srgbClr val="595959"/>
                          </a:solidFill>
                          <a:latin typeface="Calibri"/>
                          <a:ea typeface="Calibri"/>
                          <a:cs typeface="Calibri"/>
                          <a:sym typeface="Calibri"/>
                        </a:rPr>
                        <a:t>smart</a:t>
                      </a:r>
                      <a:r>
                        <a:rPr lang="it-IT" sz="1000" b="0" i="0" u="none" strike="noStrike" cap="none" dirty="0">
                          <a:solidFill>
                            <a:srgbClr val="595959"/>
                          </a:solidFill>
                          <a:latin typeface="Calibri"/>
                          <a:ea typeface="Calibri"/>
                          <a:cs typeface="Calibri"/>
                          <a:sym typeface="Calibri"/>
                        </a:rPr>
                        <a:t> </a:t>
                      </a:r>
                      <a:r>
                        <a:rPr lang="it-IT" sz="1000" b="0" i="0" u="none" strike="noStrike" cap="none" dirty="0" err="1">
                          <a:solidFill>
                            <a:srgbClr val="595959"/>
                          </a:solidFill>
                          <a:latin typeface="Calibri"/>
                          <a:ea typeface="Calibri"/>
                          <a:cs typeface="Calibri"/>
                          <a:sym typeface="Calibri"/>
                        </a:rPr>
                        <a:t>working</a:t>
                      </a:r>
                      <a:r>
                        <a:rPr lang="it-IT" sz="1000" b="0" i="0" u="none" strike="noStrike" cap="none" dirty="0">
                          <a:solidFill>
                            <a:srgbClr val="595959"/>
                          </a:solidFill>
                          <a:latin typeface="Calibri"/>
                          <a:ea typeface="Calibri"/>
                          <a:cs typeface="Calibri"/>
                          <a:sym typeface="Calibri"/>
                        </a:rPr>
                        <a:t>, a sostegno delle imprese», in materia di conciliazione dei tempi di vita e di lavoro. Nel 2020 si intende portare avanti la sperimentazione che si avvierà nell’anno in corso.</a:t>
                      </a:r>
                      <a:endParaRPr sz="1000" b="0" i="0" u="none" strike="noStrike" cap="none" dirty="0">
                        <a:solidFill>
                          <a:srgbClr val="00B050"/>
                        </a:solidFill>
                        <a:latin typeface="Calibri"/>
                        <a:ea typeface="Calibri"/>
                        <a:cs typeface="Calibri"/>
                        <a:sym typeface="Calibri"/>
                      </a:endParaRPr>
                    </a:p>
                    <a:p>
                      <a:pPr marL="0" marR="0" lvl="0" indent="0" algn="just" rtl="0">
                        <a:spcBef>
                          <a:spcPts val="1240"/>
                        </a:spcBef>
                        <a:spcAft>
                          <a:spcPts val="0"/>
                        </a:spcAft>
                        <a:buNone/>
                      </a:pPr>
                      <a:r>
                        <a:rPr lang="it-IT" sz="1000" b="1" dirty="0">
                          <a:solidFill>
                            <a:srgbClr val="FF0000"/>
                          </a:solidFill>
                          <a:latin typeface="Calibri"/>
                          <a:ea typeface="Calibri"/>
                          <a:cs typeface="Calibri"/>
                          <a:sym typeface="Calibri"/>
                        </a:rPr>
                        <a:t>NUOVO SISTEMA DI GESTIONE DOCUMENTALE, ARCHIVI, BIBLIOTECA </a:t>
                      </a:r>
                      <a:endParaRPr dirty="0"/>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Si continuerà nell’implementazione delle potenzialità del </a:t>
                      </a:r>
                      <a:r>
                        <a:rPr lang="it-IT" sz="1000" b="1" dirty="0">
                          <a:solidFill>
                            <a:srgbClr val="595959"/>
                          </a:solidFill>
                          <a:latin typeface="Calibri"/>
                          <a:ea typeface="Calibri"/>
                          <a:cs typeface="Calibri"/>
                          <a:sym typeface="Calibri"/>
                        </a:rPr>
                        <a:t>protocollo informatico </a:t>
                      </a:r>
                      <a:r>
                        <a:rPr lang="it-IT" sz="1000" dirty="0">
                          <a:solidFill>
                            <a:srgbClr val="595959"/>
                          </a:solidFill>
                          <a:latin typeface="Calibri"/>
                          <a:ea typeface="Calibri"/>
                          <a:cs typeface="Calibri"/>
                          <a:sym typeface="Calibri"/>
                        </a:rPr>
                        <a:t>– si ricorda che l’applicativo GEDOC è stato introdotto nel 2015 -  anche in termini di </a:t>
                      </a:r>
                      <a:r>
                        <a:rPr lang="it-IT" sz="1000" dirty="0" err="1">
                          <a:solidFill>
                            <a:srgbClr val="595959"/>
                          </a:solidFill>
                          <a:latin typeface="Calibri"/>
                          <a:ea typeface="Calibri"/>
                          <a:cs typeface="Calibri"/>
                          <a:sym typeface="Calibri"/>
                        </a:rPr>
                        <a:t>interoperatività</a:t>
                      </a:r>
                      <a:r>
                        <a:rPr lang="it-IT" sz="1000" dirty="0">
                          <a:solidFill>
                            <a:srgbClr val="595959"/>
                          </a:solidFill>
                          <a:latin typeface="Calibri"/>
                          <a:ea typeface="Calibri"/>
                          <a:cs typeface="Calibri"/>
                          <a:sym typeface="Calibri"/>
                        </a:rPr>
                        <a:t> con le altre PA e di integrazione dei flussi documentali eventualmente gestiti con diversi eventuali applicativi o su diversi fascicoli all’interno di GEDOC.</a:t>
                      </a:r>
                      <a:endParaRPr sz="1200" dirty="0">
                        <a:solidFill>
                          <a:schemeClr val="dk1"/>
                        </a:solidFill>
                        <a:latin typeface="Times New Roman"/>
                        <a:ea typeface="Times New Roman"/>
                        <a:cs typeface="Times New Roman"/>
                        <a:sym typeface="Times New Roman"/>
                      </a:endParaRPr>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Nel 2020, inoltre, oltre a continuare con le necessarie operazioni di scarto rispetto </a:t>
                      </a:r>
                      <a:r>
                        <a:rPr lang="it-IT" sz="1000" b="0" dirty="0">
                          <a:solidFill>
                            <a:srgbClr val="595959"/>
                          </a:solidFill>
                          <a:latin typeface="Calibri"/>
                          <a:ea typeface="Calibri"/>
                          <a:cs typeface="Calibri"/>
                          <a:sym typeface="Calibri"/>
                        </a:rPr>
                        <a:t>all’</a:t>
                      </a:r>
                      <a:r>
                        <a:rPr lang="it-IT" sz="1000" b="1" dirty="0">
                          <a:solidFill>
                            <a:srgbClr val="595959"/>
                          </a:solidFill>
                          <a:latin typeface="Calibri"/>
                          <a:ea typeface="Calibri"/>
                          <a:cs typeface="Calibri"/>
                          <a:sym typeface="Calibri"/>
                        </a:rPr>
                        <a:t>archivio di deposito cartaceo</a:t>
                      </a:r>
                      <a:r>
                        <a:rPr lang="it-IT" sz="1000" b="0" dirty="0">
                          <a:solidFill>
                            <a:srgbClr val="595959"/>
                          </a:solidFill>
                          <a:latin typeface="Calibri"/>
                          <a:ea typeface="Calibri"/>
                          <a:cs typeface="Calibri"/>
                          <a:sym typeface="Calibri"/>
                        </a:rPr>
                        <a:t>,</a:t>
                      </a:r>
                      <a:r>
                        <a:rPr lang="it-IT" sz="1000" dirty="0">
                          <a:solidFill>
                            <a:srgbClr val="595959"/>
                          </a:solidFill>
                          <a:latin typeface="Calibri"/>
                          <a:ea typeface="Calibri"/>
                          <a:cs typeface="Calibri"/>
                          <a:sym typeface="Calibri"/>
                        </a:rPr>
                        <a:t> si avvieranno dei percorsi per la conclusione della classificazione dell’</a:t>
                      </a:r>
                      <a:r>
                        <a:rPr lang="it-IT" sz="1000" b="1" dirty="0">
                          <a:solidFill>
                            <a:srgbClr val="595959"/>
                          </a:solidFill>
                          <a:latin typeface="Calibri"/>
                          <a:ea typeface="Calibri"/>
                          <a:cs typeface="Calibri"/>
                          <a:sym typeface="Calibri"/>
                        </a:rPr>
                        <a:t>archivio storico </a:t>
                      </a:r>
                      <a:r>
                        <a:rPr lang="it-IT" sz="1000" b="0" dirty="0">
                          <a:solidFill>
                            <a:srgbClr val="595959"/>
                          </a:solidFill>
                          <a:latin typeface="Calibri"/>
                          <a:ea typeface="Calibri"/>
                          <a:cs typeface="Calibri"/>
                          <a:sym typeface="Calibri"/>
                        </a:rPr>
                        <a:t>e la catalogazione della </a:t>
                      </a:r>
                      <a:r>
                        <a:rPr lang="it-IT" sz="1000" b="1" dirty="0">
                          <a:solidFill>
                            <a:srgbClr val="595959"/>
                          </a:solidFill>
                          <a:latin typeface="Calibri"/>
                          <a:ea typeface="Calibri"/>
                          <a:cs typeface="Calibri"/>
                          <a:sym typeface="Calibri"/>
                        </a:rPr>
                        <a:t>biblioteca</a:t>
                      </a:r>
                      <a:r>
                        <a:rPr lang="it-IT" sz="1000" dirty="0">
                          <a:solidFill>
                            <a:srgbClr val="595959"/>
                          </a:solidFill>
                          <a:latin typeface="Calibri"/>
                          <a:ea typeface="Calibri"/>
                          <a:cs typeface="Calibri"/>
                          <a:sym typeface="Calibri"/>
                        </a:rPr>
                        <a:t>. Si continuerà a valorizzare il </a:t>
                      </a:r>
                      <a:r>
                        <a:rPr lang="it-IT" sz="1000" b="1" dirty="0">
                          <a:solidFill>
                            <a:srgbClr val="595959"/>
                          </a:solidFill>
                          <a:latin typeface="Calibri"/>
                          <a:ea typeface="Calibri"/>
                          <a:cs typeface="Calibri"/>
                          <a:sym typeface="Calibri"/>
                        </a:rPr>
                        <a:t>patrimonio culturale della Camera </a:t>
                      </a:r>
                      <a:r>
                        <a:rPr lang="it-IT" sz="1000" dirty="0">
                          <a:solidFill>
                            <a:srgbClr val="595959"/>
                          </a:solidFill>
                          <a:latin typeface="Calibri"/>
                          <a:ea typeface="Calibri"/>
                          <a:cs typeface="Calibri"/>
                          <a:sym typeface="Calibri"/>
                        </a:rPr>
                        <a:t>con iniziative in materia di </a:t>
                      </a:r>
                      <a:r>
                        <a:rPr lang="it-IT" sz="1000" b="1" dirty="0">
                          <a:solidFill>
                            <a:srgbClr val="595959"/>
                          </a:solidFill>
                          <a:latin typeface="Calibri"/>
                          <a:ea typeface="Calibri"/>
                          <a:cs typeface="Calibri"/>
                          <a:sym typeface="Calibri"/>
                        </a:rPr>
                        <a:t>storia d’impresa</a:t>
                      </a:r>
                      <a:r>
                        <a:rPr lang="it-IT" sz="1000" b="0" dirty="0">
                          <a:solidFill>
                            <a:srgbClr val="595959"/>
                          </a:solidFill>
                          <a:latin typeface="Calibri"/>
                          <a:ea typeface="Calibri"/>
                          <a:cs typeface="Calibri"/>
                          <a:sym typeface="Calibri"/>
                        </a:rPr>
                        <a:t>.</a:t>
                      </a:r>
                      <a:endParaRPr dirty="0"/>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99" name="Google Shape;39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pSp>
        <p:nvGrpSpPr>
          <p:cNvPr id="404" name="Google Shape;404;p24"/>
          <p:cNvGrpSpPr/>
          <p:nvPr/>
        </p:nvGrpSpPr>
        <p:grpSpPr>
          <a:xfrm>
            <a:off x="395536" y="275073"/>
            <a:ext cx="8291264" cy="921243"/>
            <a:chOff x="0" y="435"/>
            <a:chExt cx="8291264" cy="921243"/>
          </a:xfrm>
        </p:grpSpPr>
        <p:sp>
          <p:nvSpPr>
            <p:cNvPr id="405" name="Google Shape;405;p24"/>
            <p:cNvSpPr/>
            <p:nvPr/>
          </p:nvSpPr>
          <p:spPr>
            <a:xfrm>
              <a:off x="20784" y="435"/>
              <a:ext cx="8249694" cy="494781"/>
            </a:xfrm>
            <a:prstGeom prst="roundRect">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4"/>
            <p:cNvSpPr txBox="1"/>
            <p:nvPr/>
          </p:nvSpPr>
          <p:spPr>
            <a:xfrm>
              <a:off x="44937" y="24588"/>
              <a:ext cx="8201388" cy="446475"/>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2 – Processi interni</a:t>
              </a:r>
              <a:endParaRPr sz="1800" b="0" i="0" u="none" strike="noStrike" cap="none">
                <a:solidFill>
                  <a:schemeClr val="lt1"/>
                </a:solidFill>
                <a:latin typeface="Calibri"/>
                <a:ea typeface="Calibri"/>
                <a:cs typeface="Calibri"/>
                <a:sym typeface="Calibri"/>
              </a:endParaRPr>
            </a:p>
          </p:txBody>
        </p:sp>
        <p:sp>
          <p:nvSpPr>
            <p:cNvPr id="407" name="Google Shape;407;p24"/>
            <p:cNvSpPr/>
            <p:nvPr/>
          </p:nvSpPr>
          <p:spPr>
            <a:xfrm>
              <a:off x="0" y="504554"/>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4"/>
            <p:cNvSpPr txBox="1"/>
            <p:nvPr/>
          </p:nvSpPr>
          <p:spPr>
            <a:xfrm>
              <a:off x="9953" y="514507"/>
              <a:ext cx="8271358" cy="183987"/>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it-IT" sz="1300" b="1" i="0" u="sng" strike="noStrike" cap="none">
                  <a:solidFill>
                    <a:schemeClr val="accent1"/>
                  </a:solidFill>
                  <a:latin typeface="Calibri"/>
                  <a:ea typeface="Calibri"/>
                  <a:cs typeface="Calibri"/>
                  <a:sym typeface="Calibri"/>
                </a:rPr>
                <a:t>OBIETTIVO 2.1 – Migliorare l’efficienza della struttura e assicurare un adeguato livello di efficacia dei servizi  (II)</a:t>
              </a:r>
              <a:endParaRPr sz="1300" b="1" i="0" u="sng" strike="noStrike" cap="none">
                <a:solidFill>
                  <a:schemeClr val="accent1"/>
                </a:solidFill>
                <a:latin typeface="Calibri"/>
                <a:ea typeface="Calibri"/>
                <a:cs typeface="Calibri"/>
                <a:sym typeface="Calibri"/>
              </a:endParaRPr>
            </a:p>
          </p:txBody>
        </p:sp>
        <p:sp>
          <p:nvSpPr>
            <p:cNvPr id="409" name="Google Shape;409;p24"/>
            <p:cNvSpPr/>
            <p:nvPr/>
          </p:nvSpPr>
          <p:spPr>
            <a:xfrm>
              <a:off x="0" y="717785"/>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4"/>
            <p:cNvSpPr txBox="1"/>
            <p:nvPr/>
          </p:nvSpPr>
          <p:spPr>
            <a:xfrm>
              <a:off x="9953" y="727738"/>
              <a:ext cx="8271358" cy="183987"/>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11" name="Google Shape;411;p24"/>
          <p:cNvGraphicFramePr/>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15000"/>
                        </a:lnSpc>
                        <a:spcBef>
                          <a:spcPts val="0"/>
                        </a:spcBef>
                        <a:spcAft>
                          <a:spcPts val="0"/>
                        </a:spcAft>
                        <a:buClr>
                          <a:srgbClr val="FF0000"/>
                        </a:buClr>
                        <a:buSzPts val="1000"/>
                        <a:buFont typeface="Calibri"/>
                        <a:buNone/>
                      </a:pPr>
                      <a:r>
                        <a:rPr lang="it-IT" sz="1000" b="1">
                          <a:solidFill>
                            <a:srgbClr val="FF0000"/>
                          </a:solidFill>
                          <a:latin typeface="Calibri"/>
                          <a:ea typeface="Calibri"/>
                          <a:cs typeface="Calibri"/>
                          <a:sym typeface="Calibri"/>
                        </a:rPr>
                        <a:t>COMPLIANCE. PRIVACY E TRASPARENZA</a:t>
                      </a:r>
                      <a:endParaRPr/>
                    </a:p>
                    <a:p>
                      <a:pPr marL="0" marR="0" lvl="0" indent="0" algn="just" rtl="0">
                        <a:lnSpc>
                          <a:spcPct val="115000"/>
                        </a:lnSpc>
                        <a:spcBef>
                          <a:spcPts val="1000"/>
                        </a:spcBef>
                        <a:spcAft>
                          <a:spcPts val="0"/>
                        </a:spcAft>
                        <a:buClr>
                          <a:srgbClr val="595959"/>
                        </a:buClr>
                        <a:buSzPts val="1000"/>
                        <a:buFont typeface="Calibri"/>
                        <a:buNone/>
                      </a:pPr>
                      <a:r>
                        <a:rPr lang="it-IT" sz="1000">
                          <a:solidFill>
                            <a:srgbClr val="595959"/>
                          </a:solidFill>
                          <a:latin typeface="Calibri"/>
                          <a:ea typeface="Calibri"/>
                          <a:cs typeface="Calibri"/>
                          <a:sym typeface="Calibri"/>
                        </a:rPr>
                        <a:t>Nel 2020 continuerà l’impegno dell’Ente per la compliance, con particolare attenzione all’aggiornamento normativo.</a:t>
                      </a:r>
                      <a:endParaRPr/>
                    </a:p>
                    <a:p>
                      <a:pPr marL="0" marR="0" lvl="0" indent="0" algn="just" rtl="0">
                        <a:lnSpc>
                          <a:spcPct val="115000"/>
                        </a:lnSpc>
                        <a:spcBef>
                          <a:spcPts val="1000"/>
                        </a:spcBef>
                        <a:spcAft>
                          <a:spcPts val="0"/>
                        </a:spcAft>
                        <a:buClr>
                          <a:srgbClr val="595959"/>
                        </a:buClr>
                        <a:buSzPts val="1000"/>
                        <a:buFont typeface="Calibri"/>
                        <a:buNone/>
                      </a:pPr>
                      <a:r>
                        <a:rPr lang="it-IT" sz="1000">
                          <a:solidFill>
                            <a:srgbClr val="595959"/>
                          </a:solidFill>
                          <a:latin typeface="Calibri"/>
                          <a:ea typeface="Calibri"/>
                          <a:cs typeface="Calibri"/>
                          <a:sym typeface="Calibri"/>
                        </a:rPr>
                        <a:t>Anche in termini organizzativi, si continuerà il percorso rispetto alla normativa Privacy </a:t>
                      </a:r>
                      <a:r>
                        <a:rPr lang="it-IT" sz="1000" i="0">
                          <a:solidFill>
                            <a:srgbClr val="595959"/>
                          </a:solidFill>
                          <a:latin typeface="Calibri"/>
                          <a:ea typeface="Calibri"/>
                          <a:cs typeface="Calibri"/>
                          <a:sym typeface="Calibri"/>
                        </a:rPr>
                        <a:t>(Regolamento UE 2016/679 relativo alla protezione delle persone fisiche con riguardo al trattamento dei dati personali nonché alla libera circolazione di tali dati e D.Lgs 101/2018) in un’ottica di accountability. L’impegno per la compliance proseguirà anche nelle materie della Trasparenza e dell’Anticorruzione, aggiornando il PTCP con misure sempre più adeguate al rischio e al contesto.</a:t>
                      </a:r>
                      <a:endParaRPr sz="1000">
                        <a:solidFill>
                          <a:srgbClr val="595959"/>
                        </a:solidFill>
                        <a:latin typeface="Calibri"/>
                        <a:ea typeface="Calibri"/>
                        <a:cs typeface="Calibri"/>
                        <a:sym typeface="Calibri"/>
                      </a:endParaRPr>
                    </a:p>
                    <a:p>
                      <a:pPr marL="0" marR="0" lvl="0" indent="0" algn="just" rtl="0">
                        <a:lnSpc>
                          <a:spcPct val="115000"/>
                        </a:lnSpc>
                        <a:spcBef>
                          <a:spcPts val="1000"/>
                        </a:spcBef>
                        <a:spcAft>
                          <a:spcPts val="0"/>
                        </a:spcAft>
                        <a:buClr>
                          <a:schemeClr val="dk1"/>
                        </a:buClr>
                        <a:buSzPts val="1000"/>
                        <a:buFont typeface="Calibri"/>
                        <a:buNone/>
                      </a:pPr>
                      <a:endParaRPr sz="100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12" name="Google Shape;412;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grpSp>
        <p:nvGrpSpPr>
          <p:cNvPr id="417" name="Google Shape;417;p25"/>
          <p:cNvGrpSpPr/>
          <p:nvPr/>
        </p:nvGrpSpPr>
        <p:grpSpPr>
          <a:xfrm>
            <a:off x="343590" y="209982"/>
            <a:ext cx="8280920" cy="832470"/>
            <a:chOff x="0" y="0"/>
            <a:chExt cx="8280920" cy="832470"/>
          </a:xfrm>
        </p:grpSpPr>
        <p:sp>
          <p:nvSpPr>
            <p:cNvPr id="418" name="Google Shape;418;p25"/>
            <p:cNvSpPr/>
            <p:nvPr/>
          </p:nvSpPr>
          <p:spPr>
            <a:xfrm>
              <a:off x="0" y="0"/>
              <a:ext cx="8280920" cy="410972"/>
            </a:xfrm>
            <a:prstGeom prst="roundRect">
              <a:avLst>
                <a:gd name="adj" fmla="val 16667"/>
              </a:avLst>
            </a:prstGeom>
            <a:gradFill>
              <a:gsLst>
                <a:gs pos="0">
                  <a:srgbClr val="C86C1F"/>
                </a:gs>
                <a:gs pos="80000">
                  <a:srgbClr val="FF8E29"/>
                </a:gs>
                <a:gs pos="100000">
                  <a:srgbClr val="FF8D25"/>
                </a:gs>
              </a:gsLst>
              <a:lin ang="16200000" scaled="0"/>
            </a:gradFill>
            <a:ln w="9525" cap="flat" cmpd="sng">
              <a:solidFill>
                <a:srgbClr val="F5913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5"/>
            <p:cNvSpPr txBox="1"/>
            <p:nvPr/>
          </p:nvSpPr>
          <p:spPr>
            <a:xfrm>
              <a:off x="20062" y="20062"/>
              <a:ext cx="8240796" cy="370848"/>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3 – Crescita e apprendimento</a:t>
              </a:r>
              <a:endParaRPr sz="1800" b="0" i="0" u="none" strike="noStrike" cap="none">
                <a:solidFill>
                  <a:schemeClr val="lt1"/>
                </a:solidFill>
                <a:latin typeface="Calibri"/>
                <a:ea typeface="Calibri"/>
                <a:cs typeface="Calibri"/>
                <a:sym typeface="Calibri"/>
              </a:endParaRPr>
            </a:p>
          </p:txBody>
        </p:sp>
        <p:sp>
          <p:nvSpPr>
            <p:cNvPr id="420" name="Google Shape;420;p25"/>
            <p:cNvSpPr/>
            <p:nvPr/>
          </p:nvSpPr>
          <p:spPr>
            <a:xfrm>
              <a:off x="0" y="513139"/>
              <a:ext cx="8280920" cy="318092"/>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5"/>
            <p:cNvSpPr txBox="1"/>
            <p:nvPr/>
          </p:nvSpPr>
          <p:spPr>
            <a:xfrm>
              <a:off x="15528" y="528667"/>
              <a:ext cx="8249864" cy="287036"/>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None/>
              </a:pPr>
              <a:endParaRPr sz="1400" b="1" i="0" u="sng" strike="noStrike" cap="none">
                <a:solidFill>
                  <a:srgbClr val="E36C09"/>
                </a:solidFill>
                <a:latin typeface="Calibri"/>
                <a:ea typeface="Calibri"/>
                <a:cs typeface="Calibri"/>
                <a:sym typeface="Calibri"/>
              </a:endParaRPr>
            </a:p>
            <a:p>
              <a:pPr marL="0" marR="0" lvl="0" indent="0" algn="just" rtl="0">
                <a:lnSpc>
                  <a:spcPct val="90000"/>
                </a:lnSpc>
                <a:spcBef>
                  <a:spcPts val="490"/>
                </a:spcBef>
                <a:spcAft>
                  <a:spcPts val="0"/>
                </a:spcAft>
                <a:buNone/>
              </a:pPr>
              <a:r>
                <a:rPr lang="it-IT" sz="1400" b="1" i="0" u="sng" strike="noStrike" cap="none">
                  <a:solidFill>
                    <a:srgbClr val="FF0000"/>
                  </a:solidFill>
                  <a:latin typeface="Calibri"/>
                  <a:ea typeface="Calibri"/>
                  <a:cs typeface="Calibri"/>
                  <a:sym typeface="Calibri"/>
                </a:rPr>
                <a:t>OBIETTIVO 3.1– Promuovere il processo di riqualificazione delle competenze e professionalità interne, anche attraverso adeguati percorsi formativi</a:t>
              </a:r>
              <a:endParaRPr/>
            </a:p>
          </p:txBody>
        </p:sp>
        <p:sp>
          <p:nvSpPr>
            <p:cNvPr id="422" name="Google Shape;422;p25"/>
            <p:cNvSpPr/>
            <p:nvPr/>
          </p:nvSpPr>
          <p:spPr>
            <a:xfrm>
              <a:off x="0" y="514378"/>
              <a:ext cx="8280920" cy="318092"/>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5"/>
            <p:cNvSpPr txBox="1"/>
            <p:nvPr/>
          </p:nvSpPr>
          <p:spPr>
            <a:xfrm>
              <a:off x="15528" y="542953"/>
              <a:ext cx="8249864" cy="260942"/>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24" name="Google Shape;424;p25"/>
          <p:cNvGraphicFramePr/>
          <p:nvPr/>
        </p:nvGraphicFramePr>
        <p:xfrm>
          <a:off x="395536" y="1268760"/>
          <a:ext cx="8279375" cy="5068650"/>
        </p:xfrm>
        <a:graphic>
          <a:graphicData uri="http://schemas.openxmlformats.org/drawingml/2006/table">
            <a:tbl>
              <a:tblPr>
                <a:noFill/>
                <a:tableStyleId>{98AFEAFD-18AC-4E87-81FD-600DFDC30C41}</a:tableStyleId>
              </a:tblPr>
              <a:tblGrid>
                <a:gridCol w="8279375"/>
              </a:tblGrid>
              <a:tr h="5068650">
                <a:tc>
                  <a:txBody>
                    <a:bodyPr/>
                    <a:lstStyle/>
                    <a:p>
                      <a:pPr marL="0" marR="0" lvl="0" indent="0" algn="just" rtl="0">
                        <a:lnSpc>
                          <a:spcPct val="100000"/>
                        </a:lnSpc>
                        <a:spcBef>
                          <a:spcPts val="0"/>
                        </a:spcBef>
                        <a:spcAft>
                          <a:spcPts val="0"/>
                        </a:spcAft>
                        <a:buClr>
                          <a:srgbClr val="00B050"/>
                        </a:buClr>
                        <a:buSzPts val="1000"/>
                        <a:buFont typeface="Arial"/>
                        <a:buNone/>
                      </a:pPr>
                      <a:r>
                        <a:rPr lang="it-IT" sz="1000" b="0" i="0" u="none" strike="noStrike" cap="none">
                          <a:solidFill>
                            <a:srgbClr val="00B050"/>
                          </a:solidFill>
                          <a:latin typeface="Calibri"/>
                          <a:ea typeface="Calibri"/>
                          <a:cs typeface="Calibri"/>
                          <a:sym typeface="Calibri"/>
                        </a:rPr>
                        <a:t> </a:t>
                      </a:r>
                      <a:endParaRPr/>
                    </a:p>
                    <a:p>
                      <a:pPr marL="0" marR="0" lvl="0" indent="0" algn="just" rtl="0">
                        <a:lnSpc>
                          <a:spcPct val="100000"/>
                        </a:lnSpc>
                        <a:spcBef>
                          <a:spcPts val="240"/>
                        </a:spcBef>
                        <a:spcAft>
                          <a:spcPts val="0"/>
                        </a:spcAft>
                        <a:buClr>
                          <a:schemeClr val="dk1"/>
                        </a:buClr>
                        <a:buSzPts val="1200"/>
                        <a:buFont typeface="Arial"/>
                        <a:buNone/>
                      </a:pPr>
                      <a:endParaRPr sz="1200" b="0" i="0" u="none" strike="noStrike" cap="none">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La riqualificazione  e l’aggiornamento professionale dei dipendenti rimangono di primaria importanza per l’Ente, soprattutto alla luce delle novità normative (ad esempio in materia di contratti pubblici, di privacy e di trasparenza) e delle nuove funzioni e competenze affidate alle Camere. Già  dal 2017 il personale è fortemente impegnato sulle linee formative messe a disposizione da Unioncamere nell'ambito del complessivo programma  nazionale di sviluppo e potenziamento delle professionalità camerali  che proseguirà anche nel 2020.</a:t>
                      </a:r>
                      <a:endParaRPr/>
                    </a:p>
                    <a:p>
                      <a:pPr marL="0" marR="0" lvl="0" indent="0" algn="just" rtl="0">
                        <a:lnSpc>
                          <a:spcPct val="100000"/>
                        </a:lnSpc>
                        <a:spcBef>
                          <a:spcPts val="200"/>
                        </a:spcBef>
                        <a:spcAft>
                          <a:spcPts val="0"/>
                        </a:spcAft>
                        <a:buClr>
                          <a:srgbClr val="595959"/>
                        </a:buClr>
                        <a:buSzPts val="1000"/>
                        <a:buFont typeface="Noto Sans Symbols"/>
                        <a:buNone/>
                      </a:pPr>
                      <a:r>
                        <a:rPr lang="it-IT" sz="1000" b="0" i="0" u="none" strike="noStrike" cap="none">
                          <a:solidFill>
                            <a:srgbClr val="595959"/>
                          </a:solidFill>
                          <a:latin typeface="Calibri"/>
                          <a:ea typeface="Calibri"/>
                          <a:cs typeface="Calibri"/>
                          <a:sym typeface="Calibri"/>
                        </a:rPr>
                        <a:t>Oltre a un’attenta programmazione delle attività formative destinate all’aggiornamento del personale, tenendo conto delle competenze assegnate alle singole unità organizzative, si dovranno intensificare gli interscambi informativi tra gli uffici  e incentivare  il  team working, anche ai fini della flessibilità nella gestione dei processi e come fattore essenziale per la crescita delle competenze. </a:t>
                      </a:r>
                      <a:endParaRPr/>
                    </a:p>
                    <a:p>
                      <a:pPr marL="0" marR="0" lvl="0" indent="0" algn="just" rtl="0">
                        <a:lnSpc>
                          <a:spcPct val="100000"/>
                        </a:lnSpc>
                        <a:spcBef>
                          <a:spcPts val="200"/>
                        </a:spcBef>
                        <a:spcAft>
                          <a:spcPts val="0"/>
                        </a:spcAft>
                        <a:buClr>
                          <a:srgbClr val="595959"/>
                        </a:buClr>
                        <a:buSzPts val="1000"/>
                        <a:buFont typeface="Noto Sans Symbols"/>
                        <a:buNone/>
                      </a:pPr>
                      <a:r>
                        <a:rPr lang="it-IT" sz="1000" b="0" i="0" u="none" strike="noStrike" cap="none">
                          <a:solidFill>
                            <a:srgbClr val="595959"/>
                          </a:solidFill>
                          <a:latin typeface="Calibri"/>
                          <a:ea typeface="Calibri"/>
                          <a:cs typeface="Calibri"/>
                          <a:sym typeface="Calibri"/>
                        </a:rPr>
                        <a:t>Si proseguirà con gli interventi formativi nei confronti dei responsabili e dei rispettivi collaboratori in materia di Anticorruzione e di Trasparenza, aumentando il grado di consapevolezza delle norme vigenti in materia: la leva culturale è e sarà una delle misure principali del Piano triennale per la trasparenza e la prevenzione della corruzione e dei relativi aggiornamenti. Lo stesso impegno formativo proseguirà sul tema della Privacy, nell’ottica del GDPR e del D.Lgs. 101/2018, per rafforzare la cultura dell’accountability , la compliance e il lavoro di asses</a:t>
                      </a:r>
                      <a:r>
                        <a:rPr lang="it-IT" sz="1000">
                          <a:solidFill>
                            <a:srgbClr val="595959"/>
                          </a:solidFill>
                          <a:latin typeface="Calibri"/>
                          <a:ea typeface="Calibri"/>
                          <a:cs typeface="Calibri"/>
                          <a:sym typeface="Calibri"/>
                        </a:rPr>
                        <a:t>s</a:t>
                      </a:r>
                      <a:r>
                        <a:rPr lang="it-IT" sz="1000" b="0" i="0" u="none" strike="noStrike" cap="none">
                          <a:solidFill>
                            <a:srgbClr val="595959"/>
                          </a:solidFill>
                          <a:latin typeface="Calibri"/>
                          <a:ea typeface="Calibri"/>
                          <a:cs typeface="Calibri"/>
                          <a:sym typeface="Calibri"/>
                        </a:rPr>
                        <a:t>ment.  </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7030A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00B05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25" name="Google Shape;425;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grpSp>
        <p:nvGrpSpPr>
          <p:cNvPr id="430" name="Google Shape;430;p26"/>
          <p:cNvGrpSpPr/>
          <p:nvPr/>
        </p:nvGrpSpPr>
        <p:grpSpPr>
          <a:xfrm>
            <a:off x="395536" y="260648"/>
            <a:ext cx="8291264" cy="729642"/>
            <a:chOff x="0" y="0"/>
            <a:chExt cx="8291264" cy="729642"/>
          </a:xfrm>
        </p:grpSpPr>
        <p:sp>
          <p:nvSpPr>
            <p:cNvPr id="431" name="Google Shape;431;p26"/>
            <p:cNvSpPr/>
            <p:nvPr/>
          </p:nvSpPr>
          <p:spPr>
            <a:xfrm>
              <a:off x="0" y="0"/>
              <a:ext cx="8291264" cy="385780"/>
            </a:xfrm>
            <a:prstGeom prst="roundRect">
              <a:avLst>
                <a:gd name="adj" fmla="val 16667"/>
              </a:avLst>
            </a:prstGeom>
            <a:gradFill>
              <a:gsLst>
                <a:gs pos="0">
                  <a:srgbClr val="992D2B"/>
                </a:gs>
                <a:gs pos="80000">
                  <a:srgbClr val="C93D39"/>
                </a:gs>
                <a:gs pos="100000">
                  <a:srgbClr val="CD3A36"/>
                </a:gs>
              </a:gsLst>
              <a:lin ang="16200000" scaled="0"/>
            </a:gradFill>
            <a:ln w="9525" cap="flat" cmpd="sng">
              <a:solidFill>
                <a:srgbClr val="BD4B4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6"/>
            <p:cNvSpPr txBox="1"/>
            <p:nvPr/>
          </p:nvSpPr>
          <p:spPr>
            <a:xfrm>
              <a:off x="18832" y="18832"/>
              <a:ext cx="8253600" cy="3481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4 – Economico - finanziaria</a:t>
              </a:r>
              <a:endParaRPr sz="1800" b="0" i="0" u="none" strike="noStrike" cap="none">
                <a:solidFill>
                  <a:schemeClr val="lt1"/>
                </a:solidFill>
                <a:latin typeface="Calibri"/>
                <a:ea typeface="Calibri"/>
                <a:cs typeface="Calibri"/>
                <a:sym typeface="Calibri"/>
              </a:endParaRPr>
            </a:p>
          </p:txBody>
        </p:sp>
        <p:sp>
          <p:nvSpPr>
            <p:cNvPr id="433" name="Google Shape;433;p26"/>
            <p:cNvSpPr/>
            <p:nvPr/>
          </p:nvSpPr>
          <p:spPr>
            <a:xfrm>
              <a:off x="0" y="473013"/>
              <a:ext cx="8291264" cy="256629"/>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6"/>
            <p:cNvSpPr txBox="1"/>
            <p:nvPr/>
          </p:nvSpPr>
          <p:spPr>
            <a:xfrm>
              <a:off x="12528" y="485541"/>
              <a:ext cx="8266208" cy="2315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4.1 – Incrementare le entrate alternative al diritto annuo e contenere i costi</a:t>
              </a:r>
              <a:endParaRPr/>
            </a:p>
          </p:txBody>
        </p:sp>
        <p:sp>
          <p:nvSpPr>
            <p:cNvPr id="435" name="Google Shape;435;p26"/>
            <p:cNvSpPr/>
            <p:nvPr/>
          </p:nvSpPr>
          <p:spPr>
            <a:xfrm>
              <a:off x="0" y="467447"/>
              <a:ext cx="8291264" cy="256629"/>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6"/>
            <p:cNvSpPr txBox="1"/>
            <p:nvPr/>
          </p:nvSpPr>
          <p:spPr>
            <a:xfrm>
              <a:off x="12528" y="479975"/>
              <a:ext cx="8266208" cy="2315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37" name="Google Shape;437;p26"/>
          <p:cNvGraphicFramePr/>
          <p:nvPr>
            <p:extLst>
              <p:ext uri="{D42A27DB-BD31-4B8C-83A1-F6EECF244321}">
                <p14:modId xmlns:p14="http://schemas.microsoft.com/office/powerpoint/2010/main" val="575613422"/>
              </p:ext>
            </p:extLst>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L’Ente continuerà l’azione di controllo e contenimento dei costi di struttura, considerando anche la situazione di grave carenza di organico da cui potrebbe derivare un incremento dei costi di funzionamento legato al ricorso all’automazione di sempre più servizi.</a:t>
                      </a:r>
                      <a:endParaRPr sz="1000" b="0" i="0" u="none" strike="noStrike" cap="none" dirty="0">
                        <a:solidFill>
                          <a:srgbClr val="92D050"/>
                        </a:solidFill>
                        <a:latin typeface="Calibri"/>
                        <a:ea typeface="Calibri"/>
                        <a:cs typeface="Calibri"/>
                        <a:sym typeface="Calibri"/>
                      </a:endParaRPr>
                    </a:p>
                    <a:p>
                      <a:pPr marL="0" marR="0" lvl="0" indent="0" algn="just" rtl="0">
                        <a:lnSpc>
                          <a:spcPct val="100000"/>
                        </a:lnSpc>
                        <a:spcBef>
                          <a:spcPts val="200"/>
                        </a:spcBef>
                        <a:spcAft>
                          <a:spcPts val="0"/>
                        </a:spcAft>
                        <a:buClr>
                          <a:srgbClr val="00B050"/>
                        </a:buClr>
                        <a:buSzPts val="1000"/>
                        <a:buFont typeface="Arial"/>
                        <a:buNone/>
                      </a:pPr>
                      <a:r>
                        <a:rPr lang="it-IT" sz="1000" b="0" i="0" u="none" strike="noStrike" cap="none" dirty="0">
                          <a:solidFill>
                            <a:srgbClr val="595959"/>
                          </a:solidFill>
                          <a:latin typeface="Calibri"/>
                          <a:ea typeface="Calibri"/>
                          <a:cs typeface="Calibri"/>
                          <a:sym typeface="Calibri"/>
                        </a:rPr>
                        <a:t>Come già più volte ricordato, inoltre, sui conti dell’Ente inciderà anche l’eventuale incremento del 20% del diritto annuale di cui all’</a:t>
                      </a:r>
                      <a:r>
                        <a:rPr lang="it-IT" sz="1000" b="0" i="0" u="none" strike="noStrike" cap="none" dirty="0" err="1">
                          <a:solidFill>
                            <a:srgbClr val="595959"/>
                          </a:solidFill>
                          <a:latin typeface="Calibri"/>
                          <a:ea typeface="Calibri"/>
                          <a:cs typeface="Calibri"/>
                          <a:sym typeface="Calibri"/>
                        </a:rPr>
                        <a:t>art.’art</a:t>
                      </a:r>
                      <a:r>
                        <a:rPr lang="it-IT" sz="1000" b="0" i="0" u="none" strike="noStrike" cap="none" dirty="0">
                          <a:solidFill>
                            <a:srgbClr val="595959"/>
                          </a:solidFill>
                          <a:latin typeface="Calibri"/>
                          <a:ea typeface="Calibri"/>
                          <a:cs typeface="Calibri"/>
                          <a:sym typeface="Calibri"/>
                        </a:rPr>
                        <a:t>. 18, comma 10, della Legge 580/93 e </a:t>
                      </a:r>
                      <a:r>
                        <a:rPr lang="it-IT" sz="1000" b="0" i="0" u="none" strike="noStrike" cap="none" dirty="0" err="1">
                          <a:solidFill>
                            <a:srgbClr val="595959"/>
                          </a:solidFill>
                          <a:latin typeface="Calibri"/>
                          <a:ea typeface="Calibri"/>
                          <a:cs typeface="Calibri"/>
                          <a:sym typeface="Calibri"/>
                        </a:rPr>
                        <a:t>s.m.i.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premesso, nel 2020 proseguiranno i lavori di ristrutturazione e  adeguamento del Palazzo delle Esposizioni - Alberto Ricevuti, di proprietà camerale, al fine di renderlo polifunzionale e fruibile per le attività promozionali della Camera  e degli altri soggetti pubblici e privati  del territorio.  Il Palazzo è infatti l’unica struttura  di dimensioni ragguardevoli a Pavia e, con i dovuti interventi, diventerebbe accessibile a molteplici eventi (manifestazioni, convegni ecc.)  che attualmente non trovano spazio in città e in provincia.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Inizierà inoltre concretamente anche la manutenzione e l’adeguamento dell’immobile di proprietà sito in Piazza del Lino, nel passato sede della Sala Contrattazione Merci e degli uffici  camerali,  che è situato nel pieno centro cittadino e che  potrà  ospitare attività promozionali dell’Ente e rappresentare una «vetrina»  delle tipicità locali e delle  attrazioni turistiche della provincia. Dall’eventuale accoglimento della domanda di finanziamento per il progetto </a:t>
                      </a:r>
                      <a:r>
                        <a:rPr lang="it-IT" sz="1000" dirty="0">
                          <a:solidFill>
                            <a:srgbClr val="595959"/>
                          </a:solidFill>
                          <a:latin typeface="Calibri"/>
                          <a:ea typeface="Calibri"/>
                          <a:cs typeface="Calibri"/>
                          <a:sym typeface="Calibri"/>
                        </a:rPr>
                        <a:t>‘’La Cupola Arnaboldi di Pavia per lo sviluppo culturale e turistico’’</a:t>
                      </a:r>
                      <a:r>
                        <a:rPr lang="it-IT" sz="1000" b="0" i="0" u="none" strike="noStrike" cap="none" dirty="0">
                          <a:solidFill>
                            <a:srgbClr val="595959"/>
                          </a:solidFill>
                          <a:latin typeface="Calibri"/>
                          <a:ea typeface="Calibri"/>
                          <a:cs typeface="Calibri"/>
                          <a:sym typeface="Calibri"/>
                        </a:rPr>
                        <a:t> sul bando Beni Aperti di Fondazione Cariplo potrebbe derivare la copertura fino al 70% degli oneri necessari per i relativi lavori.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Tali interventi porteranno inoltre alla rivalutazione  al rialzo del valore degli immobili  interessati, già notevole, che la Camera  possiede.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smtClean="0">
                          <a:solidFill>
                            <a:srgbClr val="595959"/>
                          </a:solidFill>
                          <a:latin typeface="Calibri"/>
                          <a:ea typeface="Calibri"/>
                          <a:cs typeface="Calibri"/>
                          <a:sym typeface="Calibri"/>
                        </a:rPr>
                        <a:t>Si </a:t>
                      </a:r>
                      <a:r>
                        <a:rPr lang="it-IT" sz="1000" b="0" i="0" u="none" strike="noStrike" cap="none" dirty="0">
                          <a:solidFill>
                            <a:srgbClr val="595959"/>
                          </a:solidFill>
                          <a:latin typeface="Calibri"/>
                          <a:ea typeface="Calibri"/>
                          <a:cs typeface="Calibri"/>
                          <a:sym typeface="Calibri"/>
                        </a:rPr>
                        <a:t>proseguirà, inoltre,  l’analisi delle opportunità offerte dall’Unione Europea  e con lo sviluppo di </a:t>
                      </a:r>
                      <a:r>
                        <a:rPr lang="it-IT" sz="1000" b="0" i="0" u="none" strike="noStrike" cap="none" dirty="0" err="1">
                          <a:solidFill>
                            <a:srgbClr val="595959"/>
                          </a:solidFill>
                          <a:latin typeface="Calibri"/>
                          <a:ea typeface="Calibri"/>
                          <a:cs typeface="Calibri"/>
                          <a:sym typeface="Calibri"/>
                        </a:rPr>
                        <a:t>partenership</a:t>
                      </a:r>
                      <a:r>
                        <a:rPr lang="it-IT" sz="1000" b="0" i="0" u="none" strike="noStrike" cap="none" dirty="0">
                          <a:solidFill>
                            <a:srgbClr val="595959"/>
                          </a:solidFill>
                          <a:latin typeface="Calibri"/>
                          <a:ea typeface="Calibri"/>
                          <a:cs typeface="Calibri"/>
                          <a:sym typeface="Calibri"/>
                        </a:rPr>
                        <a:t> transnazionali per potenziare e migliorare l’efficacia delle azioni camerali rispetto agli obiettivi strategici.</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38" name="Google Shape;438;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32</a:t>
            </a:fld>
            <a:endParaRPr/>
          </a:p>
        </p:txBody>
      </p:sp>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11379</Words>
  <Application>Microsoft Office PowerPoint</Application>
  <PresentationFormat>Presentazione su schermo (4:3)</PresentationFormat>
  <Paragraphs>413</Paragraphs>
  <Slides>32</Slides>
  <Notes>31</Notes>
  <HiddenSlides>0</HiddenSlides>
  <MMClips>0</MMClips>
  <ScaleCrop>false</ScaleCrop>
  <HeadingPairs>
    <vt:vector size="4" baseType="variant">
      <vt:variant>
        <vt:lpstr>Tema</vt:lpstr>
      </vt:variant>
      <vt:variant>
        <vt:i4>1</vt:i4>
      </vt:variant>
      <vt:variant>
        <vt:lpstr>Titoli diapositive</vt:lpstr>
      </vt:variant>
      <vt:variant>
        <vt:i4>32</vt:i4>
      </vt:variant>
    </vt:vector>
  </HeadingPairs>
  <TitlesOfParts>
    <vt:vector size="33" baseType="lpstr">
      <vt:lpstr>Tema di Office</vt:lpstr>
      <vt:lpstr>     RELAZIONE PREVISIONALE E PROGRAMMATICA 2020  </vt:lpstr>
      <vt:lpstr>Sommario</vt:lpstr>
      <vt:lpstr>Presentazione standard di PowerPoint</vt:lpstr>
      <vt:lpstr>Presentazione standard di PowerPoint</vt:lpstr>
      <vt:lpstr>2 – SCENARI DI RIFERIMENTO </vt:lpstr>
      <vt:lpstr>SCENARIO ECONOMICO (I)</vt:lpstr>
      <vt:lpstr>SCENARIO ECONOMICO (II)</vt:lpstr>
      <vt:lpstr>SCENARIO NORMATIVO (I)</vt:lpstr>
      <vt:lpstr>SCENARIO NORMATIVO (II)</vt:lpstr>
      <vt:lpstr>NUOVO RUOLO DELLA CAMERA E  RELAZIONI ISTITUZIONALI</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2020</dc:title>
  <dc:creator>elena maggi</dc:creator>
  <cp:lastModifiedBy>elena maggi</cp:lastModifiedBy>
  <cp:revision>26</cp:revision>
  <cp:lastPrinted>2019-10-24T09:23:28Z</cp:lastPrinted>
  <dcterms:created xsi:type="dcterms:W3CDTF">2016-10-19T09:06:28Z</dcterms:created>
  <dcterms:modified xsi:type="dcterms:W3CDTF">2019-10-24T09:30:41Z</dcterms:modified>
</cp:coreProperties>
</file>