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8" r:id="rId2"/>
    <p:sldId id="260" r:id="rId3"/>
    <p:sldId id="262" r:id="rId4"/>
    <p:sldId id="264" r:id="rId5"/>
    <p:sldId id="266" r:id="rId6"/>
    <p:sldId id="267" r:id="rId7"/>
    <p:sldId id="299" r:id="rId8"/>
    <p:sldId id="300" r:id="rId9"/>
    <p:sldId id="268" r:id="rId10"/>
    <p:sldId id="284" r:id="rId11"/>
    <p:sldId id="285" r:id="rId12"/>
    <p:sldId id="269" r:id="rId13"/>
    <p:sldId id="270" r:id="rId14"/>
    <p:sldId id="271" r:id="rId15"/>
    <p:sldId id="292" r:id="rId16"/>
    <p:sldId id="297" r:id="rId17"/>
    <p:sldId id="272" r:id="rId18"/>
    <p:sldId id="286" r:id="rId19"/>
    <p:sldId id="273" r:id="rId20"/>
    <p:sldId id="274" r:id="rId21"/>
    <p:sldId id="288" r:id="rId22"/>
    <p:sldId id="275" r:id="rId23"/>
    <p:sldId id="293" r:id="rId24"/>
    <p:sldId id="294" r:id="rId25"/>
    <p:sldId id="276" r:id="rId26"/>
    <p:sldId id="295" r:id="rId27"/>
    <p:sldId id="298" r:id="rId28"/>
    <p:sldId id="289" r:id="rId29"/>
    <p:sldId id="277" r:id="rId30"/>
    <p:sldId id="278" r:id="rId31"/>
    <p:sldId id="290" r:id="rId32"/>
    <p:sldId id="279" r:id="rId33"/>
    <p:sldId id="281" r:id="rId34"/>
    <p:sldId id="296" r:id="rId35"/>
    <p:sldId id="283" r:id="rId36"/>
  </p:sldIdLst>
  <p:sldSz cx="9144000" cy="6858000" type="screen4x3"/>
  <p:notesSz cx="7010400" cy="92964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2" autoAdjust="0"/>
    <p:restoredTop sz="95130" autoAdjust="0"/>
  </p:normalViewPr>
  <p:slideViewPr>
    <p:cSldViewPr>
      <p:cViewPr>
        <p:scale>
          <a:sx n="90" d="100"/>
          <a:sy n="90" d="100"/>
        </p:scale>
        <p:origin x="192" y="21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1.1 – Rafforzare il processo di internazionalizzazione del sistema imprenditoriale (I) </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354FFC51-5CC2-4B17-A697-1B451408E106}"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B4F97D60-9349-4431-B1C2-E60F2D2D0640}" type="presOf" srcId="{C9B74B53-8E51-4C3C-9EF4-96CAB68EBC4A}" destId="{D7126B19-7668-41C7-83E8-D97D9586CF89}" srcOrd="0" destOrd="0" presId="urn:microsoft.com/office/officeart/2005/8/layout/vList2"/>
    <dgm:cxn modelId="{06876F0A-E8E5-4DAF-BE0A-F8C8F561BBB2}" type="presOf" srcId="{D83A2284-6BCE-49A0-A1A1-5796BF3D68BF}" destId="{F66B3C40-862D-4EA0-BDFC-AD5E3F1A73EE}" srcOrd="0" destOrd="0" presId="urn:microsoft.com/office/officeart/2005/8/layout/vList2"/>
    <dgm:cxn modelId="{5AA7FB3C-1517-4497-BD02-136168ACABAA}"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1695C57E-AA28-472F-AD00-87952986A20C}" type="presParOf" srcId="{F697BC44-E282-42D3-9F4D-BFB0651BD981}" destId="{D7126B19-7668-41C7-83E8-D97D9586CF89}" srcOrd="0" destOrd="0" presId="urn:microsoft.com/office/officeart/2005/8/layout/vList2"/>
    <dgm:cxn modelId="{8262F9A7-3BFA-4EA9-8821-5EC975BE841D}" type="presParOf" srcId="{F697BC44-E282-42D3-9F4D-BFB0651BD981}" destId="{46AA9149-9E24-45B7-AF92-5C5510438DE2}" srcOrd="1" destOrd="0" presId="urn:microsoft.com/office/officeart/2005/8/layout/vList2"/>
    <dgm:cxn modelId="{4832E04F-58A0-4355-89C8-59DE7929E59D}" type="presParOf" srcId="{F697BC44-E282-42D3-9F4D-BFB0651BD981}" destId="{F66B3C40-862D-4EA0-BDFC-AD5E3F1A73EE}" srcOrd="2" destOrd="0" presId="urn:microsoft.com/office/officeart/2005/8/layout/vList2"/>
    <dgm:cxn modelId="{233827FB-7F39-49C7-90A4-0DD9BD82352C}" type="presParOf" srcId="{F697BC44-E282-42D3-9F4D-BFB0651BD981}" destId="{8F966E26-C4F6-4136-AA0A-571B5A225A02}" srcOrd="3" destOrd="0" presId="urn:microsoft.com/office/officeart/2005/8/layout/vList2"/>
    <dgm:cxn modelId="{A16FCFDE-CD9B-4A93-A2F6-602428302E86}"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1.1 – Rafforzare il processo di internazionalizzazione del sistema imprenditoriale  (II)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09B3C5A5-0405-4AB9-AC42-CAE1929851BD}" type="presOf" srcId="{C9B74B53-8E51-4C3C-9EF4-96CAB68EBC4A}" destId="{D7126B19-7668-41C7-83E8-D97D9586CF89}"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F6B4E161-B8C9-4515-81FA-FED3BF157FA6}" type="presOf" srcId="{DE493239-4DAB-47E7-B9C0-6CEA8365470D}" destId="{F697BC44-E282-42D3-9F4D-BFB0651BD981}" srcOrd="0" destOrd="0" presId="urn:microsoft.com/office/officeart/2005/8/layout/vList2"/>
    <dgm:cxn modelId="{8741867F-8E41-4D20-BFF6-F4A5E935DA16}" type="presOf" srcId="{D83A2284-6BCE-49A0-A1A1-5796BF3D68BF}" destId="{F66B3C40-862D-4EA0-BDFC-AD5E3F1A73EE}" srcOrd="0" destOrd="0" presId="urn:microsoft.com/office/officeart/2005/8/layout/vList2"/>
    <dgm:cxn modelId="{63623C5F-973E-4D2A-BE34-A3C018A0E896}"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63283F4B-8722-4352-B7DA-AE81EA1CF741}" type="presParOf" srcId="{F697BC44-E282-42D3-9F4D-BFB0651BD981}" destId="{D7126B19-7668-41C7-83E8-D97D9586CF89}" srcOrd="0" destOrd="0" presId="urn:microsoft.com/office/officeart/2005/8/layout/vList2"/>
    <dgm:cxn modelId="{7F9FF75F-BB2E-4552-BF92-8E4BD1F5A33D}" type="presParOf" srcId="{F697BC44-E282-42D3-9F4D-BFB0651BD981}" destId="{46AA9149-9E24-45B7-AF92-5C5510438DE2}" srcOrd="1" destOrd="0" presId="urn:microsoft.com/office/officeart/2005/8/layout/vList2"/>
    <dgm:cxn modelId="{423A9B64-FDFA-44F9-B325-9BA4A6CC9077}" type="presParOf" srcId="{F697BC44-E282-42D3-9F4D-BFB0651BD981}" destId="{F66B3C40-862D-4EA0-BDFC-AD5E3F1A73EE}" srcOrd="2" destOrd="0" presId="urn:microsoft.com/office/officeart/2005/8/layout/vList2"/>
    <dgm:cxn modelId="{BE2BDAD2-68C8-4A15-AD03-3431941A9DB5}" type="presParOf" srcId="{F697BC44-E282-42D3-9F4D-BFB0651BD981}" destId="{8F966E26-C4F6-4136-AA0A-571B5A225A02}" srcOrd="3" destOrd="0" presId="urn:microsoft.com/office/officeart/2005/8/layout/vList2"/>
    <dgm:cxn modelId="{D5F2553A-AD35-4B10-A6FD-41E040292528}"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1.2– Favorire l’accesso al credito e una migliore gestione della leva finanziaria </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5527D196-E1C2-4491-A440-E42A30D2794B}" type="presOf" srcId="{D83A2284-6BCE-49A0-A1A1-5796BF3D68BF}" destId="{F66B3C40-862D-4EA0-BDFC-AD5E3F1A73EE}" srcOrd="0" destOrd="0" presId="urn:microsoft.com/office/officeart/2005/8/layout/vList2"/>
    <dgm:cxn modelId="{A24D567D-19C4-4375-881C-C4207213839A}" type="presOf" srcId="{4AC66F47-FC7F-41F8-A920-3FDC5BA8B3B9}" destId="{8BE8880F-3FBB-487E-8C90-96229143433F}" srcOrd="0" destOrd="0" presId="urn:microsoft.com/office/officeart/2005/8/layout/vList2"/>
    <dgm:cxn modelId="{7B59B289-9CED-4A2B-9090-51CFEA149E9C}"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9E39C13E-224C-4A7B-96FC-98AB09D1C3E1}" type="presOf" srcId="{C9B74B53-8E51-4C3C-9EF4-96CAB68EBC4A}" destId="{D7126B19-7668-41C7-83E8-D97D9586CF89}" srcOrd="0" destOrd="0" presId="urn:microsoft.com/office/officeart/2005/8/layout/vList2"/>
    <dgm:cxn modelId="{E85ED91A-175E-4BE1-8AF2-FFE9E137C52A}" type="presParOf" srcId="{F697BC44-E282-42D3-9F4D-BFB0651BD981}" destId="{D7126B19-7668-41C7-83E8-D97D9586CF89}" srcOrd="0" destOrd="0" presId="urn:microsoft.com/office/officeart/2005/8/layout/vList2"/>
    <dgm:cxn modelId="{BED0625C-D2DA-4001-851A-66B10DE3BE4D}" type="presParOf" srcId="{F697BC44-E282-42D3-9F4D-BFB0651BD981}" destId="{46AA9149-9E24-45B7-AF92-5C5510438DE2}" srcOrd="1" destOrd="0" presId="urn:microsoft.com/office/officeart/2005/8/layout/vList2"/>
    <dgm:cxn modelId="{2E177E98-FE91-4626-9C5A-871D1A73ED76}" type="presParOf" srcId="{F697BC44-E282-42D3-9F4D-BFB0651BD981}" destId="{F66B3C40-862D-4EA0-BDFC-AD5E3F1A73EE}" srcOrd="2" destOrd="0" presId="urn:microsoft.com/office/officeart/2005/8/layout/vList2"/>
    <dgm:cxn modelId="{4E5916A4-DF6B-4672-AA01-E7A4A3D00EDE}" type="presParOf" srcId="{F697BC44-E282-42D3-9F4D-BFB0651BD981}" destId="{8F966E26-C4F6-4136-AA0A-571B5A225A02}" srcOrd="3" destOrd="0" presId="urn:microsoft.com/office/officeart/2005/8/layout/vList2"/>
    <dgm:cxn modelId="{6EB175EC-E86F-47E4-98EC-670774C44B27}"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1.3– Far crescere la competenza delle imprese nel campo digitale e dell’innovazione  (I)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B85C8841-9B50-41EF-9FF9-A10BBDC08100}"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D7104A44-18EE-4986-A4DA-BEA7ED4D4780}" type="presOf" srcId="{C9B74B53-8E51-4C3C-9EF4-96CAB68EBC4A}" destId="{D7126B19-7668-41C7-83E8-D97D9586CF89}" srcOrd="0" destOrd="0" presId="urn:microsoft.com/office/officeart/2005/8/layout/vList2"/>
    <dgm:cxn modelId="{34012E71-D29C-4EBA-AB46-87835AC89425}"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8726CC06-4A39-4932-8B7F-EB17E2BD76AB}" type="presOf" srcId="{D83A2284-6BCE-49A0-A1A1-5796BF3D68BF}" destId="{F66B3C40-862D-4EA0-BDFC-AD5E3F1A73EE}" srcOrd="0" destOrd="0" presId="urn:microsoft.com/office/officeart/2005/8/layout/vList2"/>
    <dgm:cxn modelId="{53BDF9FA-F92D-43DD-866D-296110F3F379}" type="presParOf" srcId="{F697BC44-E282-42D3-9F4D-BFB0651BD981}" destId="{D7126B19-7668-41C7-83E8-D97D9586CF89}" srcOrd="0" destOrd="0" presId="urn:microsoft.com/office/officeart/2005/8/layout/vList2"/>
    <dgm:cxn modelId="{07AAFB7C-330B-4238-B052-D3BF515FFCA9}" type="presParOf" srcId="{F697BC44-E282-42D3-9F4D-BFB0651BD981}" destId="{46AA9149-9E24-45B7-AF92-5C5510438DE2}" srcOrd="1" destOrd="0" presId="urn:microsoft.com/office/officeart/2005/8/layout/vList2"/>
    <dgm:cxn modelId="{92F67FA0-887A-4DFC-98F2-F90370F82F42}" type="presParOf" srcId="{F697BC44-E282-42D3-9F4D-BFB0651BD981}" destId="{F66B3C40-862D-4EA0-BDFC-AD5E3F1A73EE}" srcOrd="2" destOrd="0" presId="urn:microsoft.com/office/officeart/2005/8/layout/vList2"/>
    <dgm:cxn modelId="{DB4E5009-46BE-4971-9F09-42B2FFD2E279}" type="presParOf" srcId="{F697BC44-E282-42D3-9F4D-BFB0651BD981}" destId="{8F966E26-C4F6-4136-AA0A-571B5A225A02}" srcOrd="3" destOrd="0" presId="urn:microsoft.com/office/officeart/2005/8/layout/vList2"/>
    <dgm:cxn modelId="{571311E9-135E-4CF9-9770-7686553CB15E}"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1.3– Far crescere la competenza delle imprese nel campo digitale e dell’innovazione (II)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6287CF52-B596-4E06-99B0-CB53E429F7BC}" type="presOf" srcId="{C9B74B53-8E51-4C3C-9EF4-96CAB68EBC4A}" destId="{D7126B19-7668-41C7-83E8-D97D9586CF89}"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708541C3-4574-4F32-9AAB-44609AD84B26}" type="presOf" srcId="{D83A2284-6BCE-49A0-A1A1-5796BF3D68BF}" destId="{F66B3C40-862D-4EA0-BDFC-AD5E3F1A73EE}" srcOrd="0" destOrd="0" presId="urn:microsoft.com/office/officeart/2005/8/layout/vList2"/>
    <dgm:cxn modelId="{CBCF75F0-C706-4C19-B768-FF8765C24D03}" type="presOf" srcId="{DE493239-4DAB-47E7-B9C0-6CEA8365470D}" destId="{F697BC44-E282-42D3-9F4D-BFB0651BD981}" srcOrd="0" destOrd="0" presId="urn:microsoft.com/office/officeart/2005/8/layout/vList2"/>
    <dgm:cxn modelId="{746ADC41-8FD8-45F5-A0BD-65264493BE46}"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68A33237-5511-4302-B60B-68614FD47C5D}" type="presParOf" srcId="{F697BC44-E282-42D3-9F4D-BFB0651BD981}" destId="{D7126B19-7668-41C7-83E8-D97D9586CF89}" srcOrd="0" destOrd="0" presId="urn:microsoft.com/office/officeart/2005/8/layout/vList2"/>
    <dgm:cxn modelId="{C2FB5DD3-A88D-49B2-8048-9F4CF6E43536}" type="presParOf" srcId="{F697BC44-E282-42D3-9F4D-BFB0651BD981}" destId="{46AA9149-9E24-45B7-AF92-5C5510438DE2}" srcOrd="1" destOrd="0" presId="urn:microsoft.com/office/officeart/2005/8/layout/vList2"/>
    <dgm:cxn modelId="{DF37AF7A-DB03-45E0-8837-E1B08BA25C9C}" type="presParOf" srcId="{F697BC44-E282-42D3-9F4D-BFB0651BD981}" destId="{F66B3C40-862D-4EA0-BDFC-AD5E3F1A73EE}" srcOrd="2" destOrd="0" presId="urn:microsoft.com/office/officeart/2005/8/layout/vList2"/>
    <dgm:cxn modelId="{5373CA88-056C-45BC-ACF7-48A28BB0E873}" type="presParOf" srcId="{F697BC44-E282-42D3-9F4D-BFB0651BD981}" destId="{8F966E26-C4F6-4136-AA0A-571B5A225A02}" srcOrd="3" destOrd="0" presId="urn:microsoft.com/office/officeart/2005/8/layout/vList2"/>
    <dgm:cxn modelId="{516002F2-8B2A-42B3-8DAF-02EC56D1A445}"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1.4– Favorire lo sviluppo del capitale umano e la cultura di impresa  (I)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7C04C784-FF97-4D76-B1E6-A3CF79EFAD7D}" type="presOf" srcId="{DE493239-4DAB-47E7-B9C0-6CEA8365470D}" destId="{F697BC44-E282-42D3-9F4D-BFB0651BD981}" srcOrd="0" destOrd="0" presId="urn:microsoft.com/office/officeart/2005/8/layout/vList2"/>
    <dgm:cxn modelId="{1687F987-8876-4604-86DB-8ADCFBF966A3}" type="presOf" srcId="{D83A2284-6BCE-49A0-A1A1-5796BF3D68BF}" destId="{F66B3C40-862D-4EA0-BDFC-AD5E3F1A73EE}"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B90A5227-C3C2-47C6-AEDA-EE4AC82B57A0}" type="presOf" srcId="{C9B74B53-8E51-4C3C-9EF4-96CAB68EBC4A}" destId="{D7126B19-7668-41C7-83E8-D97D9586CF89}" srcOrd="0" destOrd="0" presId="urn:microsoft.com/office/officeart/2005/8/layout/vList2"/>
    <dgm:cxn modelId="{9E3D3A24-5DB2-4FDE-AADD-C16357CC4BD6}"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C10386B1-D928-42D4-95B2-649A9EEA072B}" type="presParOf" srcId="{F697BC44-E282-42D3-9F4D-BFB0651BD981}" destId="{D7126B19-7668-41C7-83E8-D97D9586CF89}" srcOrd="0" destOrd="0" presId="urn:microsoft.com/office/officeart/2005/8/layout/vList2"/>
    <dgm:cxn modelId="{4309ACC9-385F-4202-8B75-97D5C3093D4F}" type="presParOf" srcId="{F697BC44-E282-42D3-9F4D-BFB0651BD981}" destId="{46AA9149-9E24-45B7-AF92-5C5510438DE2}" srcOrd="1" destOrd="0" presId="urn:microsoft.com/office/officeart/2005/8/layout/vList2"/>
    <dgm:cxn modelId="{2E1010DD-7FD8-4622-A9AD-E0DD49B2CED6}" type="presParOf" srcId="{F697BC44-E282-42D3-9F4D-BFB0651BD981}" destId="{F66B3C40-862D-4EA0-BDFC-AD5E3F1A73EE}" srcOrd="2" destOrd="0" presId="urn:microsoft.com/office/officeart/2005/8/layout/vList2"/>
    <dgm:cxn modelId="{A4028090-A422-42E0-B810-46220451ACC9}" type="presParOf" srcId="{F697BC44-E282-42D3-9F4D-BFB0651BD981}" destId="{8F966E26-C4F6-4136-AA0A-571B5A225A02}" srcOrd="3" destOrd="0" presId="urn:microsoft.com/office/officeart/2005/8/layout/vList2"/>
    <dgm:cxn modelId="{73DEAB2A-C928-4EF4-B3A3-19F7AD37F19D}"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1.4– Favorire lo sviluppo del capitale umano e la cultura di impresa  (II)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0A6DC213-7680-4C08-9BB6-6F37DC756FCD}" type="presOf" srcId="{D83A2284-6BCE-49A0-A1A1-5796BF3D68BF}" destId="{F66B3C40-862D-4EA0-BDFC-AD5E3F1A73EE}"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DE626284-2A79-4B41-9318-BC5119D03321}" type="presOf" srcId="{4AC66F47-FC7F-41F8-A920-3FDC5BA8B3B9}" destId="{8BE8880F-3FBB-487E-8C90-96229143433F}"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DC6CC726-286A-4722-BC81-D4CD7BB2D286}"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0643AF40-0DF8-4F27-8ACA-B2F49035640E}" type="presOf" srcId="{DE493239-4DAB-47E7-B9C0-6CEA8365470D}" destId="{F697BC44-E282-42D3-9F4D-BFB0651BD981}" srcOrd="0" destOrd="0" presId="urn:microsoft.com/office/officeart/2005/8/layout/vList2"/>
    <dgm:cxn modelId="{C47E704A-2968-493F-A55C-C08DBECC98DA}" type="presParOf" srcId="{F697BC44-E282-42D3-9F4D-BFB0651BD981}" destId="{D7126B19-7668-41C7-83E8-D97D9586CF89}" srcOrd="0" destOrd="0" presId="urn:microsoft.com/office/officeart/2005/8/layout/vList2"/>
    <dgm:cxn modelId="{EA750576-006B-4A5D-99DF-F1F77B5A0CB5}" type="presParOf" srcId="{F697BC44-E282-42D3-9F4D-BFB0651BD981}" destId="{46AA9149-9E24-45B7-AF92-5C5510438DE2}" srcOrd="1" destOrd="0" presId="urn:microsoft.com/office/officeart/2005/8/layout/vList2"/>
    <dgm:cxn modelId="{E37A7DD0-DAE8-48E3-9EE6-0EE5DB3299C2}" type="presParOf" srcId="{F697BC44-E282-42D3-9F4D-BFB0651BD981}" destId="{F66B3C40-862D-4EA0-BDFC-AD5E3F1A73EE}" srcOrd="2" destOrd="0" presId="urn:microsoft.com/office/officeart/2005/8/layout/vList2"/>
    <dgm:cxn modelId="{B276C7A5-B2A6-4603-8BF3-8C99847A481F}" type="presParOf" srcId="{F697BC44-E282-42D3-9F4D-BFB0651BD981}" destId="{8F966E26-C4F6-4136-AA0A-571B5A225A02}" srcOrd="3" destOrd="0" presId="urn:microsoft.com/office/officeart/2005/8/layout/vList2"/>
    <dgm:cxn modelId="{19C9ABA0-0BA2-4424-BA5D-9AEC554B86CE}"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1.4– Favorire lo sviluppo del capitale umano e la cultura di impresa (III) </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A1ED6288-867A-4B61-AFC6-03064B3FECF4}" type="presOf" srcId="{D83A2284-6BCE-49A0-A1A1-5796BF3D68BF}" destId="{F66B3C40-862D-4EA0-BDFC-AD5E3F1A73EE}"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0F31DA40-4511-48CD-A0EE-DBC118E3CA48}" type="presOf" srcId="{4AC66F47-FC7F-41F8-A920-3FDC5BA8B3B9}" destId="{8BE8880F-3FBB-487E-8C90-96229143433F}"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D781A512-6B32-4904-A6CC-1D2F1EC4BEB9}"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B61F7F2E-3D7E-4BE1-92D4-DB942EB8FA71}" type="presOf" srcId="{C9B74B53-8E51-4C3C-9EF4-96CAB68EBC4A}" destId="{D7126B19-7668-41C7-83E8-D97D9586CF89}" srcOrd="0" destOrd="0" presId="urn:microsoft.com/office/officeart/2005/8/layout/vList2"/>
    <dgm:cxn modelId="{D21562ED-ABBD-4F6F-957B-B77EEF684230}" type="presParOf" srcId="{F697BC44-E282-42D3-9F4D-BFB0651BD981}" destId="{D7126B19-7668-41C7-83E8-D97D9586CF89}" srcOrd="0" destOrd="0" presId="urn:microsoft.com/office/officeart/2005/8/layout/vList2"/>
    <dgm:cxn modelId="{38394828-EDCF-40E3-8850-37E4C06A52EE}" type="presParOf" srcId="{F697BC44-E282-42D3-9F4D-BFB0651BD981}" destId="{46AA9149-9E24-45B7-AF92-5C5510438DE2}" srcOrd="1" destOrd="0" presId="urn:microsoft.com/office/officeart/2005/8/layout/vList2"/>
    <dgm:cxn modelId="{6CF0BE2F-043E-4757-ABB3-7AEECF646236}" type="presParOf" srcId="{F697BC44-E282-42D3-9F4D-BFB0651BD981}" destId="{F66B3C40-862D-4EA0-BDFC-AD5E3F1A73EE}" srcOrd="2" destOrd="0" presId="urn:microsoft.com/office/officeart/2005/8/layout/vList2"/>
    <dgm:cxn modelId="{F14B84E4-9194-4743-948C-3F02E55794A0}" type="presParOf" srcId="{F697BC44-E282-42D3-9F4D-BFB0651BD981}" destId="{8F966E26-C4F6-4136-AA0A-571B5A225A02}" srcOrd="3" destOrd="0" presId="urn:microsoft.com/office/officeart/2005/8/layout/vList2"/>
    <dgm:cxn modelId="{39A08D79-9B69-408D-A714-44753B672A9F}"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200" b="1" u="sng" dirty="0" smtClean="0">
              <a:solidFill>
                <a:srgbClr val="00B050"/>
              </a:solidFill>
            </a:rPr>
            <a:t>OBIETTIVO 1.5– Promuovere le eccellenze territoriali, le filiere produttive, il turismo, la cultura e il marketing territoriale (I)</a:t>
          </a:r>
          <a:endParaRPr lang="it-IT" sz="12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5CA418F1-29DC-49C0-92F0-C5029E944174}" type="presOf" srcId="{C9B74B53-8E51-4C3C-9EF4-96CAB68EBC4A}" destId="{D7126B19-7668-41C7-83E8-D97D9586CF89}" srcOrd="0" destOrd="0" presId="urn:microsoft.com/office/officeart/2005/8/layout/vList2"/>
    <dgm:cxn modelId="{D70B26E5-E974-4880-AC6E-31F387CD309D}" type="presOf" srcId="{D83A2284-6BCE-49A0-A1A1-5796BF3D68BF}" destId="{F66B3C40-862D-4EA0-BDFC-AD5E3F1A73EE}"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4F3D5CEA-09F2-40F8-8049-74A99E2A514A}" type="presOf" srcId="{4AC66F47-FC7F-41F8-A920-3FDC5BA8B3B9}" destId="{8BE8880F-3FBB-487E-8C90-96229143433F}"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32F7DCEC-5182-4E6B-8400-AD8A5EC9D5F0}"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D3E10463-DD4E-4A14-8911-2C9D086893C2}" type="presParOf" srcId="{F697BC44-E282-42D3-9F4D-BFB0651BD981}" destId="{D7126B19-7668-41C7-83E8-D97D9586CF89}" srcOrd="0" destOrd="0" presId="urn:microsoft.com/office/officeart/2005/8/layout/vList2"/>
    <dgm:cxn modelId="{69F869AF-F31F-4855-8DD6-F023CB469983}" type="presParOf" srcId="{F697BC44-E282-42D3-9F4D-BFB0651BD981}" destId="{46AA9149-9E24-45B7-AF92-5C5510438DE2}" srcOrd="1" destOrd="0" presId="urn:microsoft.com/office/officeart/2005/8/layout/vList2"/>
    <dgm:cxn modelId="{728B0DAC-6EE8-4888-BAD6-E902AD759B3A}" type="presParOf" srcId="{F697BC44-E282-42D3-9F4D-BFB0651BD981}" destId="{F66B3C40-862D-4EA0-BDFC-AD5E3F1A73EE}" srcOrd="2" destOrd="0" presId="urn:microsoft.com/office/officeart/2005/8/layout/vList2"/>
    <dgm:cxn modelId="{4B3D9F98-2439-4D3B-B7CE-EA65E1D3780C}" type="presParOf" srcId="{F697BC44-E282-42D3-9F4D-BFB0651BD981}" destId="{8F966E26-C4F6-4136-AA0A-571B5A225A02}" srcOrd="3" destOrd="0" presId="urn:microsoft.com/office/officeart/2005/8/layout/vList2"/>
    <dgm:cxn modelId="{BA18503A-FA42-49C0-B88C-E1DDD79A6328}"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200" b="1" u="sng" dirty="0" smtClean="0">
              <a:solidFill>
                <a:srgbClr val="00B050"/>
              </a:solidFill>
            </a:rPr>
            <a:t>OBIETTIVO 1.5– Promuovere le eccellenze territoriali, le filiere produttive, il turismo, la cultura e il marketing territoriale (II)</a:t>
          </a:r>
          <a:endParaRPr lang="it-IT" sz="12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1EFB7129-F01E-465F-BCE6-5270C572EB7F}" type="presOf" srcId="{C9B74B53-8E51-4C3C-9EF4-96CAB68EBC4A}" destId="{D7126B19-7668-41C7-83E8-D97D9586CF89}" srcOrd="0" destOrd="0" presId="urn:microsoft.com/office/officeart/2005/8/layout/vList2"/>
    <dgm:cxn modelId="{372FCB12-1EFC-45B0-824B-A9474BC06772}" type="presOf" srcId="{D83A2284-6BCE-49A0-A1A1-5796BF3D68BF}" destId="{F66B3C40-862D-4EA0-BDFC-AD5E3F1A73EE}"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3346587A-3789-4D0B-847F-9AF96920A212}" type="presOf" srcId="{DE493239-4DAB-47E7-B9C0-6CEA8365470D}" destId="{F697BC44-E282-42D3-9F4D-BFB0651BD981}" srcOrd="0" destOrd="0" presId="urn:microsoft.com/office/officeart/2005/8/layout/vList2"/>
    <dgm:cxn modelId="{FBBF39DE-0E4C-43B8-8D1F-42B561357D81}"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1EF0AE43-8FDA-40FA-934A-B93F9E3E705A}" type="presParOf" srcId="{F697BC44-E282-42D3-9F4D-BFB0651BD981}" destId="{D7126B19-7668-41C7-83E8-D97D9586CF89}" srcOrd="0" destOrd="0" presId="urn:microsoft.com/office/officeart/2005/8/layout/vList2"/>
    <dgm:cxn modelId="{16C7BF85-D68F-44D2-9EA5-F2F521851F5C}" type="presParOf" srcId="{F697BC44-E282-42D3-9F4D-BFB0651BD981}" destId="{46AA9149-9E24-45B7-AF92-5C5510438DE2}" srcOrd="1" destOrd="0" presId="urn:microsoft.com/office/officeart/2005/8/layout/vList2"/>
    <dgm:cxn modelId="{36935288-9DE6-4F0C-AF41-7CC4356DBA4E}" type="presParOf" srcId="{F697BC44-E282-42D3-9F4D-BFB0651BD981}" destId="{F66B3C40-862D-4EA0-BDFC-AD5E3F1A73EE}" srcOrd="2" destOrd="0" presId="urn:microsoft.com/office/officeart/2005/8/layout/vList2"/>
    <dgm:cxn modelId="{4147B8F7-B363-4B1E-BE4A-E7EBDA873B78}" type="presParOf" srcId="{F697BC44-E282-42D3-9F4D-BFB0651BD981}" destId="{8F966E26-C4F6-4136-AA0A-571B5A225A02}" srcOrd="3" destOrd="0" presId="urn:microsoft.com/office/officeart/2005/8/layout/vList2"/>
    <dgm:cxn modelId="{DF846458-2962-492B-B200-D8EE1FBD4316}"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200" b="1" u="sng" dirty="0" smtClean="0">
              <a:solidFill>
                <a:srgbClr val="00B050"/>
              </a:solidFill>
            </a:rPr>
            <a:t>OBIETTIVO 1.5– Promuovere le eccellenze territoriali, le filiere produttive, il turismo, la cultura e il marketing territoriale (III)</a:t>
          </a:r>
          <a:endParaRPr lang="it-IT" sz="12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18D8C687-F62E-4BD3-B308-AE06E751CED1}" type="presOf" srcId="{C9B74B53-8E51-4C3C-9EF4-96CAB68EBC4A}" destId="{D7126B19-7668-41C7-83E8-D97D9586CF89}"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C2925A7A-D93B-4FDF-96B9-BE8B9EA162DC}" type="presOf" srcId="{4AC66F47-FC7F-41F8-A920-3FDC5BA8B3B9}" destId="{8BE8880F-3FBB-487E-8C90-96229143433F}" srcOrd="0" destOrd="0" presId="urn:microsoft.com/office/officeart/2005/8/layout/vList2"/>
    <dgm:cxn modelId="{B212B115-F9CD-4C79-AC6A-D03AD1052C2E}"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CF1FD1F5-25E5-4127-A893-0C39042DC1BE}" type="presOf" srcId="{D83A2284-6BCE-49A0-A1A1-5796BF3D68BF}" destId="{F66B3C40-862D-4EA0-BDFC-AD5E3F1A73EE}" srcOrd="0" destOrd="0" presId="urn:microsoft.com/office/officeart/2005/8/layout/vList2"/>
    <dgm:cxn modelId="{0201352F-0057-4627-A74E-59CD68888BC0}" type="presParOf" srcId="{F697BC44-E282-42D3-9F4D-BFB0651BD981}" destId="{D7126B19-7668-41C7-83E8-D97D9586CF89}" srcOrd="0" destOrd="0" presId="urn:microsoft.com/office/officeart/2005/8/layout/vList2"/>
    <dgm:cxn modelId="{C1B72C85-BFD8-41DF-9104-292B8DCBEB14}" type="presParOf" srcId="{F697BC44-E282-42D3-9F4D-BFB0651BD981}" destId="{46AA9149-9E24-45B7-AF92-5C5510438DE2}" srcOrd="1" destOrd="0" presId="urn:microsoft.com/office/officeart/2005/8/layout/vList2"/>
    <dgm:cxn modelId="{296420FB-09E0-490B-9DAA-5B4D177F6B84}" type="presParOf" srcId="{F697BC44-E282-42D3-9F4D-BFB0651BD981}" destId="{F66B3C40-862D-4EA0-BDFC-AD5E3F1A73EE}" srcOrd="2" destOrd="0" presId="urn:microsoft.com/office/officeart/2005/8/layout/vList2"/>
    <dgm:cxn modelId="{B970F65B-7A70-4FFB-8973-A7D5590FAB0A}" type="presParOf" srcId="{F697BC44-E282-42D3-9F4D-BFB0651BD981}" destId="{8F966E26-C4F6-4136-AA0A-571B5A225A02}" srcOrd="3" destOrd="0" presId="urn:microsoft.com/office/officeart/2005/8/layout/vList2"/>
    <dgm:cxn modelId="{DFEAD1B9-43D0-44CA-881E-9E7A5F5CA877}"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200" b="1" u="sng" dirty="0" smtClean="0">
              <a:solidFill>
                <a:srgbClr val="00B050"/>
              </a:solidFill>
            </a:rPr>
            <a:t>OBIETTIVO 1.5– Promuovere le eccellenze territoriali, le filiere produttive, il turismo, la cultura e il marketing territoriale (IV)</a:t>
          </a:r>
          <a:endParaRPr lang="it-IT" sz="12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9C1CEA23-D9A6-4E72-80C8-0DF9680699C7}" type="presOf" srcId="{DE493239-4DAB-47E7-B9C0-6CEA8365470D}" destId="{F697BC44-E282-42D3-9F4D-BFB0651BD981}" srcOrd="0" destOrd="0" presId="urn:microsoft.com/office/officeart/2005/8/layout/vList2"/>
    <dgm:cxn modelId="{FEAABD1E-87B3-4383-AE00-458C485C75D1}" type="presOf" srcId="{4AC66F47-FC7F-41F8-A920-3FDC5BA8B3B9}" destId="{8BE8880F-3FBB-487E-8C90-96229143433F}" srcOrd="0" destOrd="0" presId="urn:microsoft.com/office/officeart/2005/8/layout/vList2"/>
    <dgm:cxn modelId="{A4030A2C-6F49-427E-97BB-53FEBDAF5031}" type="presOf" srcId="{C9B74B53-8E51-4C3C-9EF4-96CAB68EBC4A}" destId="{D7126B19-7668-41C7-83E8-D97D9586CF89}" srcOrd="0" destOrd="0" presId="urn:microsoft.com/office/officeart/2005/8/layout/vList2"/>
    <dgm:cxn modelId="{B0995355-BBCC-4770-BA3F-9E21D0A39D91}" type="presOf" srcId="{D83A2284-6BCE-49A0-A1A1-5796BF3D68BF}" destId="{F66B3C40-862D-4EA0-BDFC-AD5E3F1A73EE}"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A81B9A24-66B1-4547-9ACF-9FF16B302BD6}" srcId="{DE493239-4DAB-47E7-B9C0-6CEA8365470D}" destId="{C9B74B53-8E51-4C3C-9EF4-96CAB68EBC4A}" srcOrd="0" destOrd="0" parTransId="{060933E0-FC3C-4DA4-9098-FBE01992BC36}" sibTransId="{8046AC33-AF15-4342-A863-8B2B3BE05A44}"/>
    <dgm:cxn modelId="{FEDD6223-E7BC-486E-89BE-B1EE2EFD7EC0}" type="presParOf" srcId="{F697BC44-E282-42D3-9F4D-BFB0651BD981}" destId="{D7126B19-7668-41C7-83E8-D97D9586CF89}" srcOrd="0" destOrd="0" presId="urn:microsoft.com/office/officeart/2005/8/layout/vList2"/>
    <dgm:cxn modelId="{40E70AEF-4573-4A2D-B374-38989AD74159}" type="presParOf" srcId="{F697BC44-E282-42D3-9F4D-BFB0651BD981}" destId="{46AA9149-9E24-45B7-AF92-5C5510438DE2}" srcOrd="1" destOrd="0" presId="urn:microsoft.com/office/officeart/2005/8/layout/vList2"/>
    <dgm:cxn modelId="{0CD53FF1-0F14-47B3-87B5-4487989FE1E6}" type="presParOf" srcId="{F697BC44-E282-42D3-9F4D-BFB0651BD981}" destId="{F66B3C40-862D-4EA0-BDFC-AD5E3F1A73EE}" srcOrd="2" destOrd="0" presId="urn:microsoft.com/office/officeart/2005/8/layout/vList2"/>
    <dgm:cxn modelId="{1B82B3EC-7BBF-418F-8C2B-305D532A45EE}" type="presParOf" srcId="{F697BC44-E282-42D3-9F4D-BFB0651BD981}" destId="{8F966E26-C4F6-4136-AA0A-571B5A225A02}" srcOrd="3" destOrd="0" presId="urn:microsoft.com/office/officeart/2005/8/layout/vList2"/>
    <dgm:cxn modelId="{3B793D98-7C8F-4810-ADCD-C4D8855CAF57}"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1.6– Semplificare il rapporto delle imprese con la PA  e promuovere l’e-</a:t>
          </a:r>
          <a:r>
            <a:rPr lang="it-IT" sz="1400" b="1" u="sng" dirty="0" err="1" smtClean="0">
              <a:solidFill>
                <a:srgbClr val="00B050"/>
              </a:solidFill>
            </a:rPr>
            <a:t>government</a:t>
          </a:r>
          <a:r>
            <a:rPr lang="it-IT" sz="1400" b="1" u="sng" dirty="0" smtClean="0">
              <a:solidFill>
                <a:srgbClr val="00B050"/>
              </a:solidFill>
            </a:rPr>
            <a:t> </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749AF202-E2D0-48CD-91A9-FACE987DBCC9}" type="presOf" srcId="{DE493239-4DAB-47E7-B9C0-6CEA8365470D}" destId="{F697BC44-E282-42D3-9F4D-BFB0651BD981}" srcOrd="0" destOrd="0" presId="urn:microsoft.com/office/officeart/2005/8/layout/vList2"/>
    <dgm:cxn modelId="{11DD88AF-AA7E-4073-8C62-801EAA89FEF6}" type="presOf" srcId="{C9B74B53-8E51-4C3C-9EF4-96CAB68EBC4A}" destId="{D7126B19-7668-41C7-83E8-D97D9586CF89}" srcOrd="0" destOrd="0" presId="urn:microsoft.com/office/officeart/2005/8/layout/vList2"/>
    <dgm:cxn modelId="{7E0F80D1-83B6-484D-B81D-FAEFBE0684F6}" type="presOf" srcId="{4AC66F47-FC7F-41F8-A920-3FDC5BA8B3B9}" destId="{8BE8880F-3FBB-487E-8C90-96229143433F}"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D32C6E86-70A1-4A4A-974A-8B0247A5395B}" type="presOf" srcId="{D83A2284-6BCE-49A0-A1A1-5796BF3D68BF}" destId="{F66B3C40-862D-4EA0-BDFC-AD5E3F1A73EE}"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A81B9A24-66B1-4547-9ACF-9FF16B302BD6}" srcId="{DE493239-4DAB-47E7-B9C0-6CEA8365470D}" destId="{C9B74B53-8E51-4C3C-9EF4-96CAB68EBC4A}" srcOrd="0" destOrd="0" parTransId="{060933E0-FC3C-4DA4-9098-FBE01992BC36}" sibTransId="{8046AC33-AF15-4342-A863-8B2B3BE05A44}"/>
    <dgm:cxn modelId="{A5A3A248-36E5-4BD7-9431-CC9DD329E5E7}" type="presParOf" srcId="{F697BC44-E282-42D3-9F4D-BFB0651BD981}" destId="{D7126B19-7668-41C7-83E8-D97D9586CF89}" srcOrd="0" destOrd="0" presId="urn:microsoft.com/office/officeart/2005/8/layout/vList2"/>
    <dgm:cxn modelId="{19DC99AC-1B93-416F-8582-68C61D04DCD3}" type="presParOf" srcId="{F697BC44-E282-42D3-9F4D-BFB0651BD981}" destId="{46AA9149-9E24-45B7-AF92-5C5510438DE2}" srcOrd="1" destOrd="0" presId="urn:microsoft.com/office/officeart/2005/8/layout/vList2"/>
    <dgm:cxn modelId="{659054E8-5F13-447B-B922-6480B1FD332C}" type="presParOf" srcId="{F697BC44-E282-42D3-9F4D-BFB0651BD981}" destId="{F66B3C40-862D-4EA0-BDFC-AD5E3F1A73EE}" srcOrd="2" destOrd="0" presId="urn:microsoft.com/office/officeart/2005/8/layout/vList2"/>
    <dgm:cxn modelId="{D5FCA5BE-AC3D-4A0C-AEE5-1EE178733692}" type="presParOf" srcId="{F697BC44-E282-42D3-9F4D-BFB0651BD981}" destId="{8F966E26-C4F6-4136-AA0A-571B5A225A02}" srcOrd="3" destOrd="0" presId="urn:microsoft.com/office/officeart/2005/8/layout/vList2"/>
    <dgm:cxn modelId="{868A5565-927B-4ED6-8183-EECDB260E243}"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1.7– Agevolare la qualità delle relazioni sul mercato (I)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9F1B700C-CAD2-452B-9590-F64766202E04}" type="presOf" srcId="{DE493239-4DAB-47E7-B9C0-6CEA8365470D}" destId="{F697BC44-E282-42D3-9F4D-BFB0651BD981}" srcOrd="0" destOrd="0" presId="urn:microsoft.com/office/officeart/2005/8/layout/vList2"/>
    <dgm:cxn modelId="{01CD8FF3-8215-4A39-9667-ACFED180E9D3}" type="presOf" srcId="{C9B74B53-8E51-4C3C-9EF4-96CAB68EBC4A}" destId="{D7126B19-7668-41C7-83E8-D97D9586CF89}"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985D19CC-605D-4AE1-94D0-6F1E5E16FD08}" type="presOf" srcId="{D83A2284-6BCE-49A0-A1A1-5796BF3D68BF}" destId="{F66B3C40-862D-4EA0-BDFC-AD5E3F1A73EE}" srcOrd="0" destOrd="0" presId="urn:microsoft.com/office/officeart/2005/8/layout/vList2"/>
    <dgm:cxn modelId="{2312374B-F425-4CF1-A366-F09D04C11DDF}"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C2474FAF-9912-4048-8651-BD4246ED0315}" type="presParOf" srcId="{F697BC44-E282-42D3-9F4D-BFB0651BD981}" destId="{D7126B19-7668-41C7-83E8-D97D9586CF89}" srcOrd="0" destOrd="0" presId="urn:microsoft.com/office/officeart/2005/8/layout/vList2"/>
    <dgm:cxn modelId="{678F3CB4-C7D6-45CE-93C3-B6A306F5DD34}" type="presParOf" srcId="{F697BC44-E282-42D3-9F4D-BFB0651BD981}" destId="{46AA9149-9E24-45B7-AF92-5C5510438DE2}" srcOrd="1" destOrd="0" presId="urn:microsoft.com/office/officeart/2005/8/layout/vList2"/>
    <dgm:cxn modelId="{D0B47807-1534-453C-B385-7BE4E137BDBC}" type="presParOf" srcId="{F697BC44-E282-42D3-9F4D-BFB0651BD981}" destId="{F66B3C40-862D-4EA0-BDFC-AD5E3F1A73EE}" srcOrd="2" destOrd="0" presId="urn:microsoft.com/office/officeart/2005/8/layout/vList2"/>
    <dgm:cxn modelId="{59261C83-1F5D-45B3-994C-1FC08466E8AF}" type="presParOf" srcId="{F697BC44-E282-42D3-9F4D-BFB0651BD981}" destId="{8F966E26-C4F6-4136-AA0A-571B5A225A02}" srcOrd="3" destOrd="0" presId="urn:microsoft.com/office/officeart/2005/8/layout/vList2"/>
    <dgm:cxn modelId="{BF557178-D86C-471E-8863-9128AFAC2995}"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1.7– Agevolare la qualità delle relazioni sul mercato (II)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9AED112B-B7C4-4B3B-B2A1-1FEFDCF06762}" type="presOf" srcId="{4AC66F47-FC7F-41F8-A920-3FDC5BA8B3B9}" destId="{8BE8880F-3FBB-487E-8C90-96229143433F}"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5E078102-B6D9-4AC5-8CE3-8232672CBFAA}" type="presOf" srcId="{C9B74B53-8E51-4C3C-9EF4-96CAB68EBC4A}" destId="{D7126B19-7668-41C7-83E8-D97D9586CF89}" srcOrd="0" destOrd="0" presId="urn:microsoft.com/office/officeart/2005/8/layout/vList2"/>
    <dgm:cxn modelId="{29A28BC7-0CC6-46BB-A114-F0A2BD649F3F}"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AEEBAF80-C81D-4D06-A7D3-266739F38FD3}" type="presOf" srcId="{D83A2284-6BCE-49A0-A1A1-5796BF3D68BF}" destId="{F66B3C40-862D-4EA0-BDFC-AD5E3F1A73EE}" srcOrd="0" destOrd="0" presId="urn:microsoft.com/office/officeart/2005/8/layout/vList2"/>
    <dgm:cxn modelId="{A2AA9D25-B730-4CCF-BF1B-487BBA8280DF}" type="presParOf" srcId="{F697BC44-E282-42D3-9F4D-BFB0651BD981}" destId="{D7126B19-7668-41C7-83E8-D97D9586CF89}" srcOrd="0" destOrd="0" presId="urn:microsoft.com/office/officeart/2005/8/layout/vList2"/>
    <dgm:cxn modelId="{7ADC8E02-47BB-4AA6-A9A7-DFC8FE11D7E8}" type="presParOf" srcId="{F697BC44-E282-42D3-9F4D-BFB0651BD981}" destId="{46AA9149-9E24-45B7-AF92-5C5510438DE2}" srcOrd="1" destOrd="0" presId="urn:microsoft.com/office/officeart/2005/8/layout/vList2"/>
    <dgm:cxn modelId="{FC9B8CEB-8607-435A-8E50-912B57EADB96}" type="presParOf" srcId="{F697BC44-E282-42D3-9F4D-BFB0651BD981}" destId="{F66B3C40-862D-4EA0-BDFC-AD5E3F1A73EE}" srcOrd="2" destOrd="0" presId="urn:microsoft.com/office/officeart/2005/8/layout/vList2"/>
    <dgm:cxn modelId="{56A0FBF5-74FC-4E5D-9497-18222606AD25}" type="presParOf" srcId="{F697BC44-E282-42D3-9F4D-BFB0651BD981}" destId="{8F966E26-C4F6-4136-AA0A-571B5A225A02}" srcOrd="3" destOrd="0" presId="urn:microsoft.com/office/officeart/2005/8/layout/vList2"/>
    <dgm:cxn modelId="{ACA4D33E-FAAC-405F-9CF4-B82DBB27482A}"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300" b="1" u="sng" dirty="0" smtClean="0">
              <a:solidFill>
                <a:schemeClr val="accent1"/>
              </a:solidFill>
            </a:rPr>
            <a:t>OBIETTIVO 2.1 – Migliorare l’efficienza della struttura e assicurare un adeguato livello di efficacia dei servizi</a:t>
          </a:r>
          <a:endParaRPr lang="it-IT" sz="1300" b="1" u="sng" dirty="0">
            <a:solidFill>
              <a:schemeClr val="accent1"/>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it-IT" sz="1800" dirty="0" smtClean="0"/>
            <a:t>2 – Processi interni</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BE0042FE-7A7D-4AD1-9139-32A543C2ACA2}" type="presOf" srcId="{DE493239-4DAB-47E7-B9C0-6CEA8365470D}" destId="{F697BC44-E282-42D3-9F4D-BFB0651BD981}" srcOrd="0" destOrd="0" presId="urn:microsoft.com/office/officeart/2005/8/layout/vList2"/>
    <dgm:cxn modelId="{37BDF658-256E-4013-BB0A-A26D8E3D6669}" type="presOf" srcId="{4AC66F47-FC7F-41F8-A920-3FDC5BA8B3B9}" destId="{8BE8880F-3FBB-487E-8C90-96229143433F}" srcOrd="0" destOrd="0" presId="urn:microsoft.com/office/officeart/2005/8/layout/vList2"/>
    <dgm:cxn modelId="{13E6D093-8FDE-4B3C-9F9C-DAE230AD862B}" type="presOf" srcId="{C9B74B53-8E51-4C3C-9EF4-96CAB68EBC4A}" destId="{D7126B19-7668-41C7-83E8-D97D9586CF89}" srcOrd="0" destOrd="0" presId="urn:microsoft.com/office/officeart/2005/8/layout/vList2"/>
    <dgm:cxn modelId="{456B41CD-DD48-40A3-9C95-D8D593FFA9DD}" type="presOf" srcId="{D83A2284-6BCE-49A0-A1A1-5796BF3D68BF}" destId="{F66B3C40-862D-4EA0-BDFC-AD5E3F1A73EE}"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980ADC6B-F8C5-4F22-965A-3B52F4D51B33}" type="presParOf" srcId="{F697BC44-E282-42D3-9F4D-BFB0651BD981}" destId="{D7126B19-7668-41C7-83E8-D97D9586CF89}" srcOrd="0" destOrd="0" presId="urn:microsoft.com/office/officeart/2005/8/layout/vList2"/>
    <dgm:cxn modelId="{8DFF2709-F295-4504-8EC2-28613CCC8007}" type="presParOf" srcId="{F697BC44-E282-42D3-9F4D-BFB0651BD981}" destId="{46AA9149-9E24-45B7-AF92-5C5510438DE2}" srcOrd="1" destOrd="0" presId="urn:microsoft.com/office/officeart/2005/8/layout/vList2"/>
    <dgm:cxn modelId="{5268F1F8-AEFB-4472-94D6-F100C095914B}" type="presParOf" srcId="{F697BC44-E282-42D3-9F4D-BFB0651BD981}" destId="{F66B3C40-862D-4EA0-BDFC-AD5E3F1A73EE}" srcOrd="2" destOrd="0" presId="urn:microsoft.com/office/officeart/2005/8/layout/vList2"/>
    <dgm:cxn modelId="{1D20243B-D04E-4FE0-8DEA-1761A156EA30}" type="presParOf" srcId="{F697BC44-E282-42D3-9F4D-BFB0651BD981}" destId="{8F966E26-C4F6-4136-AA0A-571B5A225A02}" srcOrd="3" destOrd="0" presId="urn:microsoft.com/office/officeart/2005/8/layout/vList2"/>
    <dgm:cxn modelId="{155C9535-1BF0-4358-A859-0DE9120EC42E}"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algn="just" rtl="0"/>
          <a:r>
            <a:rPr lang="it-IT" sz="1100" b="1" u="sng" dirty="0" smtClean="0">
              <a:solidFill>
                <a:schemeClr val="accent6"/>
              </a:solidFill>
            </a:rPr>
            <a:t>OBIETTIVO 3.1–</a:t>
          </a:r>
          <a:r>
            <a:rPr lang="it-IT" sz="1300" b="1" u="sng" dirty="0" smtClean="0">
              <a:solidFill>
                <a:schemeClr val="accent6"/>
              </a:solidFill>
            </a:rPr>
            <a:t> </a:t>
          </a:r>
          <a:r>
            <a:rPr lang="it-IT" sz="1050" b="1" u="sng" dirty="0" smtClean="0">
              <a:solidFill>
                <a:schemeClr val="accent6"/>
              </a:solidFill>
            </a:rPr>
            <a:t>Promuovere il processo di riqualificazione delle competenze e professionalità interne, anche attraverso adeguati percorsi formativi (I)</a:t>
          </a: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tyle>
          <a:lnRef idx="1">
            <a:schemeClr val="accent6"/>
          </a:lnRef>
          <a:fillRef idx="3">
            <a:schemeClr val="accent6"/>
          </a:fillRef>
          <a:effectRef idx="2">
            <a:schemeClr val="accent6"/>
          </a:effectRef>
          <a:fontRef idx="minor">
            <a:schemeClr val="lt1"/>
          </a:fontRef>
        </dgm:style>
      </dgm:prSet>
      <dgm:spPr/>
      <dgm:t>
        <a:bodyPr/>
        <a:lstStyle/>
        <a:p>
          <a:r>
            <a:rPr lang="it-IT" sz="1800" dirty="0" smtClean="0"/>
            <a:t>3 – Crescita e apprendimento</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100997" custScaleY="129199" custLinFactY="-124050" custLinFactNeighborX="619" custLinFactNeighborY="-200000">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custLinFactY="25215" custLinFactNeighborY="100000">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custLinFactY="-72673" custLinFactNeighborY="-100000">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43BC135D-779B-45F4-8FA0-DE1D6C958329}" type="presOf" srcId="{D83A2284-6BCE-49A0-A1A1-5796BF3D68BF}" destId="{F66B3C40-862D-4EA0-BDFC-AD5E3F1A73EE}" srcOrd="0" destOrd="0" presId="urn:microsoft.com/office/officeart/2005/8/layout/vList2"/>
    <dgm:cxn modelId="{1CC29A43-2F3C-4784-B80C-7EF12FDAD9DF}" type="presOf" srcId="{4AC66F47-FC7F-41F8-A920-3FDC5BA8B3B9}" destId="{8BE8880F-3FBB-487E-8C90-96229143433F}"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33DE7E14-5F0B-4C09-A344-2B60F8C30C34}"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D813C9ED-9023-416A-A417-801CC3BC6B39}" type="presOf" srcId="{DE493239-4DAB-47E7-B9C0-6CEA8365470D}" destId="{F697BC44-E282-42D3-9F4D-BFB0651BD981}" srcOrd="0" destOrd="0" presId="urn:microsoft.com/office/officeart/2005/8/layout/vList2"/>
    <dgm:cxn modelId="{5B5744D8-A5F2-4E40-94F6-7380643BD28E}" type="presParOf" srcId="{F697BC44-E282-42D3-9F4D-BFB0651BD981}" destId="{D7126B19-7668-41C7-83E8-D97D9586CF89}" srcOrd="0" destOrd="0" presId="urn:microsoft.com/office/officeart/2005/8/layout/vList2"/>
    <dgm:cxn modelId="{46F57518-C0A9-4F39-A1C3-A2D90D86BD35}" type="presParOf" srcId="{F697BC44-E282-42D3-9F4D-BFB0651BD981}" destId="{46AA9149-9E24-45B7-AF92-5C5510438DE2}" srcOrd="1" destOrd="0" presId="urn:microsoft.com/office/officeart/2005/8/layout/vList2"/>
    <dgm:cxn modelId="{A418F3C1-E256-430D-8410-3CECCFB29589}" type="presParOf" srcId="{F697BC44-E282-42D3-9F4D-BFB0651BD981}" destId="{F66B3C40-862D-4EA0-BDFC-AD5E3F1A73EE}" srcOrd="2" destOrd="0" presId="urn:microsoft.com/office/officeart/2005/8/layout/vList2"/>
    <dgm:cxn modelId="{2F88236A-8F7B-4656-A2E4-857550E99016}" type="presParOf" srcId="{F697BC44-E282-42D3-9F4D-BFB0651BD981}" destId="{8F966E26-C4F6-4136-AA0A-571B5A225A02}" srcOrd="3" destOrd="0" presId="urn:microsoft.com/office/officeart/2005/8/layout/vList2"/>
    <dgm:cxn modelId="{7C71F82E-3A3D-47E9-9106-203AF2D9C511}"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algn="just" rtl="0"/>
          <a:r>
            <a:rPr lang="it-IT" sz="1100" b="1" u="sng" dirty="0" smtClean="0">
              <a:solidFill>
                <a:schemeClr val="accent6"/>
              </a:solidFill>
            </a:rPr>
            <a:t>OBIETTIVO 3.1–</a:t>
          </a:r>
          <a:r>
            <a:rPr lang="it-IT" sz="1300" b="1" u="sng" dirty="0" smtClean="0">
              <a:solidFill>
                <a:schemeClr val="accent6"/>
              </a:solidFill>
            </a:rPr>
            <a:t> </a:t>
          </a:r>
          <a:r>
            <a:rPr lang="it-IT" sz="1050" b="1" u="sng" dirty="0" smtClean="0">
              <a:solidFill>
                <a:schemeClr val="accent6"/>
              </a:solidFill>
            </a:rPr>
            <a:t>Promuovere il processo di riqualificazione delle competenze e professionalità interne, anche attraverso adeguati percorsi formativi (II)</a:t>
          </a: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tyle>
          <a:lnRef idx="1">
            <a:schemeClr val="accent6"/>
          </a:lnRef>
          <a:fillRef idx="3">
            <a:schemeClr val="accent6"/>
          </a:fillRef>
          <a:effectRef idx="2">
            <a:schemeClr val="accent6"/>
          </a:effectRef>
          <a:fontRef idx="minor">
            <a:schemeClr val="lt1"/>
          </a:fontRef>
        </dgm:style>
      </dgm:prSet>
      <dgm:spPr/>
      <dgm:t>
        <a:bodyPr/>
        <a:lstStyle/>
        <a:p>
          <a:r>
            <a:rPr lang="it-IT" sz="1800" dirty="0" smtClean="0"/>
            <a:t>3 – Crescita e apprendimento</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100997" custScaleY="104628" custLinFactY="-124050" custLinFactNeighborX="619" custLinFactNeighborY="-200000">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custLinFactY="25215" custLinFactNeighborY="100000">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custLinFactY="-72673" custLinFactNeighborY="-100000">
        <dgm:presLayoutVars>
          <dgm:chMax val="0"/>
          <dgm:bulletEnabled val="1"/>
        </dgm:presLayoutVars>
      </dgm:prSet>
      <dgm:spPr/>
      <dgm:t>
        <a:bodyPr/>
        <a:lstStyle/>
        <a:p>
          <a:endParaRPr lang="it-IT"/>
        </a:p>
      </dgm:t>
    </dgm:pt>
  </dgm:ptLst>
  <dgm:cxnLst>
    <dgm:cxn modelId="{983E8BA5-7880-40CB-A2F0-9BEBCC99C366}" type="presOf" srcId="{C9B74B53-8E51-4C3C-9EF4-96CAB68EBC4A}" destId="{D7126B19-7668-41C7-83E8-D97D9586CF89}"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FC3DE57D-5ED7-4601-AE5F-D5BB0AAE4697}" type="presOf" srcId="{4AC66F47-FC7F-41F8-A920-3FDC5BA8B3B9}" destId="{8BE8880F-3FBB-487E-8C90-96229143433F}" srcOrd="0" destOrd="0" presId="urn:microsoft.com/office/officeart/2005/8/layout/vList2"/>
    <dgm:cxn modelId="{0AD621A1-FE8F-4BB5-8F3A-2DCACDBC842E}" type="presOf" srcId="{D83A2284-6BCE-49A0-A1A1-5796BF3D68BF}" destId="{F66B3C40-862D-4EA0-BDFC-AD5E3F1A73EE}"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27EC9D67-73A8-4CBB-B24D-4541617A7D74}"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6D6F8AFA-5BD9-4A2C-B66E-51EBA9F00715}" type="presParOf" srcId="{F697BC44-E282-42D3-9F4D-BFB0651BD981}" destId="{D7126B19-7668-41C7-83E8-D97D9586CF89}" srcOrd="0" destOrd="0" presId="urn:microsoft.com/office/officeart/2005/8/layout/vList2"/>
    <dgm:cxn modelId="{D42F533B-F941-4817-A561-00CF57F768DA}" type="presParOf" srcId="{F697BC44-E282-42D3-9F4D-BFB0651BD981}" destId="{46AA9149-9E24-45B7-AF92-5C5510438DE2}" srcOrd="1" destOrd="0" presId="urn:microsoft.com/office/officeart/2005/8/layout/vList2"/>
    <dgm:cxn modelId="{5643B14D-FB61-4520-9B43-2F3B14F75B38}" type="presParOf" srcId="{F697BC44-E282-42D3-9F4D-BFB0651BD981}" destId="{F66B3C40-862D-4EA0-BDFC-AD5E3F1A73EE}" srcOrd="2" destOrd="0" presId="urn:microsoft.com/office/officeart/2005/8/layout/vList2"/>
    <dgm:cxn modelId="{31F579CB-7D3F-4528-B7ED-83658A5B02F4}" type="presParOf" srcId="{F697BC44-E282-42D3-9F4D-BFB0651BD981}" destId="{8F966E26-C4F6-4136-AA0A-571B5A225A02}" srcOrd="3" destOrd="0" presId="urn:microsoft.com/office/officeart/2005/8/layout/vList2"/>
    <dgm:cxn modelId="{145C57AC-8A34-4832-86B1-9859730B8B64}"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300" b="1" u="sng" dirty="0" smtClean="0">
              <a:solidFill>
                <a:srgbClr val="C00000"/>
              </a:solidFill>
            </a:rPr>
            <a:t>OBIETTIVO 4.1 – Incrementare le entrate alternative al diritto annuo e contenere i costi</a:t>
          </a: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tyle>
          <a:lnRef idx="1">
            <a:schemeClr val="accent2"/>
          </a:lnRef>
          <a:fillRef idx="3">
            <a:schemeClr val="accent2"/>
          </a:fillRef>
          <a:effectRef idx="2">
            <a:schemeClr val="accent2"/>
          </a:effectRef>
          <a:fontRef idx="minor">
            <a:schemeClr val="lt1"/>
          </a:fontRef>
        </dgm:style>
      </dgm:prSet>
      <dgm:spPr/>
      <dgm:t>
        <a:bodyPr/>
        <a:lstStyle/>
        <a:p>
          <a:r>
            <a:rPr lang="it-IT" sz="1800" dirty="0" smtClean="0"/>
            <a:t>4 – Economico - finanziaria</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100997" custScaleY="181895" custLinFactY="-124050" custLinFactNeighborX="619" custLinFactNeighborY="-200000">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custLinFactY="25215" custLinFactNeighborY="100000">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custLinFactY="-72673" custLinFactNeighborY="-100000">
        <dgm:presLayoutVars>
          <dgm:chMax val="0"/>
          <dgm:bulletEnabled val="1"/>
        </dgm:presLayoutVars>
      </dgm:prSet>
      <dgm:spPr/>
      <dgm:t>
        <a:bodyPr/>
        <a:lstStyle/>
        <a:p>
          <a:endParaRPr lang="it-IT"/>
        </a:p>
      </dgm:t>
    </dgm:pt>
  </dgm:ptLst>
  <dgm:cxnLst>
    <dgm:cxn modelId="{A9031099-41BA-465E-9CB9-DC3A5F88F4D1}" type="presOf" srcId="{C9B74B53-8E51-4C3C-9EF4-96CAB68EBC4A}" destId="{D7126B19-7668-41C7-83E8-D97D9586CF89}" srcOrd="0" destOrd="0" presId="urn:microsoft.com/office/officeart/2005/8/layout/vList2"/>
    <dgm:cxn modelId="{B3A16BCA-F478-4C2B-BDE4-F9DA562B2951}" type="presOf" srcId="{4AC66F47-FC7F-41F8-A920-3FDC5BA8B3B9}" destId="{8BE8880F-3FBB-487E-8C90-96229143433F}"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00E7AC90-957F-4190-B5B2-320C582FC18C}" type="presOf" srcId="{DE493239-4DAB-47E7-B9C0-6CEA8365470D}" destId="{F697BC44-E282-42D3-9F4D-BFB0651BD981}" srcOrd="0" destOrd="0" presId="urn:microsoft.com/office/officeart/2005/8/layout/vList2"/>
    <dgm:cxn modelId="{955D0E9A-BD47-4549-936D-E37813423D07}" type="presOf" srcId="{D83A2284-6BCE-49A0-A1A1-5796BF3D68BF}" destId="{F66B3C40-862D-4EA0-BDFC-AD5E3F1A73EE}"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789A307B-3927-43C5-824C-EA46E09419F5}" type="presParOf" srcId="{F697BC44-E282-42D3-9F4D-BFB0651BD981}" destId="{D7126B19-7668-41C7-83E8-D97D9586CF89}" srcOrd="0" destOrd="0" presId="urn:microsoft.com/office/officeart/2005/8/layout/vList2"/>
    <dgm:cxn modelId="{AE733114-8BF8-4DDC-B671-539EB74EFC42}" type="presParOf" srcId="{F697BC44-E282-42D3-9F4D-BFB0651BD981}" destId="{46AA9149-9E24-45B7-AF92-5C5510438DE2}" srcOrd="1" destOrd="0" presId="urn:microsoft.com/office/officeart/2005/8/layout/vList2"/>
    <dgm:cxn modelId="{7F9937CB-1080-4C16-84DD-BEB57D35F980}" type="presParOf" srcId="{F697BC44-E282-42D3-9F4D-BFB0651BD981}" destId="{F66B3C40-862D-4EA0-BDFC-AD5E3F1A73EE}" srcOrd="2" destOrd="0" presId="urn:microsoft.com/office/officeart/2005/8/layout/vList2"/>
    <dgm:cxn modelId="{BAE5A86C-7BC3-4FAF-A8CA-1C93517B25F8}" type="presParOf" srcId="{F697BC44-E282-42D3-9F4D-BFB0651BD981}" destId="{8F966E26-C4F6-4136-AA0A-571B5A225A02}" srcOrd="3" destOrd="0" presId="urn:microsoft.com/office/officeart/2005/8/layout/vList2"/>
    <dgm:cxn modelId="{435AC39D-30B1-4E96-A624-F6A24862464F}"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1.1 – Rafforzare il processo di internazionalizzazione del sistema imprenditoriale (I) </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1.1 – Rafforzare il processo di internazionalizzazione del sistema imprenditoriale  (II)</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1.2– Favorire l’accesso al credito e una migliore gestione della leva finanziaria </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1.3– Far crescere la competenza delle imprese nel campo digitale e dell’innovazione  (I)</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1.3– Far crescere la competenza delle imprese nel campo digitale e dell’innovazione (II)</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1.4– Favorire lo sviluppo del capitale umano e la cultura di impresa  (I)</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1.4– Favorire lo sviluppo del capitale umano e la cultura di impresa  (II)</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1.4– Favorire lo sviluppo del capitale umano e la cultura di impresa (III) </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252"/>
          <a:ext cx="8249694" cy="494226"/>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10" y="24378"/>
        <a:ext cx="8201442" cy="445974"/>
      </dsp:txXfrm>
    </dsp:sp>
    <dsp:sp modelId="{F66B3C40-862D-4EA0-BDFC-AD5E3F1A73EE}">
      <dsp:nvSpPr>
        <dsp:cNvPr id="0" name=""/>
        <dsp:cNvSpPr/>
      </dsp:nvSpPr>
      <dsp:spPr>
        <a:xfrm>
          <a:off x="0" y="504505"/>
          <a:ext cx="8291264" cy="20366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it-IT" sz="1200" b="1" u="sng" kern="1200" dirty="0" smtClean="0">
              <a:solidFill>
                <a:srgbClr val="00B050"/>
              </a:solidFill>
            </a:rPr>
            <a:t>OBIETTIVO 1.5– Promuovere le eccellenze territoriali, le filiere produttive, il turismo, la cultura e il marketing territoriale (I)</a:t>
          </a:r>
          <a:endParaRPr lang="it-IT" sz="1200" b="1" u="sng" kern="1200" dirty="0">
            <a:solidFill>
              <a:srgbClr val="00B050"/>
            </a:solidFill>
          </a:endParaRPr>
        </a:p>
      </dsp:txBody>
      <dsp:txXfrm>
        <a:off x="9942" y="514447"/>
        <a:ext cx="8271380" cy="183780"/>
      </dsp:txXfrm>
    </dsp:sp>
    <dsp:sp modelId="{8BE8880F-3FBB-487E-8C90-96229143433F}">
      <dsp:nvSpPr>
        <dsp:cNvPr id="0" name=""/>
        <dsp:cNvSpPr/>
      </dsp:nvSpPr>
      <dsp:spPr>
        <a:xfrm>
          <a:off x="0" y="718196"/>
          <a:ext cx="8291264" cy="20366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42" y="728138"/>
        <a:ext cx="8271380" cy="18378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252"/>
          <a:ext cx="8249694" cy="494226"/>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10" y="24378"/>
        <a:ext cx="8201442" cy="445974"/>
      </dsp:txXfrm>
    </dsp:sp>
    <dsp:sp modelId="{F66B3C40-862D-4EA0-BDFC-AD5E3F1A73EE}">
      <dsp:nvSpPr>
        <dsp:cNvPr id="0" name=""/>
        <dsp:cNvSpPr/>
      </dsp:nvSpPr>
      <dsp:spPr>
        <a:xfrm>
          <a:off x="0" y="504505"/>
          <a:ext cx="8291264" cy="20366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it-IT" sz="1200" b="1" u="sng" kern="1200" dirty="0" smtClean="0">
              <a:solidFill>
                <a:srgbClr val="00B050"/>
              </a:solidFill>
            </a:rPr>
            <a:t>OBIETTIVO 1.5– Promuovere le eccellenze territoriali, le filiere produttive, il turismo, la cultura e il marketing territoriale (II)</a:t>
          </a:r>
          <a:endParaRPr lang="it-IT" sz="1200" b="1" u="sng" kern="1200" dirty="0">
            <a:solidFill>
              <a:srgbClr val="00B050"/>
            </a:solidFill>
          </a:endParaRPr>
        </a:p>
      </dsp:txBody>
      <dsp:txXfrm>
        <a:off x="9942" y="514447"/>
        <a:ext cx="8271380" cy="183780"/>
      </dsp:txXfrm>
    </dsp:sp>
    <dsp:sp modelId="{8BE8880F-3FBB-487E-8C90-96229143433F}">
      <dsp:nvSpPr>
        <dsp:cNvPr id="0" name=""/>
        <dsp:cNvSpPr/>
      </dsp:nvSpPr>
      <dsp:spPr>
        <a:xfrm>
          <a:off x="0" y="718196"/>
          <a:ext cx="8291264" cy="20366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42" y="728138"/>
        <a:ext cx="8271380" cy="18378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252"/>
          <a:ext cx="8249694" cy="494226"/>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10" y="24378"/>
        <a:ext cx="8201442" cy="445974"/>
      </dsp:txXfrm>
    </dsp:sp>
    <dsp:sp modelId="{F66B3C40-862D-4EA0-BDFC-AD5E3F1A73EE}">
      <dsp:nvSpPr>
        <dsp:cNvPr id="0" name=""/>
        <dsp:cNvSpPr/>
      </dsp:nvSpPr>
      <dsp:spPr>
        <a:xfrm>
          <a:off x="0" y="504505"/>
          <a:ext cx="8291264" cy="20366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it-IT" sz="1200" b="1" u="sng" kern="1200" dirty="0" smtClean="0">
              <a:solidFill>
                <a:srgbClr val="00B050"/>
              </a:solidFill>
            </a:rPr>
            <a:t>OBIETTIVO 1.5– Promuovere le eccellenze territoriali, le filiere produttive, il turismo, la cultura e il marketing territoriale (III)</a:t>
          </a:r>
          <a:endParaRPr lang="it-IT" sz="1200" b="1" u="sng" kern="1200" dirty="0">
            <a:solidFill>
              <a:srgbClr val="00B050"/>
            </a:solidFill>
          </a:endParaRPr>
        </a:p>
      </dsp:txBody>
      <dsp:txXfrm>
        <a:off x="9942" y="514447"/>
        <a:ext cx="8271380" cy="183780"/>
      </dsp:txXfrm>
    </dsp:sp>
    <dsp:sp modelId="{8BE8880F-3FBB-487E-8C90-96229143433F}">
      <dsp:nvSpPr>
        <dsp:cNvPr id="0" name=""/>
        <dsp:cNvSpPr/>
      </dsp:nvSpPr>
      <dsp:spPr>
        <a:xfrm>
          <a:off x="0" y="718196"/>
          <a:ext cx="8291264" cy="20366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42" y="728138"/>
        <a:ext cx="8271380" cy="18378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252"/>
          <a:ext cx="8249694" cy="494226"/>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10" y="24378"/>
        <a:ext cx="8201442" cy="445974"/>
      </dsp:txXfrm>
    </dsp:sp>
    <dsp:sp modelId="{F66B3C40-862D-4EA0-BDFC-AD5E3F1A73EE}">
      <dsp:nvSpPr>
        <dsp:cNvPr id="0" name=""/>
        <dsp:cNvSpPr/>
      </dsp:nvSpPr>
      <dsp:spPr>
        <a:xfrm>
          <a:off x="0" y="504505"/>
          <a:ext cx="8291264" cy="20366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it-IT" sz="1200" b="1" u="sng" kern="1200" dirty="0" smtClean="0">
              <a:solidFill>
                <a:srgbClr val="00B050"/>
              </a:solidFill>
            </a:rPr>
            <a:t>OBIETTIVO 1.5– Promuovere le eccellenze territoriali, le filiere produttive, il turismo, la cultura e il marketing territoriale (IV)</a:t>
          </a:r>
          <a:endParaRPr lang="it-IT" sz="1200" b="1" u="sng" kern="1200" dirty="0">
            <a:solidFill>
              <a:srgbClr val="00B050"/>
            </a:solidFill>
          </a:endParaRPr>
        </a:p>
      </dsp:txBody>
      <dsp:txXfrm>
        <a:off x="9942" y="514447"/>
        <a:ext cx="8271380" cy="183780"/>
      </dsp:txXfrm>
    </dsp:sp>
    <dsp:sp modelId="{8BE8880F-3FBB-487E-8C90-96229143433F}">
      <dsp:nvSpPr>
        <dsp:cNvPr id="0" name=""/>
        <dsp:cNvSpPr/>
      </dsp:nvSpPr>
      <dsp:spPr>
        <a:xfrm>
          <a:off x="0" y="718196"/>
          <a:ext cx="8291264" cy="20366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42" y="728138"/>
        <a:ext cx="8271380" cy="18378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1.6– Semplificare il rapporto delle imprese con la PA  e promuovere l’e-</a:t>
          </a:r>
          <a:r>
            <a:rPr lang="it-IT" sz="1400" b="1" u="sng" kern="1200" dirty="0" err="1" smtClean="0">
              <a:solidFill>
                <a:srgbClr val="00B050"/>
              </a:solidFill>
            </a:rPr>
            <a:t>government</a:t>
          </a:r>
          <a:r>
            <a:rPr lang="it-IT" sz="1400" b="1" u="sng" kern="1200" dirty="0" smtClean="0">
              <a:solidFill>
                <a:srgbClr val="00B050"/>
              </a:solidFill>
            </a:rPr>
            <a:t> </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1.7– Agevolare la qualità delle relazioni sul mercato (I)</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1.7– Agevolare la qualità delle relazioni sul mercato (II)</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435"/>
          <a:ext cx="8249694" cy="494781"/>
        </a:xfrm>
        <a:prstGeom prst="roundRect">
          <a:avLst/>
        </a:prstGeom>
        <a:solidFill>
          <a:schemeClr val="accent1"/>
        </a:solidFill>
        <a:ln w="25400" cap="flat" cmpd="sng" algn="ctr">
          <a:solidFill>
            <a:schemeClr val="accent1">
              <a:shade val="50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2 – Processi interni</a:t>
          </a:r>
          <a:endParaRPr lang="it-IT" sz="1800" kern="1200" dirty="0"/>
        </a:p>
      </dsp:txBody>
      <dsp:txXfrm>
        <a:off x="44937" y="24588"/>
        <a:ext cx="8201388" cy="446475"/>
      </dsp:txXfrm>
    </dsp:sp>
    <dsp:sp modelId="{F66B3C40-862D-4EA0-BDFC-AD5E3F1A73EE}">
      <dsp:nvSpPr>
        <dsp:cNvPr id="0" name=""/>
        <dsp:cNvSpPr/>
      </dsp:nvSpPr>
      <dsp:spPr>
        <a:xfrm>
          <a:off x="0" y="504554"/>
          <a:ext cx="8291264" cy="203893"/>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it-IT" sz="1300" b="1" u="sng" kern="1200" dirty="0" smtClean="0">
              <a:solidFill>
                <a:schemeClr val="accent1"/>
              </a:solidFill>
            </a:rPr>
            <a:t>OBIETTIVO 2.1 – Migliorare l’efficienza della struttura e assicurare un adeguato livello di efficacia dei servizi</a:t>
          </a:r>
          <a:endParaRPr lang="it-IT" sz="1300" b="1" u="sng" kern="1200" dirty="0">
            <a:solidFill>
              <a:schemeClr val="accent1"/>
            </a:solidFill>
          </a:endParaRPr>
        </a:p>
      </dsp:txBody>
      <dsp:txXfrm>
        <a:off x="9953" y="514507"/>
        <a:ext cx="8271358" cy="183987"/>
      </dsp:txXfrm>
    </dsp:sp>
    <dsp:sp modelId="{8BE8880F-3FBB-487E-8C90-96229143433F}">
      <dsp:nvSpPr>
        <dsp:cNvPr id="0" name=""/>
        <dsp:cNvSpPr/>
      </dsp:nvSpPr>
      <dsp:spPr>
        <a:xfrm>
          <a:off x="0" y="717785"/>
          <a:ext cx="8291264" cy="203893"/>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53" y="727738"/>
        <a:ext cx="8271358" cy="183987"/>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0" y="0"/>
          <a:ext cx="8280920" cy="415190"/>
        </a:xfrm>
        <a:prstGeom prst="roundRect">
          <a:avLst/>
        </a:prstGeom>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w="9525" cap="flat" cmpd="sng" algn="ctr">
          <a:solidFill>
            <a:schemeClr val="accent6">
              <a:shade val="95000"/>
              <a:satMod val="105000"/>
            </a:schemeClr>
          </a:solidFill>
          <a:prstDash val="solid"/>
        </a:ln>
        <a:effectLst>
          <a:outerShdw blurRad="40000" dist="23000" dir="5400000" rotWithShape="0">
            <a:srgbClr val="000000">
              <a:alpha val="35000"/>
            </a:srgbClr>
          </a:outerShdw>
        </a:effectLst>
      </dsp:spPr>
      <dsp:style>
        <a:lnRef idx="1">
          <a:schemeClr val="accent6"/>
        </a:lnRef>
        <a:fillRef idx="3">
          <a:schemeClr val="accent6"/>
        </a:fillRef>
        <a:effectRef idx="2">
          <a:schemeClr val="accent6"/>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3 – Crescita e apprendimento</a:t>
          </a:r>
          <a:endParaRPr lang="it-IT" sz="1800" kern="1200" dirty="0"/>
        </a:p>
      </dsp:txBody>
      <dsp:txXfrm>
        <a:off x="20268" y="20268"/>
        <a:ext cx="8240384" cy="374654"/>
      </dsp:txXfrm>
    </dsp:sp>
    <dsp:sp modelId="{F66B3C40-862D-4EA0-BDFC-AD5E3F1A73EE}">
      <dsp:nvSpPr>
        <dsp:cNvPr id="0" name=""/>
        <dsp:cNvSpPr/>
      </dsp:nvSpPr>
      <dsp:spPr>
        <a:xfrm>
          <a:off x="0" y="517373"/>
          <a:ext cx="8280920" cy="321357"/>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just" defTabSz="488950" rtl="0">
            <a:lnSpc>
              <a:spcPct val="90000"/>
            </a:lnSpc>
            <a:spcBef>
              <a:spcPct val="0"/>
            </a:spcBef>
            <a:spcAft>
              <a:spcPct val="35000"/>
            </a:spcAft>
          </a:pPr>
          <a:r>
            <a:rPr lang="it-IT" sz="1100" b="1" u="sng" kern="1200" dirty="0" smtClean="0">
              <a:solidFill>
                <a:schemeClr val="accent6"/>
              </a:solidFill>
            </a:rPr>
            <a:t>OBIETTIVO 3.1–</a:t>
          </a:r>
          <a:r>
            <a:rPr lang="it-IT" sz="1300" b="1" u="sng" kern="1200" dirty="0" smtClean="0">
              <a:solidFill>
                <a:schemeClr val="accent6"/>
              </a:solidFill>
            </a:rPr>
            <a:t> </a:t>
          </a:r>
          <a:r>
            <a:rPr lang="it-IT" sz="1050" b="1" u="sng" kern="1200" dirty="0" smtClean="0">
              <a:solidFill>
                <a:schemeClr val="accent6"/>
              </a:solidFill>
            </a:rPr>
            <a:t>Promuovere il processo di riqualificazione delle competenze e professionalità interne, anche attraverso adeguati percorsi formativi (I)</a:t>
          </a:r>
        </a:p>
      </dsp:txBody>
      <dsp:txXfrm>
        <a:off x="15687" y="533060"/>
        <a:ext cx="8249546" cy="289983"/>
      </dsp:txXfrm>
    </dsp:sp>
    <dsp:sp modelId="{8BE8880F-3FBB-487E-8C90-96229143433F}">
      <dsp:nvSpPr>
        <dsp:cNvPr id="0" name=""/>
        <dsp:cNvSpPr/>
      </dsp:nvSpPr>
      <dsp:spPr>
        <a:xfrm>
          <a:off x="0" y="514115"/>
          <a:ext cx="8280920" cy="321357"/>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15687" y="529802"/>
        <a:ext cx="8249546" cy="289983"/>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0" y="0"/>
          <a:ext cx="8280920" cy="338580"/>
        </a:xfrm>
        <a:prstGeom prst="roundRect">
          <a:avLst/>
        </a:prstGeom>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w="9525" cap="flat" cmpd="sng" algn="ctr">
          <a:solidFill>
            <a:schemeClr val="accent6">
              <a:shade val="95000"/>
              <a:satMod val="105000"/>
            </a:schemeClr>
          </a:solidFill>
          <a:prstDash val="solid"/>
        </a:ln>
        <a:effectLst>
          <a:outerShdw blurRad="40000" dist="23000" dir="5400000" rotWithShape="0">
            <a:srgbClr val="000000">
              <a:alpha val="35000"/>
            </a:srgbClr>
          </a:outerShdw>
        </a:effectLst>
      </dsp:spPr>
      <dsp:style>
        <a:lnRef idx="1">
          <a:schemeClr val="accent6"/>
        </a:lnRef>
        <a:fillRef idx="3">
          <a:schemeClr val="accent6"/>
        </a:fillRef>
        <a:effectRef idx="2">
          <a:schemeClr val="accent6"/>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3 – Crescita e apprendimento</a:t>
          </a:r>
          <a:endParaRPr lang="it-IT" sz="1800" kern="1200" dirty="0"/>
        </a:p>
      </dsp:txBody>
      <dsp:txXfrm>
        <a:off x="16528" y="16528"/>
        <a:ext cx="8247864" cy="305524"/>
      </dsp:txXfrm>
    </dsp:sp>
    <dsp:sp modelId="{F66B3C40-862D-4EA0-BDFC-AD5E3F1A73EE}">
      <dsp:nvSpPr>
        <dsp:cNvPr id="0" name=""/>
        <dsp:cNvSpPr/>
      </dsp:nvSpPr>
      <dsp:spPr>
        <a:xfrm>
          <a:off x="0" y="441453"/>
          <a:ext cx="8280920" cy="32360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just" defTabSz="488950" rtl="0">
            <a:lnSpc>
              <a:spcPct val="90000"/>
            </a:lnSpc>
            <a:spcBef>
              <a:spcPct val="0"/>
            </a:spcBef>
            <a:spcAft>
              <a:spcPct val="35000"/>
            </a:spcAft>
          </a:pPr>
          <a:r>
            <a:rPr lang="it-IT" sz="1100" b="1" u="sng" kern="1200" dirty="0" smtClean="0">
              <a:solidFill>
                <a:schemeClr val="accent6"/>
              </a:solidFill>
            </a:rPr>
            <a:t>OBIETTIVO 3.1–</a:t>
          </a:r>
          <a:r>
            <a:rPr lang="it-IT" sz="1300" b="1" u="sng" kern="1200" dirty="0" smtClean="0">
              <a:solidFill>
                <a:schemeClr val="accent6"/>
              </a:solidFill>
            </a:rPr>
            <a:t> </a:t>
          </a:r>
          <a:r>
            <a:rPr lang="it-IT" sz="1050" b="1" u="sng" kern="1200" dirty="0" smtClean="0">
              <a:solidFill>
                <a:schemeClr val="accent6"/>
              </a:solidFill>
            </a:rPr>
            <a:t>Promuovere il processo di riqualificazione delle competenze e professionalità interne, anche attraverso adeguati percorsi formativi (II)</a:t>
          </a:r>
        </a:p>
      </dsp:txBody>
      <dsp:txXfrm>
        <a:off x="15797" y="457250"/>
        <a:ext cx="8249326" cy="292010"/>
      </dsp:txXfrm>
    </dsp:sp>
    <dsp:sp modelId="{8BE8880F-3FBB-487E-8C90-96229143433F}">
      <dsp:nvSpPr>
        <dsp:cNvPr id="0" name=""/>
        <dsp:cNvSpPr/>
      </dsp:nvSpPr>
      <dsp:spPr>
        <a:xfrm>
          <a:off x="0" y="438173"/>
          <a:ext cx="8280920" cy="32360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15797" y="453970"/>
        <a:ext cx="8249326" cy="29201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0" y="0"/>
          <a:ext cx="8291264" cy="427982"/>
        </a:xfrm>
        <a:prstGeom prst="roundRect">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w="9525" cap="flat" cmpd="sng" algn="ctr">
          <a:solidFill>
            <a:schemeClr val="accent2">
              <a:shade val="95000"/>
              <a:satMod val="105000"/>
            </a:schemeClr>
          </a:solidFill>
          <a:prstDash val="solid"/>
        </a:ln>
        <a:effectLst>
          <a:outerShdw blurRad="40000" dist="23000" dir="5400000" rotWithShape="0">
            <a:srgbClr val="000000">
              <a:alpha val="35000"/>
            </a:srgbClr>
          </a:outerShdw>
        </a:effectLst>
      </dsp:spPr>
      <dsp:style>
        <a:lnRef idx="1">
          <a:schemeClr val="accent2"/>
        </a:lnRef>
        <a:fillRef idx="3">
          <a:schemeClr val="accent2"/>
        </a:fillRef>
        <a:effectRef idx="2">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4 – Economico - finanziaria</a:t>
          </a:r>
          <a:endParaRPr lang="it-IT" sz="1800" kern="1200" dirty="0"/>
        </a:p>
      </dsp:txBody>
      <dsp:txXfrm>
        <a:off x="20892" y="20892"/>
        <a:ext cx="8249480" cy="386198"/>
      </dsp:txXfrm>
    </dsp:sp>
    <dsp:sp modelId="{F66B3C40-862D-4EA0-BDFC-AD5E3F1A73EE}">
      <dsp:nvSpPr>
        <dsp:cNvPr id="0" name=""/>
        <dsp:cNvSpPr/>
      </dsp:nvSpPr>
      <dsp:spPr>
        <a:xfrm>
          <a:off x="0" y="509861"/>
          <a:ext cx="8291264" cy="23529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it-IT" sz="1300" b="1" u="sng" kern="1200" dirty="0" smtClean="0">
              <a:solidFill>
                <a:srgbClr val="C00000"/>
              </a:solidFill>
            </a:rPr>
            <a:t>OBIETTIVO 4.1 – Incrementare le entrate alternative al diritto annuo e contenere i costi</a:t>
          </a:r>
        </a:p>
      </dsp:txBody>
      <dsp:txXfrm>
        <a:off x="11486" y="521347"/>
        <a:ext cx="8268292" cy="212319"/>
      </dsp:txXfrm>
    </dsp:sp>
    <dsp:sp modelId="{8BE8880F-3FBB-487E-8C90-96229143433F}">
      <dsp:nvSpPr>
        <dsp:cNvPr id="0" name=""/>
        <dsp:cNvSpPr/>
      </dsp:nvSpPr>
      <dsp:spPr>
        <a:xfrm>
          <a:off x="0" y="504055"/>
          <a:ext cx="8291264" cy="23529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11486" y="515541"/>
        <a:ext cx="8268292" cy="21231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it-IT"/>
          </a:p>
        </p:txBody>
      </p:sp>
      <p:sp>
        <p:nvSpPr>
          <p:cNvPr id="3" name="Segnaposto data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FEEBD201-5CE2-4B79-BACC-352F1E905198}" type="datetimeFigureOut">
              <a:rPr lang="it-IT" smtClean="0"/>
              <a:t>08/11/2016</a:t>
            </a:fld>
            <a:endParaRPr lang="it-IT"/>
          </a:p>
        </p:txBody>
      </p:sp>
      <p:sp>
        <p:nvSpPr>
          <p:cNvPr id="4" name="Segnaposto immagine diapositiva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it-IT"/>
          </a:p>
        </p:txBody>
      </p:sp>
      <p:sp>
        <p:nvSpPr>
          <p:cNvPr id="5" name="Segnaposto note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it-IT"/>
          </a:p>
        </p:txBody>
      </p:sp>
      <p:sp>
        <p:nvSpPr>
          <p:cNvPr id="7" name="Segnaposto numero diapositiva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1B5B64C1-63BB-4194-9E91-80E4BD812AAF}" type="slidenum">
              <a:rPr lang="it-IT" smtClean="0"/>
              <a:t>‹N›</a:t>
            </a:fld>
            <a:endParaRPr lang="it-IT"/>
          </a:p>
        </p:txBody>
      </p:sp>
    </p:spTree>
    <p:extLst>
      <p:ext uri="{BB962C8B-B14F-4D97-AF65-F5344CB8AC3E}">
        <p14:creationId xmlns:p14="http://schemas.microsoft.com/office/powerpoint/2010/main" val="24206254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smtClean="0"/>
          </a:p>
          <a:p>
            <a:endParaRPr lang="it-IT" dirty="0"/>
          </a:p>
        </p:txBody>
      </p:sp>
      <p:sp>
        <p:nvSpPr>
          <p:cNvPr id="4" name="Segnaposto numero diapositiva 3"/>
          <p:cNvSpPr>
            <a:spLocks noGrp="1"/>
          </p:cNvSpPr>
          <p:nvPr>
            <p:ph type="sldNum" sz="quarter" idx="10"/>
          </p:nvPr>
        </p:nvSpPr>
        <p:spPr/>
        <p:txBody>
          <a:bodyPr/>
          <a:lstStyle/>
          <a:p>
            <a:fld id="{ED787DE2-6740-4048-8BA6-F6FC3A99FC5D}" type="slidenum">
              <a:rPr lang="it-IT" smtClean="0"/>
              <a:t>6</a:t>
            </a:fld>
            <a:endParaRPr lang="it-IT"/>
          </a:p>
        </p:txBody>
      </p:sp>
    </p:spTree>
    <p:extLst>
      <p:ext uri="{BB962C8B-B14F-4D97-AF65-F5344CB8AC3E}">
        <p14:creationId xmlns:p14="http://schemas.microsoft.com/office/powerpoint/2010/main" val="2646212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smtClean="0"/>
          </a:p>
          <a:p>
            <a:endParaRPr lang="it-IT" dirty="0"/>
          </a:p>
        </p:txBody>
      </p:sp>
      <p:sp>
        <p:nvSpPr>
          <p:cNvPr id="4" name="Segnaposto numero diapositiva 3"/>
          <p:cNvSpPr>
            <a:spLocks noGrp="1"/>
          </p:cNvSpPr>
          <p:nvPr>
            <p:ph type="sldNum" sz="quarter" idx="10"/>
          </p:nvPr>
        </p:nvSpPr>
        <p:spPr/>
        <p:txBody>
          <a:bodyPr/>
          <a:lstStyle/>
          <a:p>
            <a:fld id="{ED787DE2-6740-4048-8BA6-F6FC3A99FC5D}" type="slidenum">
              <a:rPr lang="it-IT" smtClean="0"/>
              <a:t>7</a:t>
            </a:fld>
            <a:endParaRPr lang="it-IT"/>
          </a:p>
        </p:txBody>
      </p:sp>
    </p:spTree>
    <p:extLst>
      <p:ext uri="{BB962C8B-B14F-4D97-AF65-F5344CB8AC3E}">
        <p14:creationId xmlns:p14="http://schemas.microsoft.com/office/powerpoint/2010/main" val="2646212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smtClean="0"/>
          </a:p>
          <a:p>
            <a:endParaRPr lang="it-IT" dirty="0"/>
          </a:p>
        </p:txBody>
      </p:sp>
      <p:sp>
        <p:nvSpPr>
          <p:cNvPr id="4" name="Segnaposto numero diapositiva 3"/>
          <p:cNvSpPr>
            <a:spLocks noGrp="1"/>
          </p:cNvSpPr>
          <p:nvPr>
            <p:ph type="sldNum" sz="quarter" idx="10"/>
          </p:nvPr>
        </p:nvSpPr>
        <p:spPr/>
        <p:txBody>
          <a:bodyPr/>
          <a:lstStyle/>
          <a:p>
            <a:fld id="{ED787DE2-6740-4048-8BA6-F6FC3A99FC5D}" type="slidenum">
              <a:rPr lang="it-IT" smtClean="0"/>
              <a:t>8</a:t>
            </a:fld>
            <a:endParaRPr lang="it-IT"/>
          </a:p>
        </p:txBody>
      </p:sp>
    </p:spTree>
    <p:extLst>
      <p:ext uri="{BB962C8B-B14F-4D97-AF65-F5344CB8AC3E}">
        <p14:creationId xmlns:p14="http://schemas.microsoft.com/office/powerpoint/2010/main" val="2646212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31F162D5-A95E-4E43-81B0-F80622FB4B94}" type="datetimeFigureOut">
              <a:rPr lang="it-IT" smtClean="0"/>
              <a:t>08/11/2016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1542525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1F162D5-A95E-4E43-81B0-F80622FB4B94}" type="datetimeFigureOut">
              <a:rPr lang="it-IT" smtClean="0"/>
              <a:t>08/11/2016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2981984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31F162D5-A95E-4E43-81B0-F80622FB4B94}" type="datetimeFigureOut">
              <a:rPr lang="it-IT" smtClean="0"/>
              <a:t>08/11/2016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734085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31F162D5-A95E-4E43-81B0-F80622FB4B94}" type="datetimeFigureOut">
              <a:rPr lang="it-IT" smtClean="0"/>
              <a:t>08/11/2016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3681574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31F162D5-A95E-4E43-81B0-F80622FB4B94}" type="datetimeFigureOut">
              <a:rPr lang="it-IT" smtClean="0"/>
              <a:t>08/11/2016</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167034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31F162D5-A95E-4E43-81B0-F80622FB4B94}" type="datetimeFigureOut">
              <a:rPr lang="it-IT" smtClean="0"/>
              <a:t>08/11/2016</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24555022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31F162D5-A95E-4E43-81B0-F80622FB4B94}" type="datetimeFigureOut">
              <a:rPr lang="it-IT" smtClean="0"/>
              <a:t>08/11/2016</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3230189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1F162D5-A95E-4E43-81B0-F80622FB4B94}" type="datetimeFigureOut">
              <a:rPr lang="it-IT" smtClean="0"/>
              <a:t>08/11/2016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2435472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1F162D5-A95E-4E43-81B0-F80622FB4B94}" type="datetimeFigureOut">
              <a:rPr lang="it-IT" smtClean="0"/>
              <a:t>08/11/2016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14864620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1F162D5-A95E-4E43-81B0-F80622FB4B94}" type="datetimeFigureOut">
              <a:rPr lang="it-IT" smtClean="0"/>
              <a:t>08/11/2016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1004532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1F162D5-A95E-4E43-81B0-F80622FB4B94}" type="datetimeFigureOut">
              <a:rPr lang="it-IT" smtClean="0"/>
              <a:t>08/11/2016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431137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F162D5-A95E-4E43-81B0-F80622FB4B94}" type="datetimeFigureOut">
              <a:rPr lang="it-IT" smtClean="0"/>
              <a:t>08/11/2016</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C659C1-B388-4BE1-9C2E-DC27E6989CF1}" type="slidenum">
              <a:rPr lang="it-IT" smtClean="0"/>
              <a:t>‹N›</a:t>
            </a:fld>
            <a:endParaRPr lang="it-IT"/>
          </a:p>
        </p:txBody>
      </p:sp>
    </p:spTree>
    <p:extLst>
      <p:ext uri="{BB962C8B-B14F-4D97-AF65-F5344CB8AC3E}">
        <p14:creationId xmlns:p14="http://schemas.microsoft.com/office/powerpoint/2010/main" val="21056477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7.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7.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7.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7.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7.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7.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721804" y="1700808"/>
            <a:ext cx="7772400" cy="1656184"/>
          </a:xfrm>
        </p:spPr>
        <p:txBody>
          <a:bodyPr>
            <a:normAutofit fontScale="90000"/>
          </a:bodyPr>
          <a:lstStyle/>
          <a:p>
            <a:r>
              <a:rPr lang="it-IT" sz="3600" dirty="0" smtClean="0">
                <a:solidFill>
                  <a:schemeClr val="tx1">
                    <a:lumMod val="65000"/>
                    <a:lumOff val="35000"/>
                  </a:schemeClr>
                </a:solidFill>
              </a:rPr>
              <a:t>RELAZIONE </a:t>
            </a:r>
            <a:r>
              <a:rPr lang="it-IT" sz="3600" dirty="0">
                <a:solidFill>
                  <a:schemeClr val="tx1">
                    <a:lumMod val="65000"/>
                    <a:lumOff val="35000"/>
                  </a:schemeClr>
                </a:solidFill>
              </a:rPr>
              <a:t>PREVISIONALE E PROGRAMMATICA </a:t>
            </a:r>
            <a:r>
              <a:rPr lang="it-IT" sz="3600" dirty="0" smtClean="0">
                <a:solidFill>
                  <a:schemeClr val="tx1">
                    <a:lumMod val="65000"/>
                    <a:lumOff val="35000"/>
                  </a:schemeClr>
                </a:solidFill>
              </a:rPr>
              <a:t>2017</a:t>
            </a:r>
            <a:br>
              <a:rPr lang="it-IT" sz="3600" dirty="0" smtClean="0">
                <a:solidFill>
                  <a:schemeClr val="tx1">
                    <a:lumMod val="65000"/>
                    <a:lumOff val="35000"/>
                  </a:schemeClr>
                </a:solidFill>
              </a:rPr>
            </a:br>
            <a:r>
              <a:rPr lang="it-IT" sz="3600" dirty="0" smtClean="0">
                <a:solidFill>
                  <a:schemeClr val="tx1">
                    <a:lumMod val="65000"/>
                    <a:lumOff val="35000"/>
                  </a:schemeClr>
                </a:solidFill>
              </a:rPr>
              <a:t/>
            </a:r>
            <a:br>
              <a:rPr lang="it-IT" sz="3600" dirty="0" smtClean="0">
                <a:solidFill>
                  <a:schemeClr val="tx1">
                    <a:lumMod val="65000"/>
                    <a:lumOff val="35000"/>
                  </a:schemeClr>
                </a:solidFill>
              </a:rPr>
            </a:br>
            <a:endParaRPr lang="it-IT" sz="1200" b="1" i="1" dirty="0"/>
          </a:p>
        </p:txBody>
      </p:sp>
      <p:sp>
        <p:nvSpPr>
          <p:cNvPr id="3" name="Sottotitolo 2"/>
          <p:cNvSpPr>
            <a:spLocks noGrp="1"/>
          </p:cNvSpPr>
          <p:nvPr>
            <p:ph type="subTitle" idx="1"/>
          </p:nvPr>
        </p:nvSpPr>
        <p:spPr/>
        <p:txBody>
          <a:bodyPr/>
          <a:lstStyle/>
          <a:p>
            <a:endParaRPr lang="it-IT" dirty="0"/>
          </a:p>
        </p:txBody>
      </p:sp>
      <p:pic>
        <p:nvPicPr>
          <p:cNvPr id="4" name="Picture 2" descr="\\cifsutenti.pv.intra.cciaa.net\cifs_pvvdihome01\FolderRedirection\cpv0311\Desktop\logo CdC PV cm 1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67744" y="4293096"/>
            <a:ext cx="4680520" cy="1152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45029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solidFill>
                  <a:schemeClr val="tx1">
                    <a:lumMod val="65000"/>
                    <a:lumOff val="35000"/>
                  </a:schemeClr>
                </a:solidFill>
              </a:rPr>
              <a:t>Sommario</a:t>
            </a:r>
            <a:endParaRPr lang="it-IT" dirty="0"/>
          </a:p>
        </p:txBody>
      </p:sp>
      <p:sp>
        <p:nvSpPr>
          <p:cNvPr id="3" name="Segnaposto contenuto 2"/>
          <p:cNvSpPr>
            <a:spLocks noGrp="1"/>
          </p:cNvSpPr>
          <p:nvPr>
            <p:ph idx="1"/>
          </p:nvPr>
        </p:nvSpPr>
        <p:spPr/>
        <p:txBody>
          <a:bodyPr>
            <a:normAutofit fontScale="85000" lnSpcReduction="20000"/>
          </a:bodyPr>
          <a:lstStyle/>
          <a:p>
            <a:pPr marL="0" lvl="0" indent="0">
              <a:buNone/>
            </a:pPr>
            <a:r>
              <a:rPr lang="it-IT" sz="1400" b="1" dirty="0">
                <a:solidFill>
                  <a:prstClr val="black">
                    <a:lumMod val="65000"/>
                    <a:lumOff val="35000"/>
                  </a:prstClr>
                </a:solidFill>
              </a:rPr>
              <a:t>1 - Premesse</a:t>
            </a:r>
          </a:p>
          <a:p>
            <a:pPr marL="0" lvl="0" indent="0">
              <a:buNone/>
            </a:pPr>
            <a:endParaRPr lang="it-IT" sz="1200" dirty="0">
              <a:solidFill>
                <a:prstClr val="black">
                  <a:lumMod val="65000"/>
                  <a:lumOff val="35000"/>
                </a:prstClr>
              </a:solidFill>
            </a:endParaRPr>
          </a:p>
          <a:p>
            <a:pPr marL="0" lvl="0" indent="0">
              <a:buNone/>
            </a:pPr>
            <a:r>
              <a:rPr lang="it-IT" sz="1400" b="1" dirty="0" smtClean="0">
                <a:solidFill>
                  <a:prstClr val="black">
                    <a:lumMod val="65000"/>
                    <a:lumOff val="35000"/>
                  </a:prstClr>
                </a:solidFill>
              </a:rPr>
              <a:t>2 </a:t>
            </a:r>
            <a:r>
              <a:rPr lang="it-IT" sz="1400" b="1" dirty="0">
                <a:solidFill>
                  <a:prstClr val="black">
                    <a:lumMod val="65000"/>
                    <a:lumOff val="35000"/>
                  </a:prstClr>
                </a:solidFill>
              </a:rPr>
              <a:t>– Scenari di Riferimento</a:t>
            </a:r>
          </a:p>
          <a:p>
            <a:pPr marL="0" indent="0">
              <a:buNone/>
            </a:pPr>
            <a:r>
              <a:rPr lang="it-IT" sz="1200" dirty="0" smtClean="0">
                <a:solidFill>
                  <a:prstClr val="black">
                    <a:lumMod val="65000"/>
                    <a:lumOff val="35000"/>
                  </a:prstClr>
                </a:solidFill>
              </a:rPr>
              <a:t>        Scenario </a:t>
            </a:r>
            <a:r>
              <a:rPr lang="it-IT" sz="1200" dirty="0">
                <a:solidFill>
                  <a:prstClr val="black">
                    <a:lumMod val="65000"/>
                    <a:lumOff val="35000"/>
                  </a:prstClr>
                </a:solidFill>
              </a:rPr>
              <a:t>Economico</a:t>
            </a:r>
          </a:p>
          <a:p>
            <a:pPr marL="0" lvl="0" indent="0">
              <a:buNone/>
            </a:pPr>
            <a:r>
              <a:rPr lang="it-IT" sz="1200" dirty="0" smtClean="0">
                <a:solidFill>
                  <a:prstClr val="black">
                    <a:lumMod val="65000"/>
                    <a:lumOff val="35000"/>
                  </a:prstClr>
                </a:solidFill>
              </a:rPr>
              <a:t>        Scenario  Normativo</a:t>
            </a:r>
            <a:endParaRPr lang="it-IT" sz="1200" dirty="0">
              <a:solidFill>
                <a:prstClr val="black">
                  <a:lumMod val="65000"/>
                  <a:lumOff val="35000"/>
                </a:prstClr>
              </a:solidFill>
            </a:endParaRPr>
          </a:p>
          <a:p>
            <a:pPr marL="0" lvl="0" indent="0">
              <a:buNone/>
            </a:pPr>
            <a:r>
              <a:rPr lang="it-IT" sz="1200" dirty="0">
                <a:solidFill>
                  <a:prstClr val="black">
                    <a:lumMod val="65000"/>
                    <a:lumOff val="35000"/>
                  </a:prstClr>
                </a:solidFill>
              </a:rPr>
              <a:t> </a:t>
            </a:r>
            <a:r>
              <a:rPr lang="it-IT" sz="1200" dirty="0" smtClean="0">
                <a:solidFill>
                  <a:prstClr val="black">
                    <a:lumMod val="65000"/>
                    <a:lumOff val="35000"/>
                  </a:prstClr>
                </a:solidFill>
              </a:rPr>
              <a:t>       Nuovo ruolo della Camera e relazioni istituzionali </a:t>
            </a:r>
            <a:endParaRPr lang="it-IT" sz="1200" dirty="0">
              <a:solidFill>
                <a:prstClr val="black">
                  <a:lumMod val="65000"/>
                  <a:lumOff val="35000"/>
                </a:prstClr>
              </a:solidFill>
            </a:endParaRPr>
          </a:p>
          <a:p>
            <a:pPr marL="0" lvl="0" indent="0">
              <a:buNone/>
            </a:pPr>
            <a:endParaRPr lang="it-IT" sz="1200" dirty="0">
              <a:solidFill>
                <a:prstClr val="black">
                  <a:lumMod val="65000"/>
                  <a:lumOff val="35000"/>
                </a:prstClr>
              </a:solidFill>
            </a:endParaRPr>
          </a:p>
          <a:p>
            <a:pPr marL="0" lvl="0" indent="0">
              <a:buNone/>
            </a:pPr>
            <a:r>
              <a:rPr lang="it-IT" sz="1400" b="1" dirty="0">
                <a:solidFill>
                  <a:prstClr val="black">
                    <a:lumMod val="65000"/>
                    <a:lumOff val="35000"/>
                  </a:prstClr>
                </a:solidFill>
              </a:rPr>
              <a:t>3 – Obiettivi </a:t>
            </a:r>
            <a:r>
              <a:rPr lang="it-IT" sz="1400" b="1" dirty="0" smtClean="0">
                <a:solidFill>
                  <a:prstClr val="black">
                    <a:lumMod val="65000"/>
                    <a:lumOff val="35000"/>
                  </a:prstClr>
                </a:solidFill>
              </a:rPr>
              <a:t>Strategici</a:t>
            </a:r>
          </a:p>
          <a:p>
            <a:pPr marL="0" lvl="0" indent="0">
              <a:buNone/>
            </a:pPr>
            <a:endParaRPr lang="it-IT" sz="1400" b="1" dirty="0" smtClean="0">
              <a:solidFill>
                <a:prstClr val="black">
                  <a:lumMod val="65000"/>
                  <a:lumOff val="35000"/>
                </a:prstClr>
              </a:solidFill>
            </a:endParaRPr>
          </a:p>
          <a:p>
            <a:pPr marL="0" indent="0">
              <a:buNone/>
            </a:pPr>
            <a:r>
              <a:rPr lang="it-IT" sz="1200" b="1" dirty="0" smtClean="0">
                <a:solidFill>
                  <a:srgbClr val="00B050"/>
                </a:solidFill>
              </a:rPr>
              <a:t>          1 -  </a:t>
            </a:r>
            <a:r>
              <a:rPr lang="it-IT" sz="1200" b="1" dirty="0">
                <a:solidFill>
                  <a:srgbClr val="00B050"/>
                </a:solidFill>
              </a:rPr>
              <a:t>Sostenere la competitività del sistema imprenditoriale </a:t>
            </a:r>
            <a:endParaRPr lang="it-IT" sz="1200" b="1" dirty="0" smtClean="0">
              <a:solidFill>
                <a:srgbClr val="00B050"/>
              </a:solidFill>
            </a:endParaRPr>
          </a:p>
          <a:p>
            <a:pPr marL="457200" lvl="1" indent="0">
              <a:buNone/>
            </a:pPr>
            <a:r>
              <a:rPr lang="it-IT" sz="1200" dirty="0" smtClean="0">
                <a:solidFill>
                  <a:srgbClr val="00B050"/>
                </a:solidFill>
              </a:rPr>
              <a:t>               1.1 Rafforzare il processo di internazionalizzazione del sistema imprenditoriale</a:t>
            </a:r>
          </a:p>
          <a:p>
            <a:pPr marL="457200" lvl="1" indent="0">
              <a:buNone/>
            </a:pPr>
            <a:r>
              <a:rPr lang="it-IT" sz="1200" dirty="0" smtClean="0">
                <a:solidFill>
                  <a:srgbClr val="00B050"/>
                </a:solidFill>
              </a:rPr>
              <a:t>               1.2  Favorire l’accesso al credito e una migliore gestione della leva finanziaria </a:t>
            </a:r>
          </a:p>
          <a:p>
            <a:pPr marL="457200" lvl="1" indent="0">
              <a:buNone/>
            </a:pPr>
            <a:r>
              <a:rPr lang="it-IT" sz="1200" dirty="0">
                <a:solidFill>
                  <a:srgbClr val="00B050"/>
                </a:solidFill>
              </a:rPr>
              <a:t> </a:t>
            </a:r>
            <a:r>
              <a:rPr lang="it-IT" sz="1200" dirty="0" smtClean="0">
                <a:solidFill>
                  <a:srgbClr val="00B050"/>
                </a:solidFill>
              </a:rPr>
              <a:t>              1.3 Far crescere la competenza delle imprese nel campo digitale e dell’innovazione</a:t>
            </a:r>
          </a:p>
          <a:p>
            <a:pPr marL="457200" lvl="1" indent="0">
              <a:buNone/>
            </a:pPr>
            <a:r>
              <a:rPr lang="it-IT" sz="1200" dirty="0">
                <a:solidFill>
                  <a:srgbClr val="00B050"/>
                </a:solidFill>
              </a:rPr>
              <a:t> </a:t>
            </a:r>
            <a:r>
              <a:rPr lang="it-IT" sz="1200" dirty="0" smtClean="0">
                <a:solidFill>
                  <a:srgbClr val="00B050"/>
                </a:solidFill>
              </a:rPr>
              <a:t>              1.4 Favorire lo sviluppo del capitale umano e la cultura di impresa</a:t>
            </a:r>
          </a:p>
          <a:p>
            <a:pPr marL="457200" lvl="1" indent="0">
              <a:buNone/>
            </a:pPr>
            <a:r>
              <a:rPr lang="it-IT" sz="1200" dirty="0">
                <a:solidFill>
                  <a:srgbClr val="00B050"/>
                </a:solidFill>
              </a:rPr>
              <a:t> </a:t>
            </a:r>
            <a:r>
              <a:rPr lang="it-IT" sz="1200" dirty="0" smtClean="0">
                <a:solidFill>
                  <a:srgbClr val="00B050"/>
                </a:solidFill>
              </a:rPr>
              <a:t>              1.5 Promuovere le eccellenza territoriali, le filiere produttive , il turismo, la cultura e il marketing territoriale</a:t>
            </a:r>
          </a:p>
          <a:p>
            <a:pPr marL="457200" lvl="1" indent="0">
              <a:buNone/>
            </a:pPr>
            <a:r>
              <a:rPr lang="it-IT" sz="1200" dirty="0" smtClean="0">
                <a:solidFill>
                  <a:srgbClr val="00B050"/>
                </a:solidFill>
              </a:rPr>
              <a:t>               1.6 Semplificare il rapporto  delle imprese  con la PA e promuovere  l’e-</a:t>
            </a:r>
            <a:r>
              <a:rPr lang="it-IT" sz="1200" dirty="0" err="1" smtClean="0">
                <a:solidFill>
                  <a:srgbClr val="00B050"/>
                </a:solidFill>
              </a:rPr>
              <a:t>government</a:t>
            </a:r>
            <a:endParaRPr lang="it-IT" sz="1200" dirty="0" smtClean="0">
              <a:solidFill>
                <a:srgbClr val="00B050"/>
              </a:solidFill>
            </a:endParaRPr>
          </a:p>
          <a:p>
            <a:pPr marL="457200" lvl="1" indent="0">
              <a:buNone/>
            </a:pPr>
            <a:r>
              <a:rPr lang="it-IT" sz="1200" dirty="0">
                <a:solidFill>
                  <a:srgbClr val="00B050"/>
                </a:solidFill>
              </a:rPr>
              <a:t> </a:t>
            </a:r>
            <a:r>
              <a:rPr lang="it-IT" sz="1200" dirty="0" smtClean="0">
                <a:solidFill>
                  <a:srgbClr val="00B050"/>
                </a:solidFill>
              </a:rPr>
              <a:t>              1.7 Agevolare la qualità delle relazioni sul mercato</a:t>
            </a:r>
          </a:p>
          <a:p>
            <a:pPr marL="457200" lvl="1" indent="0">
              <a:buNone/>
            </a:pPr>
            <a:r>
              <a:rPr lang="it-IT" sz="1200" dirty="0">
                <a:solidFill>
                  <a:srgbClr val="00B050"/>
                </a:solidFill>
              </a:rPr>
              <a:t>	</a:t>
            </a:r>
          </a:p>
          <a:p>
            <a:pPr marL="0" indent="0">
              <a:buNone/>
            </a:pPr>
            <a:r>
              <a:rPr lang="it-IT" sz="1200" b="1" dirty="0" smtClean="0">
                <a:solidFill>
                  <a:srgbClr val="1F497D">
                    <a:lumMod val="60000"/>
                    <a:lumOff val="40000"/>
                  </a:srgbClr>
                </a:solidFill>
              </a:rPr>
              <a:t>       2 -  Processi interni</a:t>
            </a:r>
          </a:p>
          <a:p>
            <a:pPr marL="457200" lvl="1" indent="0">
              <a:buNone/>
            </a:pPr>
            <a:r>
              <a:rPr lang="it-IT" sz="1200" dirty="0" smtClean="0">
                <a:solidFill>
                  <a:srgbClr val="1F497D">
                    <a:lumMod val="60000"/>
                    <a:lumOff val="40000"/>
                  </a:srgbClr>
                </a:solidFill>
              </a:rPr>
              <a:t>              2.1 Migliorare l’efficienza della  struttura   e assicurare  un adeguato livello  di  efficacia dei servizi</a:t>
            </a:r>
          </a:p>
          <a:p>
            <a:pPr marL="457200" lvl="1" indent="0">
              <a:buNone/>
            </a:pPr>
            <a:endParaRPr lang="it-IT" sz="1200" dirty="0" smtClean="0">
              <a:solidFill>
                <a:srgbClr val="F79646"/>
              </a:solidFill>
            </a:endParaRPr>
          </a:p>
          <a:p>
            <a:pPr marL="0" indent="0">
              <a:buNone/>
            </a:pPr>
            <a:r>
              <a:rPr lang="it-IT" sz="1200" b="1" dirty="0" smtClean="0">
                <a:solidFill>
                  <a:srgbClr val="F79646"/>
                </a:solidFill>
              </a:rPr>
              <a:t>       3 – Crescita e apprendimento </a:t>
            </a:r>
          </a:p>
          <a:p>
            <a:pPr marL="0" lvl="0" indent="0" algn="just">
              <a:buNone/>
            </a:pPr>
            <a:r>
              <a:rPr lang="it-IT" sz="1200" dirty="0" smtClean="0">
                <a:solidFill>
                  <a:srgbClr val="F79646"/>
                </a:solidFill>
              </a:rPr>
              <a:t>                             3.1  Promuovere il processo di riqualificazione delle competenze e professionalità interne , anche attraverso adeguati  percorsi formativi</a:t>
            </a:r>
          </a:p>
          <a:p>
            <a:pPr marL="0" indent="0">
              <a:buNone/>
            </a:pPr>
            <a:r>
              <a:rPr lang="it-IT" sz="1200" b="1" dirty="0" smtClean="0">
                <a:solidFill>
                  <a:srgbClr val="FF0000"/>
                </a:solidFill>
              </a:rPr>
              <a:t>  </a:t>
            </a:r>
          </a:p>
          <a:p>
            <a:pPr marL="0" indent="0">
              <a:buNone/>
            </a:pPr>
            <a:r>
              <a:rPr lang="it-IT" sz="1200" b="1" dirty="0" smtClean="0">
                <a:solidFill>
                  <a:srgbClr val="FF0000"/>
                </a:solidFill>
              </a:rPr>
              <a:t>       4 – Economico finanziaria</a:t>
            </a:r>
          </a:p>
          <a:p>
            <a:pPr marL="0" indent="0">
              <a:buNone/>
            </a:pPr>
            <a:r>
              <a:rPr lang="it-IT" sz="1200" dirty="0">
                <a:solidFill>
                  <a:srgbClr val="FF0000"/>
                </a:solidFill>
              </a:rPr>
              <a:t> </a:t>
            </a:r>
            <a:r>
              <a:rPr lang="it-IT" sz="1200" dirty="0" smtClean="0">
                <a:solidFill>
                  <a:srgbClr val="FF0000"/>
                </a:solidFill>
              </a:rPr>
              <a:t>                              4.1 Incrementare le entrate alternative al diritto annuo e contenere i costi </a:t>
            </a:r>
            <a:endParaRPr lang="it-IT" sz="1200" dirty="0">
              <a:solidFill>
                <a:srgbClr val="FF0000"/>
              </a:solidFill>
            </a:endParaRPr>
          </a:p>
          <a:p>
            <a:pPr marL="0" lvl="0" indent="0">
              <a:buNone/>
            </a:pPr>
            <a:endParaRPr lang="it-IT" sz="1200" dirty="0">
              <a:solidFill>
                <a:prstClr val="black">
                  <a:lumMod val="65000"/>
                  <a:lumOff val="35000"/>
                </a:prstClr>
              </a:solidFill>
            </a:endParaRPr>
          </a:p>
          <a:p>
            <a:endParaRPr lang="it-IT" dirty="0"/>
          </a:p>
        </p:txBody>
      </p:sp>
      <p:sp>
        <p:nvSpPr>
          <p:cNvPr id="4" name="Segnaposto numero diapositiva 3"/>
          <p:cNvSpPr>
            <a:spLocks noGrp="1"/>
          </p:cNvSpPr>
          <p:nvPr>
            <p:ph type="sldNum" sz="quarter" idx="12"/>
          </p:nvPr>
        </p:nvSpPr>
        <p:spPr/>
        <p:txBody>
          <a:bodyPr/>
          <a:lstStyle/>
          <a:p>
            <a:fld id="{4BD0750F-4D7B-4D15-8AC0-E073ED7660F4}" type="slidenum">
              <a:rPr lang="it-IT" smtClean="0"/>
              <a:t>2</a:t>
            </a:fld>
            <a:endParaRPr lang="it-IT"/>
          </a:p>
        </p:txBody>
      </p:sp>
    </p:spTree>
    <p:extLst>
      <p:ext uri="{BB962C8B-B14F-4D97-AF65-F5344CB8AC3E}">
        <p14:creationId xmlns:p14="http://schemas.microsoft.com/office/powerpoint/2010/main" val="11571596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685800" y="2130425"/>
            <a:ext cx="7772400" cy="1470025"/>
          </a:xfrm>
          <a:prstGeom prst="rect">
            <a:avLst/>
          </a:prstGeom>
          <a:ln w="19050">
            <a:solidFill>
              <a:schemeClr val="accent2">
                <a:lumMod val="75000"/>
              </a:schemeClr>
            </a:solid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sz="3600" smtClean="0">
                <a:solidFill>
                  <a:schemeClr val="accent2">
                    <a:lumMod val="75000"/>
                  </a:schemeClr>
                </a:solidFill>
              </a:rPr>
              <a:t>1 - PREMESSE</a:t>
            </a:r>
            <a:r>
              <a:rPr lang="it-IT" smtClean="0">
                <a:solidFill>
                  <a:schemeClr val="accent2">
                    <a:lumMod val="75000"/>
                  </a:schemeClr>
                </a:solidFill>
              </a:rPr>
              <a:t> </a:t>
            </a:r>
            <a:endParaRPr lang="it-IT" dirty="0">
              <a:solidFill>
                <a:schemeClr val="accent2">
                  <a:lumMod val="75000"/>
                </a:schemeClr>
              </a:solidFill>
            </a:endParaRPr>
          </a:p>
        </p:txBody>
      </p:sp>
      <p:sp>
        <p:nvSpPr>
          <p:cNvPr id="3" name="Segnaposto numero diapositiva 2"/>
          <p:cNvSpPr>
            <a:spLocks noGrp="1"/>
          </p:cNvSpPr>
          <p:nvPr>
            <p:ph type="sldNum" sz="quarter" idx="12"/>
          </p:nvPr>
        </p:nvSpPr>
        <p:spPr/>
        <p:txBody>
          <a:bodyPr/>
          <a:lstStyle/>
          <a:p>
            <a:fld id="{4BD0750F-4D7B-4D15-8AC0-E073ED7660F4}" type="slidenum">
              <a:rPr lang="it-IT" smtClean="0"/>
              <a:t>3</a:t>
            </a:fld>
            <a:endParaRPr lang="it-IT"/>
          </a:p>
        </p:txBody>
      </p:sp>
    </p:spTree>
    <p:extLst>
      <p:ext uri="{BB962C8B-B14F-4D97-AF65-F5344CB8AC3E}">
        <p14:creationId xmlns:p14="http://schemas.microsoft.com/office/powerpoint/2010/main" val="6311520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51520" y="188640"/>
            <a:ext cx="8435280" cy="6480720"/>
          </a:xfrm>
        </p:spPr>
        <p:txBody>
          <a:bodyPr>
            <a:normAutofit/>
          </a:bodyPr>
          <a:lstStyle/>
          <a:p>
            <a:pPr marL="0" indent="0" algn="just">
              <a:buNone/>
            </a:pPr>
            <a:endParaRPr lang="it-IT" sz="1000" dirty="0" smtClean="0"/>
          </a:p>
          <a:p>
            <a:pPr marL="0" indent="0" algn="just">
              <a:buNone/>
            </a:pPr>
            <a:endParaRPr lang="it-IT" sz="1000" dirty="0"/>
          </a:p>
          <a:p>
            <a:pPr marL="0" indent="0" algn="just">
              <a:buNone/>
            </a:pPr>
            <a:endParaRPr lang="it-IT" sz="1000" dirty="0" smtClean="0"/>
          </a:p>
          <a:p>
            <a:pPr marL="0" indent="0" algn="just">
              <a:buNone/>
            </a:pPr>
            <a:r>
              <a:rPr lang="it-IT" sz="1000" dirty="0" smtClean="0">
                <a:solidFill>
                  <a:schemeClr val="tx1">
                    <a:lumMod val="65000"/>
                    <a:lumOff val="35000"/>
                  </a:schemeClr>
                </a:solidFill>
              </a:rPr>
              <a:t>La </a:t>
            </a:r>
            <a:r>
              <a:rPr lang="it-IT" sz="1000" dirty="0">
                <a:solidFill>
                  <a:schemeClr val="tx1">
                    <a:lumMod val="65000"/>
                    <a:lumOff val="35000"/>
                  </a:schemeClr>
                </a:solidFill>
              </a:rPr>
              <a:t>Relazione Previsionale e Programmatica è il documento di indirizzo strategico con il quale la Camera provvede a fissare gli obiettivi e ad illustrare i programmi da  attuare nel corso del 2017, in relazione alle caratteristiche e ai possibili sviluppi dell’economia locale e alla luce del quadro che si profila a livello normativo, nell’ambito delle priorità definite nel Programma Pluriennale approvato dal Consiglio con deliberazione n.  </a:t>
            </a:r>
            <a:r>
              <a:rPr lang="it-IT" sz="1000" dirty="0" smtClean="0">
                <a:solidFill>
                  <a:schemeClr val="tx1">
                    <a:lumMod val="65000"/>
                    <a:lumOff val="35000"/>
                  </a:schemeClr>
                </a:solidFill>
              </a:rPr>
              <a:t>14  del 16 novembre 2015.      </a:t>
            </a: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La Relazione – oltre  a tracciare gli indirizzi per la predisposizione del Preventivo economico e del Budget </a:t>
            </a:r>
            <a:r>
              <a:rPr lang="it-IT" sz="1000" dirty="0" smtClean="0">
                <a:solidFill>
                  <a:schemeClr val="tx1">
                    <a:lumMod val="65000"/>
                    <a:lumOff val="35000"/>
                  </a:schemeClr>
                </a:solidFill>
              </a:rPr>
              <a:t>Direzionale </a:t>
            </a:r>
            <a:r>
              <a:rPr lang="it-IT" sz="1000" dirty="0">
                <a:solidFill>
                  <a:schemeClr val="tx1">
                    <a:lumMod val="65000"/>
                    <a:lumOff val="35000"/>
                  </a:schemeClr>
                </a:solidFill>
              </a:rPr>
              <a:t>- è lo strumento per consentire un aggiornamento degli obiettivi strategici pluriennali al fine di assicurarne la coerenza con l’evoluzione dei condizionamenti esterni e interni all’Ente.</a:t>
            </a:r>
          </a:p>
          <a:p>
            <a:pPr marL="0" indent="0" algn="just">
              <a:buNone/>
            </a:pPr>
            <a:r>
              <a:rPr lang="it-IT" sz="1000" dirty="0" smtClean="0">
                <a:solidFill>
                  <a:schemeClr val="tx1">
                    <a:lumMod val="65000"/>
                    <a:lumOff val="35000"/>
                  </a:schemeClr>
                </a:solidFill>
              </a:rPr>
              <a:t>In </a:t>
            </a:r>
            <a:r>
              <a:rPr lang="it-IT" sz="1000" dirty="0">
                <a:solidFill>
                  <a:schemeClr val="tx1">
                    <a:lumMod val="65000"/>
                    <a:lumOff val="35000"/>
                  </a:schemeClr>
                </a:solidFill>
              </a:rPr>
              <a:t>linea con la presente Relazione, con il Preventivo economico  e suoi allegati e con il Budget </a:t>
            </a:r>
            <a:r>
              <a:rPr lang="it-IT" sz="1000" dirty="0" smtClean="0">
                <a:solidFill>
                  <a:schemeClr val="tx1">
                    <a:lumMod val="65000"/>
                    <a:lumOff val="35000"/>
                  </a:schemeClr>
                </a:solidFill>
              </a:rPr>
              <a:t>Direzionale </a:t>
            </a:r>
            <a:r>
              <a:rPr lang="it-IT" sz="1000" dirty="0">
                <a:solidFill>
                  <a:schemeClr val="tx1">
                    <a:lumMod val="65000"/>
                    <a:lumOff val="35000"/>
                  </a:schemeClr>
                </a:solidFill>
              </a:rPr>
              <a:t>sarà redatto il Piano della Performance che ha il compito di coordinare gli indirizzi e gli obiettivi operativi con gli obiettivi strategici, definendo gli indicatori e i target per la misurazione della performance camerale, anche al fine della valutazione dell’apporto fornito dai dirigenti e dal personale alla realizzazione delle policy dell’Ente. </a:t>
            </a:r>
          </a:p>
          <a:p>
            <a:pPr marL="0" indent="0" algn="just">
              <a:buNone/>
            </a:pPr>
            <a:r>
              <a:rPr lang="it-IT" sz="1000" dirty="0">
                <a:solidFill>
                  <a:schemeClr val="tx1">
                    <a:lumMod val="65000"/>
                    <a:lumOff val="35000"/>
                  </a:schemeClr>
                </a:solidFill>
              </a:rPr>
              <a:t>In conformità al dettato normativo, la presente Relazione contiene l’aggiornamento dello scenario esterno di riferimento - socio-economico e normativo – che delimita l’azione dell’Ente nel periodo oggetto della programmazione. </a:t>
            </a:r>
          </a:p>
          <a:p>
            <a:pPr marL="0" indent="0" algn="just">
              <a:buNone/>
            </a:pPr>
            <a:r>
              <a:rPr lang="it-IT" sz="1000" dirty="0">
                <a:solidFill>
                  <a:schemeClr val="tx1">
                    <a:lumMod val="65000"/>
                    <a:lumOff val="35000"/>
                  </a:schemeClr>
                </a:solidFill>
              </a:rPr>
              <a:t>Segue un riepilogo delle principali linee di impegno per il 2017, derivanti dalla programmazione strategica ma lette alla luce degli avanzamenti del percorso di riforma degli Enti camerali, che dovrebbe </a:t>
            </a:r>
            <a:r>
              <a:rPr lang="it-IT" sz="1000" dirty="0" smtClean="0">
                <a:solidFill>
                  <a:schemeClr val="tx1">
                    <a:lumMod val="65000"/>
                    <a:lumOff val="35000"/>
                  </a:schemeClr>
                </a:solidFill>
              </a:rPr>
              <a:t>espletare </a:t>
            </a:r>
            <a:r>
              <a:rPr lang="it-IT" sz="1000" dirty="0">
                <a:solidFill>
                  <a:schemeClr val="tx1">
                    <a:lumMod val="65000"/>
                    <a:lumOff val="35000"/>
                  </a:schemeClr>
                </a:solidFill>
              </a:rPr>
              <a:t>i propri effetti proprio nell’anno a venire.</a:t>
            </a:r>
          </a:p>
          <a:p>
            <a:pPr marL="0" indent="0" algn="just">
              <a:buNone/>
            </a:pPr>
            <a:r>
              <a:rPr lang="it-IT" sz="1000" dirty="0">
                <a:solidFill>
                  <a:schemeClr val="tx1">
                    <a:lumMod val="65000"/>
                    <a:lumOff val="35000"/>
                  </a:schemeClr>
                </a:solidFill>
              </a:rPr>
              <a:t>Infatti, il Consiglio dei Ministri, nella seduta dello scorso 25 agosto ha approvato in </a:t>
            </a:r>
            <a:r>
              <a:rPr lang="it-IT" sz="1000" dirty="0" smtClean="0">
                <a:solidFill>
                  <a:schemeClr val="tx1">
                    <a:lumMod val="65000"/>
                    <a:lumOff val="35000"/>
                  </a:schemeClr>
                </a:solidFill>
              </a:rPr>
              <a:t>esame preliminare </a:t>
            </a:r>
            <a:r>
              <a:rPr lang="it-IT" sz="1000" dirty="0">
                <a:solidFill>
                  <a:schemeClr val="tx1">
                    <a:lumMod val="65000"/>
                    <a:lumOff val="35000"/>
                  </a:schemeClr>
                </a:solidFill>
              </a:rPr>
              <a:t>lo schema di decreto legislativo che attua la delega di cui</a:t>
            </a:r>
          </a:p>
          <a:p>
            <a:pPr marL="0" indent="0" algn="just">
              <a:buNone/>
            </a:pPr>
            <a:r>
              <a:rPr lang="it-IT" sz="1000" dirty="0">
                <a:solidFill>
                  <a:schemeClr val="tx1">
                    <a:lumMod val="65000"/>
                    <a:lumOff val="35000"/>
                  </a:schemeClr>
                </a:solidFill>
              </a:rPr>
              <a:t>all’articolo 10 della legge 7 agosto 2015, n.124, per il riordino delle funzioni </a:t>
            </a:r>
            <a:r>
              <a:rPr lang="it-IT" sz="1000" dirty="0" smtClean="0">
                <a:solidFill>
                  <a:schemeClr val="tx1">
                    <a:lumMod val="65000"/>
                    <a:lumOff val="35000"/>
                  </a:schemeClr>
                </a:solidFill>
              </a:rPr>
              <a:t> e del  finanziamento </a:t>
            </a:r>
            <a:r>
              <a:rPr lang="it-IT" sz="1000" dirty="0">
                <a:solidFill>
                  <a:schemeClr val="tx1">
                    <a:lumMod val="65000"/>
                    <a:lumOff val="35000"/>
                  </a:schemeClr>
                </a:solidFill>
              </a:rPr>
              <a:t>delle Camere.</a:t>
            </a:r>
          </a:p>
          <a:p>
            <a:pPr marL="0" indent="0" algn="just">
              <a:buNone/>
            </a:pPr>
            <a:r>
              <a:rPr lang="it-IT" sz="1000" dirty="0">
                <a:solidFill>
                  <a:schemeClr val="tx1">
                    <a:lumMod val="65000"/>
                    <a:lumOff val="35000"/>
                  </a:schemeClr>
                </a:solidFill>
              </a:rPr>
              <a:t>Il provvedimento - che cristallizza la riduzione del numero complessivo delle Camere dalle attuali 105 a non più di 60 con accorpamento ex </a:t>
            </a:r>
            <a:r>
              <a:rPr lang="it-IT" sz="1000" dirty="0" err="1">
                <a:solidFill>
                  <a:schemeClr val="tx1">
                    <a:lumMod val="65000"/>
                    <a:lumOff val="35000"/>
                  </a:schemeClr>
                </a:solidFill>
              </a:rPr>
              <a:t>lege</a:t>
            </a:r>
            <a:r>
              <a:rPr lang="it-IT" sz="1000" dirty="0">
                <a:solidFill>
                  <a:schemeClr val="tx1">
                    <a:lumMod val="65000"/>
                    <a:lumOff val="35000"/>
                  </a:schemeClr>
                </a:solidFill>
              </a:rPr>
              <a:t> degli enti con meno di 75 mila imprese iscritte </a:t>
            </a:r>
            <a:r>
              <a:rPr lang="it-IT" sz="1000" dirty="0" smtClean="0">
                <a:solidFill>
                  <a:schemeClr val="tx1">
                    <a:lumMod val="65000"/>
                    <a:lumOff val="35000"/>
                  </a:schemeClr>
                </a:solidFill>
              </a:rPr>
              <a:t>- ridefinisce </a:t>
            </a:r>
            <a:r>
              <a:rPr lang="it-IT" sz="1000" dirty="0">
                <a:solidFill>
                  <a:schemeClr val="tx1">
                    <a:lumMod val="65000"/>
                    <a:lumOff val="35000"/>
                  </a:schemeClr>
                </a:solidFill>
              </a:rPr>
              <a:t>i compiti delle Camere con l’obiettivo di focalizzarne l’attività su </a:t>
            </a:r>
            <a:r>
              <a:rPr lang="it-IT" sz="1000" dirty="0" smtClean="0">
                <a:solidFill>
                  <a:schemeClr val="tx1">
                    <a:lumMod val="65000"/>
                    <a:lumOff val="35000"/>
                  </a:schemeClr>
                </a:solidFill>
              </a:rPr>
              <a:t>funzioni </a:t>
            </a:r>
            <a:r>
              <a:rPr lang="it-IT" sz="1000" dirty="0">
                <a:solidFill>
                  <a:schemeClr val="tx1">
                    <a:lumMod val="65000"/>
                    <a:lumOff val="35000"/>
                  </a:schemeClr>
                </a:solidFill>
              </a:rPr>
              <a:t>istituzionali evitando, al contempo, duplicazioni di </a:t>
            </a:r>
            <a:r>
              <a:rPr lang="it-IT" sz="1000" dirty="0" smtClean="0">
                <a:solidFill>
                  <a:schemeClr val="tx1">
                    <a:lumMod val="65000"/>
                    <a:lumOff val="35000"/>
                  </a:schemeClr>
                </a:solidFill>
              </a:rPr>
              <a:t>competenze </a:t>
            </a:r>
            <a:r>
              <a:rPr lang="it-IT" sz="1000" dirty="0">
                <a:solidFill>
                  <a:schemeClr val="tx1">
                    <a:lumMod val="65000"/>
                    <a:lumOff val="35000"/>
                  </a:schemeClr>
                </a:solidFill>
              </a:rPr>
              <a:t>con altri enti pubblici e  imponendo un  piano complessivo di razionalizzazione organizzativa e </a:t>
            </a:r>
            <a:r>
              <a:rPr lang="it-IT" sz="1000" dirty="0" smtClean="0">
                <a:solidFill>
                  <a:schemeClr val="tx1">
                    <a:lumMod val="65000"/>
                    <a:lumOff val="35000"/>
                  </a:schemeClr>
                </a:solidFill>
              </a:rPr>
              <a:t>gestionale.</a:t>
            </a: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Sotto  questo  profilo viene rafforzata la vigilanza del Ministero dello </a:t>
            </a:r>
            <a:r>
              <a:rPr lang="it-IT" sz="1000" dirty="0" smtClean="0">
                <a:solidFill>
                  <a:schemeClr val="tx1">
                    <a:lumMod val="65000"/>
                    <a:lumOff val="35000"/>
                  </a:schemeClr>
                </a:solidFill>
              </a:rPr>
              <a:t>sviluppo </a:t>
            </a:r>
            <a:r>
              <a:rPr lang="it-IT" sz="1000" dirty="0">
                <a:solidFill>
                  <a:schemeClr val="tx1">
                    <a:lumMod val="65000"/>
                    <a:lumOff val="35000"/>
                  </a:schemeClr>
                </a:solidFill>
              </a:rPr>
              <a:t>e</a:t>
            </a:r>
            <a:r>
              <a:rPr lang="it-IT" sz="1000" dirty="0" smtClean="0">
                <a:solidFill>
                  <a:schemeClr val="tx1">
                    <a:lumMod val="65000"/>
                    <a:lumOff val="35000"/>
                  </a:schemeClr>
                </a:solidFill>
              </a:rPr>
              <a:t>conomico</a:t>
            </a:r>
            <a:r>
              <a:rPr lang="it-IT" sz="1000" dirty="0">
                <a:solidFill>
                  <a:schemeClr val="tx1">
                    <a:lumMod val="65000"/>
                    <a:lumOff val="35000"/>
                  </a:schemeClr>
                </a:solidFill>
              </a:rPr>
              <a:t>, che attraverso un comitato indipendente di esperti valuterà le performance delle Camere di commercio. Ma in tale ambito ricade anche la rideterminazione delle dotazioni organiche di personale dipendente delle Camere di commercio con possibilità di realizzare processi di mobilità tra le medesime Camere e definizione dei criteri di ricollocazione presso altre amministrazioni pubbliche.</a:t>
            </a:r>
          </a:p>
          <a:p>
            <a:pPr marL="0" indent="0" algn="just">
              <a:buNone/>
            </a:pPr>
            <a:r>
              <a:rPr lang="it-IT" sz="1000" dirty="0">
                <a:solidFill>
                  <a:schemeClr val="tx1">
                    <a:lumMod val="65000"/>
                    <a:lumOff val="35000"/>
                  </a:schemeClr>
                </a:solidFill>
              </a:rPr>
              <a:t>Sul piano finanziario il decreto conferma la riduzione  a regime del 50% del diritto annuale a carico delle imprese. </a:t>
            </a:r>
          </a:p>
          <a:p>
            <a:pPr marL="0" indent="0" algn="just">
              <a:buNone/>
            </a:pPr>
            <a:r>
              <a:rPr lang="it-IT" sz="1000" dirty="0">
                <a:solidFill>
                  <a:schemeClr val="tx1">
                    <a:lumMod val="65000"/>
                    <a:lumOff val="35000"/>
                  </a:schemeClr>
                </a:solidFill>
              </a:rPr>
              <a:t>Con riferimento agli enti “privatistici” del sistema camerale  viene prevista anche </a:t>
            </a:r>
            <a:r>
              <a:rPr lang="it-IT" sz="1000" dirty="0" smtClean="0">
                <a:solidFill>
                  <a:schemeClr val="tx1">
                    <a:lumMod val="65000"/>
                    <a:lumOff val="35000"/>
                  </a:schemeClr>
                </a:solidFill>
              </a:rPr>
              <a:t>una razionalizzazione </a:t>
            </a:r>
            <a:r>
              <a:rPr lang="it-IT" sz="1000" dirty="0">
                <a:solidFill>
                  <a:schemeClr val="tx1">
                    <a:lumMod val="65000"/>
                    <a:lumOff val="35000"/>
                  </a:schemeClr>
                </a:solidFill>
              </a:rPr>
              <a:t>complessiva di tutte le aziende speciali che svolgono compiti simili, la limitazione del numero delle Unioni regionali ed una nuova disciplina delle partecipazioni.</a:t>
            </a:r>
          </a:p>
          <a:p>
            <a:pPr marL="0" indent="0">
              <a:buNone/>
            </a:pPr>
            <a:endParaRPr lang="it-IT" sz="1000" dirty="0"/>
          </a:p>
          <a:p>
            <a:pPr marL="0" indent="0" algn="just">
              <a:spcAft>
                <a:spcPts val="0"/>
              </a:spcAft>
              <a:buNone/>
            </a:pPr>
            <a:endParaRPr lang="it-IT" sz="1000" dirty="0" smtClean="0">
              <a:solidFill>
                <a:schemeClr val="tx1">
                  <a:lumMod val="65000"/>
                  <a:lumOff val="35000"/>
                </a:schemeClr>
              </a:solidFill>
              <a:effectLst/>
              <a:ea typeface="Times New Roman"/>
              <a:cs typeface="Arial"/>
            </a:endParaRPr>
          </a:p>
          <a:p>
            <a:pPr marL="0" lvl="0" indent="0" algn="just" fontAlgn="base">
              <a:spcAft>
                <a:spcPct val="0"/>
              </a:spcAft>
              <a:buNone/>
              <a:defRPr/>
            </a:pPr>
            <a:r>
              <a:rPr lang="it-IT" altLang="it-IT" sz="1000" dirty="0" smtClean="0">
                <a:solidFill>
                  <a:schemeClr val="tx1">
                    <a:lumMod val="65000"/>
                    <a:lumOff val="35000"/>
                  </a:schemeClr>
                </a:solidFill>
              </a:rPr>
              <a:t> </a:t>
            </a:r>
          </a:p>
          <a:p>
            <a:pPr marL="0" lvl="0" indent="0" algn="just" fontAlgn="base">
              <a:spcAft>
                <a:spcPct val="0"/>
              </a:spcAft>
              <a:buNone/>
              <a:defRPr/>
            </a:pPr>
            <a:endParaRPr lang="it-IT" sz="1000" dirty="0">
              <a:solidFill>
                <a:schemeClr val="tx1">
                  <a:lumMod val="65000"/>
                  <a:lumOff val="35000"/>
                </a:schemeClr>
              </a:solidFill>
            </a:endParaRPr>
          </a:p>
          <a:p>
            <a:pPr marL="0" lvl="0" indent="0" algn="just" fontAlgn="base">
              <a:spcAft>
                <a:spcPct val="0"/>
              </a:spcAft>
              <a:buNone/>
              <a:defRPr/>
            </a:pPr>
            <a:endParaRPr lang="it-IT" sz="1000" dirty="0">
              <a:solidFill>
                <a:schemeClr val="tx1">
                  <a:lumMod val="65000"/>
                  <a:lumOff val="35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4</a:t>
            </a:fld>
            <a:endParaRPr lang="it-IT"/>
          </a:p>
        </p:txBody>
      </p:sp>
    </p:spTree>
    <p:extLst>
      <p:ext uri="{BB962C8B-B14F-4D97-AF65-F5344CB8AC3E}">
        <p14:creationId xmlns:p14="http://schemas.microsoft.com/office/powerpoint/2010/main" val="20872804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p:txBody>
          <a:bodyPr/>
          <a:lstStyle/>
          <a:p>
            <a:endParaRPr lang="it-IT" dirty="0"/>
          </a:p>
        </p:txBody>
      </p:sp>
      <p:sp>
        <p:nvSpPr>
          <p:cNvPr id="4" name="Titolo 1"/>
          <p:cNvSpPr>
            <a:spLocks noGrp="1"/>
          </p:cNvSpPr>
          <p:nvPr>
            <p:ph type="ctrTitle"/>
          </p:nvPr>
        </p:nvSpPr>
        <p:spPr>
          <a:ln w="19050">
            <a:solidFill>
              <a:schemeClr val="accent3">
                <a:lumMod val="50000"/>
              </a:schemeClr>
            </a:solidFill>
          </a:ln>
        </p:spPr>
        <p:txBody>
          <a:bodyPr/>
          <a:lstStyle/>
          <a:p>
            <a:r>
              <a:rPr lang="it-IT" sz="3600" dirty="0" smtClean="0">
                <a:solidFill>
                  <a:schemeClr val="accent3">
                    <a:lumMod val="50000"/>
                  </a:schemeClr>
                </a:solidFill>
              </a:rPr>
              <a:t>2 – SCENARI DI RIFERIMENTO</a:t>
            </a:r>
            <a:r>
              <a:rPr lang="it-IT" dirty="0" smtClean="0">
                <a:solidFill>
                  <a:schemeClr val="accent3">
                    <a:lumMod val="50000"/>
                  </a:schemeClr>
                </a:solidFill>
              </a:rPr>
              <a:t> </a:t>
            </a:r>
            <a:endParaRPr lang="it-IT"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5</a:t>
            </a:fld>
            <a:endParaRPr lang="it-IT"/>
          </a:p>
        </p:txBody>
      </p:sp>
    </p:spTree>
    <p:extLst>
      <p:ext uri="{BB962C8B-B14F-4D97-AF65-F5344CB8AC3E}">
        <p14:creationId xmlns:p14="http://schemas.microsoft.com/office/powerpoint/2010/main" val="16043229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472608"/>
          </a:xfrm>
        </p:spPr>
        <p:txBody>
          <a:bodyPr>
            <a:noAutofit/>
          </a:bodyPr>
          <a:lstStyle/>
          <a:p>
            <a:pPr marL="0" indent="0" algn="just">
              <a:buNone/>
            </a:pPr>
            <a:r>
              <a:rPr lang="it-IT" sz="1000" dirty="0">
                <a:solidFill>
                  <a:schemeClr val="tx1">
                    <a:lumMod val="65000"/>
                    <a:lumOff val="35000"/>
                  </a:schemeClr>
                </a:solidFill>
              </a:rPr>
              <a:t>Il 2016 delinea per la provincia di Pavia un quadro complessivamente positivo pur evidenziando rischi di rallentamento causati dalla contrazione delle esportazioni e da un netto peggioramento delle aspettative degli imprenditori locali. </a:t>
            </a:r>
          </a:p>
          <a:p>
            <a:pPr marL="0" indent="0" algn="just">
              <a:buNone/>
            </a:pPr>
            <a:r>
              <a:rPr lang="it-IT" sz="1000" dirty="0">
                <a:solidFill>
                  <a:schemeClr val="tx1">
                    <a:lumMod val="65000"/>
                    <a:lumOff val="35000"/>
                  </a:schemeClr>
                </a:solidFill>
              </a:rPr>
              <a:t>L’analisi congiunturale del III trimestre 2016 mostra per il territorio pavese una decelerazione della dinamica congiunturale della produzione industriale, con una variazione negativa dello 0,25% che interrompe la serie positiva degli ultimi trimestri. Favorevole invece il dato tendenziale, che vede la produzione salire del 2,02% rispetto allo stesso trimestre del 2015</a:t>
            </a:r>
            <a:r>
              <a:rPr lang="it-IT" sz="1000" dirty="0" smtClean="0">
                <a:solidFill>
                  <a:schemeClr val="tx1">
                    <a:lumMod val="65000"/>
                    <a:lumOff val="35000"/>
                  </a:schemeClr>
                </a:solidFill>
              </a:rPr>
              <a:t>.(</a:t>
            </a:r>
            <a:r>
              <a:rPr lang="it-IT" sz="1000" i="1" dirty="0" smtClean="0">
                <a:solidFill>
                  <a:schemeClr val="tx1">
                    <a:lumMod val="65000"/>
                    <a:lumOff val="35000"/>
                  </a:schemeClr>
                </a:solidFill>
              </a:rPr>
              <a:t>1)</a:t>
            </a:r>
            <a:endParaRPr lang="it-IT" sz="1000" i="1" dirty="0">
              <a:solidFill>
                <a:schemeClr val="tx1">
                  <a:lumMod val="65000"/>
                  <a:lumOff val="35000"/>
                </a:schemeClr>
              </a:solidFill>
            </a:endParaRPr>
          </a:p>
          <a:p>
            <a:pPr marL="0" indent="0" algn="just">
              <a:buNone/>
            </a:pPr>
            <a:r>
              <a:rPr lang="it-IT" sz="1000" dirty="0">
                <a:solidFill>
                  <a:schemeClr val="tx1">
                    <a:lumMod val="65000"/>
                    <a:lumOff val="35000"/>
                  </a:schemeClr>
                </a:solidFill>
              </a:rPr>
              <a:t>Volendo ridurre il peso delle distorsioni, che immancabilmente inficiano i dati relativi a questo trimestre così caratterizzato da una stagionalità quasi incorreggibile, può essere utile considerare la dinamica della produzione dei complessivi 9 mesi trascorsi dall’inizio dell’anno. In quest’ottica, trova conferma il trend favorevole della provincia di Pavia, che registra un incremento della produzione del 2,5%, in leggera accelerazione rispetto alla media del 2,2% rilevata nel 2015. Nel più ampio contesto lombardo, Pavia conquista la seconda posizione nella graduatoria regionale, attestandosi al di sopra della media lombarda, pari all’1,3%. Tra le altre province, Lodi si distingue con il 4,1%, mentre le province di Lecco (-0,1%), Cremona (-1,8%) e Como (-2,3%) chiudono in negativo i primi nove mesi dell’anno.</a:t>
            </a:r>
          </a:p>
          <a:p>
            <a:pPr marL="0" indent="0" algn="just">
              <a:buNone/>
            </a:pPr>
            <a:r>
              <a:rPr lang="it-IT" sz="1000" dirty="0" smtClean="0">
                <a:solidFill>
                  <a:schemeClr val="tx1">
                    <a:lumMod val="65000"/>
                    <a:lumOff val="35000"/>
                  </a:schemeClr>
                </a:solidFill>
              </a:rPr>
              <a:t>L’indice </a:t>
            </a:r>
            <a:r>
              <a:rPr lang="it-IT" sz="1000" dirty="0">
                <a:solidFill>
                  <a:schemeClr val="tx1">
                    <a:lumMod val="65000"/>
                    <a:lumOff val="35000"/>
                  </a:schemeClr>
                </a:solidFill>
              </a:rPr>
              <a:t>della produzione industriale pavese, arretra nel terzo trimestre del 2016 di qualche decimo di punto percentuale, fermandosi a quota 94,02, ma nel complesso dei primi tre trimestri dell’anno si mantiene costantemente su livelli più alti di quelli rilevati negli ultimi anni. Rimane comunque elevato il gap rispetto ai valori pre-crisi del 2007 (</a:t>
            </a:r>
            <a:r>
              <a:rPr lang="it-IT" sz="1000" dirty="0" err="1">
                <a:solidFill>
                  <a:schemeClr val="tx1">
                    <a:lumMod val="65000"/>
                    <a:lumOff val="35000"/>
                  </a:schemeClr>
                </a:solidFill>
              </a:rPr>
              <a:t>n.i</a:t>
            </a:r>
            <a:r>
              <a:rPr lang="it-IT" sz="1000" dirty="0">
                <a:solidFill>
                  <a:schemeClr val="tx1">
                    <a:lumMod val="65000"/>
                    <a:lumOff val="35000"/>
                  </a:schemeClr>
                </a:solidFill>
              </a:rPr>
              <a:t>. 107,7) e rispetto l’indice lombardo (</a:t>
            </a:r>
            <a:r>
              <a:rPr lang="it-IT" sz="1000" dirty="0" err="1">
                <a:solidFill>
                  <a:schemeClr val="tx1">
                    <a:lumMod val="65000"/>
                    <a:lumOff val="35000"/>
                  </a:schemeClr>
                </a:solidFill>
              </a:rPr>
              <a:t>n.i</a:t>
            </a:r>
            <a:r>
              <a:rPr lang="it-IT" sz="1000" dirty="0">
                <a:solidFill>
                  <a:schemeClr val="tx1">
                    <a:lumMod val="65000"/>
                    <a:lumOff val="35000"/>
                  </a:schemeClr>
                </a:solidFill>
              </a:rPr>
              <a:t>. 99,3).</a:t>
            </a:r>
          </a:p>
          <a:p>
            <a:pPr marL="0" indent="0" algn="just">
              <a:buNone/>
            </a:pPr>
            <a:r>
              <a:rPr lang="it-IT" sz="1000" dirty="0">
                <a:solidFill>
                  <a:schemeClr val="tx1">
                    <a:lumMod val="65000"/>
                    <a:lumOff val="35000"/>
                  </a:schemeClr>
                </a:solidFill>
              </a:rPr>
              <a:t>Per quel che concerne le altre variabili economiche riferite al contesto provinciale, il terzo trimestre 2016 si caratterizza per la presenza diffusa di valori positivi, fatta eccezione per gli </a:t>
            </a:r>
            <a:r>
              <a:rPr lang="it-IT" sz="1000" b="1" dirty="0">
                <a:solidFill>
                  <a:schemeClr val="tx1">
                    <a:lumMod val="65000"/>
                    <a:lumOff val="35000"/>
                  </a:schemeClr>
                </a:solidFill>
              </a:rPr>
              <a:t>ordinativi del mercato estero</a:t>
            </a:r>
            <a:r>
              <a:rPr lang="it-IT" sz="1000" dirty="0">
                <a:solidFill>
                  <a:schemeClr val="tx1">
                    <a:lumMod val="65000"/>
                    <a:lumOff val="35000"/>
                  </a:schemeClr>
                </a:solidFill>
              </a:rPr>
              <a:t>, che rimangono invariati nel dato congiunturale e si contraggono dello 0,87% nel confronto con il terzo trimestre del 2015, quale probabile conseguenza dell’</a:t>
            </a:r>
            <a:r>
              <a:rPr lang="it-IT" sz="1000" i="1" dirty="0">
                <a:solidFill>
                  <a:schemeClr val="tx1">
                    <a:lumMod val="65000"/>
                    <a:lumOff val="35000"/>
                  </a:schemeClr>
                </a:solidFill>
              </a:rPr>
              <a:t>exploit</a:t>
            </a:r>
            <a:r>
              <a:rPr lang="it-IT" sz="1000" dirty="0">
                <a:solidFill>
                  <a:schemeClr val="tx1">
                    <a:lumMod val="65000"/>
                    <a:lumOff val="35000"/>
                  </a:schemeClr>
                </a:solidFill>
              </a:rPr>
              <a:t> registrato dalla variabile lo scorso anno. Nella media dei primi tre trimestri del 2016, gli ordini esteri si mantengono nel complesso in territorio positivo, segnando una variazione dell’1,76% a fronte della variazione media del 2,21% registrata dagli </a:t>
            </a:r>
            <a:r>
              <a:rPr lang="it-IT" sz="1000" b="1" dirty="0">
                <a:solidFill>
                  <a:schemeClr val="tx1">
                    <a:lumMod val="65000"/>
                    <a:lumOff val="35000"/>
                  </a:schemeClr>
                </a:solidFill>
              </a:rPr>
              <a:t>ordini interni</a:t>
            </a:r>
            <a:r>
              <a:rPr lang="it-IT" sz="1000" dirty="0">
                <a:solidFill>
                  <a:schemeClr val="tx1">
                    <a:lumMod val="65000"/>
                    <a:lumOff val="35000"/>
                  </a:schemeClr>
                </a:solidFill>
              </a:rPr>
              <a:t>. Il </a:t>
            </a:r>
            <a:r>
              <a:rPr lang="it-IT" sz="1000" b="1" dirty="0">
                <a:solidFill>
                  <a:schemeClr val="tx1">
                    <a:lumMod val="65000"/>
                    <a:lumOff val="35000"/>
                  </a:schemeClr>
                </a:solidFill>
              </a:rPr>
              <a:t>fatturato</a:t>
            </a:r>
            <a:r>
              <a:rPr lang="it-IT" sz="1000" dirty="0">
                <a:solidFill>
                  <a:schemeClr val="tx1">
                    <a:lumMod val="65000"/>
                    <a:lumOff val="35000"/>
                  </a:schemeClr>
                </a:solidFill>
              </a:rPr>
              <a:t> accelera rispetto al primo semestre dell’anno e spunta tra luglio e settembre un incremento del 3,16%, che fa salire la performance media dei tre trimestri al 2,64%, percentuale dimezzata rispetto alla media del 2015, quando il fatturato, beneficiando dell’impennata degli ordini esteri, aveva registrato un incremento di quasi il 5%. La quota del </a:t>
            </a:r>
            <a:r>
              <a:rPr lang="it-IT" sz="1000" b="1" dirty="0">
                <a:solidFill>
                  <a:schemeClr val="tx1">
                    <a:lumMod val="65000"/>
                    <a:lumOff val="35000"/>
                  </a:schemeClr>
                </a:solidFill>
              </a:rPr>
              <a:t>fatturato estero</a:t>
            </a:r>
            <a:r>
              <a:rPr lang="it-IT" sz="1000" dirty="0">
                <a:solidFill>
                  <a:schemeClr val="tx1">
                    <a:lumMod val="65000"/>
                    <a:lumOff val="35000"/>
                  </a:schemeClr>
                </a:solidFill>
              </a:rPr>
              <a:t> scende nel terzo trimestre al 21,74%, il valore più basso degli ultimi cinque anni.</a:t>
            </a:r>
          </a:p>
          <a:p>
            <a:pPr marL="0" indent="0" algn="just">
              <a:buNone/>
            </a:pPr>
            <a:r>
              <a:rPr lang="it-IT" sz="1000" dirty="0">
                <a:solidFill>
                  <a:schemeClr val="tx1">
                    <a:lumMod val="65000"/>
                    <a:lumOff val="35000"/>
                  </a:schemeClr>
                </a:solidFill>
              </a:rPr>
              <a:t>Dopo il significativo incremento registrato nel secondo trimestre del 2016, la produzione del </a:t>
            </a:r>
            <a:r>
              <a:rPr lang="it-IT" sz="1000" b="1" dirty="0">
                <a:solidFill>
                  <a:schemeClr val="tx1">
                    <a:lumMod val="65000"/>
                    <a:lumOff val="35000"/>
                  </a:schemeClr>
                </a:solidFill>
              </a:rPr>
              <a:t>comparto manifatturiero artigiano</a:t>
            </a:r>
            <a:r>
              <a:rPr lang="it-IT" sz="1000" dirty="0">
                <a:solidFill>
                  <a:schemeClr val="tx1">
                    <a:lumMod val="65000"/>
                    <a:lumOff val="35000"/>
                  </a:schemeClr>
                </a:solidFill>
              </a:rPr>
              <a:t> pavese spunta nel terzo trimestre un nuovo aumento del 2,18% su base annua, seppur più contenuto rispetto a quello registrato nel periodo precedente. Peggiora infatti la dinamica congiunturale, con un decremento della produzione dello 0,66% rispetto al secondo trimestre.  Nella media dei primi nove mesi dell’anno, la produzione artigiana pavese segna una variazione dell’1,55%, che la colloca in posizione di vantaggio rispetto al dato regionale, dove la media delle variazioni raggiunge l’1,3%. Meglio di Pavia fanno le province di Mantova (+1,88%), Cremona (+2%) e Lecco (+2,9%) mentre Varese risulta l’unica provincia in negativo con il -2,1%.</a:t>
            </a:r>
          </a:p>
          <a:p>
            <a:pPr marL="0" indent="0" algn="just">
              <a:buNone/>
            </a:pPr>
            <a:r>
              <a:rPr lang="it-IT" sz="1000" dirty="0">
                <a:solidFill>
                  <a:schemeClr val="tx1">
                    <a:lumMod val="65000"/>
                    <a:lumOff val="35000"/>
                  </a:schemeClr>
                </a:solidFill>
              </a:rPr>
              <a:t>L’indice della produzione artigiana indietreggia di circa mezzo punto rispetto al trimestre precedente e si attesta a quota 70,42, rimanendo sui livelli minimi della serie storica degli ultimi 10 anni.</a:t>
            </a:r>
          </a:p>
          <a:p>
            <a:endParaRPr lang="it-IT" sz="1000" dirty="0" smtClean="0">
              <a:solidFill>
                <a:schemeClr val="tx1">
                  <a:lumMod val="65000"/>
                  <a:lumOff val="35000"/>
                </a:schemeClr>
              </a:solidFill>
            </a:endParaRPr>
          </a:p>
          <a:p>
            <a:pPr marL="0" indent="0">
              <a:buNone/>
            </a:pPr>
            <a:r>
              <a:rPr lang="it-IT" sz="1000" dirty="0" smtClean="0">
                <a:solidFill>
                  <a:schemeClr val="tx1">
                    <a:lumMod val="65000"/>
                    <a:lumOff val="35000"/>
                  </a:schemeClr>
                </a:solidFill>
              </a:rPr>
              <a:t>(1</a:t>
            </a:r>
            <a:r>
              <a:rPr lang="it-IT" sz="1000" i="1" dirty="0" smtClean="0">
                <a:solidFill>
                  <a:schemeClr val="tx1">
                    <a:lumMod val="65000"/>
                    <a:lumOff val="35000"/>
                  </a:schemeClr>
                </a:solidFill>
              </a:rPr>
              <a:t>) </a:t>
            </a:r>
            <a:r>
              <a:rPr lang="it-IT" sz="1000" i="1" dirty="0">
                <a:solidFill>
                  <a:schemeClr val="tx1">
                    <a:lumMod val="65000"/>
                    <a:lumOff val="35000"/>
                  </a:schemeClr>
                </a:solidFill>
              </a:rPr>
              <a:t>L’analisi congiunturale è realizzata dall’Ufficio Studi della Camera di Commercio di Pavia in collaborazione con </a:t>
            </a:r>
            <a:r>
              <a:rPr lang="it-IT" sz="1000" i="1" dirty="0" err="1">
                <a:solidFill>
                  <a:schemeClr val="tx1">
                    <a:lumMod val="65000"/>
                    <a:lumOff val="35000"/>
                  </a:schemeClr>
                </a:solidFill>
              </a:rPr>
              <a:t>Unioncamere</a:t>
            </a:r>
            <a:r>
              <a:rPr lang="it-IT" sz="1000" i="1" dirty="0">
                <a:solidFill>
                  <a:schemeClr val="tx1">
                    <a:lumMod val="65000"/>
                    <a:lumOff val="35000"/>
                  </a:schemeClr>
                </a:solidFill>
              </a:rPr>
              <a:t> Lombardia, Regione Lombardia, Confindustria e Associazioni Artigianato su un numero rappresentativo di imprese del settore manifatturiero</a:t>
            </a:r>
          </a:p>
          <a:p>
            <a:pPr marL="0" indent="0">
              <a:buNone/>
            </a:pPr>
            <a:endParaRPr lang="it-IT" sz="1000" dirty="0">
              <a:solidFill>
                <a:schemeClr val="tx1">
                  <a:lumMod val="65000"/>
                  <a:lumOff val="35000"/>
                </a:schemeClr>
              </a:solidFill>
            </a:endParaRP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ECONOMICO (I)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6</a:t>
            </a:fld>
            <a:endParaRPr lang="it-IT"/>
          </a:p>
        </p:txBody>
      </p:sp>
    </p:spTree>
    <p:extLst>
      <p:ext uri="{BB962C8B-B14F-4D97-AF65-F5344CB8AC3E}">
        <p14:creationId xmlns:p14="http://schemas.microsoft.com/office/powerpoint/2010/main" val="21123249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472608"/>
          </a:xfrm>
        </p:spPr>
        <p:txBody>
          <a:bodyPr>
            <a:noAutofit/>
          </a:bodyPr>
          <a:lstStyle/>
          <a:p>
            <a:pPr marL="0" indent="0" algn="just">
              <a:buNone/>
            </a:pPr>
            <a:r>
              <a:rPr lang="it-IT" sz="1000" dirty="0">
                <a:solidFill>
                  <a:schemeClr val="tx1">
                    <a:lumMod val="65000"/>
                    <a:lumOff val="35000"/>
                  </a:schemeClr>
                </a:solidFill>
              </a:rPr>
              <a:t>Per il comparto artigiano pavese, il 2016 evidenzia un recupero degli </a:t>
            </a:r>
            <a:r>
              <a:rPr lang="it-IT" sz="1000" b="1" dirty="0">
                <a:solidFill>
                  <a:schemeClr val="tx1">
                    <a:lumMod val="65000"/>
                    <a:lumOff val="35000"/>
                  </a:schemeClr>
                </a:solidFill>
              </a:rPr>
              <a:t>ordini</a:t>
            </a:r>
            <a:r>
              <a:rPr lang="it-IT" sz="1000" dirty="0">
                <a:solidFill>
                  <a:schemeClr val="tx1">
                    <a:lumMod val="65000"/>
                    <a:lumOff val="35000"/>
                  </a:schemeClr>
                </a:solidFill>
              </a:rPr>
              <a:t>, che spuntano nell’arco dei primi nove mesi dell’anno un incremento del 2,25%, invertendo la tendenza negativa degli ultimi anni. Anche il </a:t>
            </a:r>
            <a:r>
              <a:rPr lang="it-IT" sz="1000" b="1" dirty="0">
                <a:solidFill>
                  <a:schemeClr val="tx1">
                    <a:lumMod val="65000"/>
                    <a:lumOff val="35000"/>
                  </a:schemeClr>
                </a:solidFill>
              </a:rPr>
              <a:t>fatturato</a:t>
            </a:r>
            <a:r>
              <a:rPr lang="it-IT" sz="1000" dirty="0">
                <a:solidFill>
                  <a:schemeClr val="tx1">
                    <a:lumMod val="65000"/>
                    <a:lumOff val="35000"/>
                  </a:schemeClr>
                </a:solidFill>
              </a:rPr>
              <a:t> vira in positivo, spuntando una variazione dello 0,55% nel complesso dei tre trimestri, interrompendo la fase recessiva dei periodi precedenti.</a:t>
            </a:r>
          </a:p>
          <a:p>
            <a:pPr marL="0" indent="0" algn="just">
              <a:buNone/>
            </a:pPr>
            <a:r>
              <a:rPr lang="it-IT" sz="1000" dirty="0">
                <a:solidFill>
                  <a:schemeClr val="tx1">
                    <a:lumMod val="65000"/>
                    <a:lumOff val="35000"/>
                  </a:schemeClr>
                </a:solidFill>
              </a:rPr>
              <a:t>Prosegue il de-cumulo delle </a:t>
            </a:r>
            <a:r>
              <a:rPr lang="it-IT" sz="1000" b="1" dirty="0">
                <a:solidFill>
                  <a:schemeClr val="tx1">
                    <a:lumMod val="65000"/>
                    <a:lumOff val="35000"/>
                  </a:schemeClr>
                </a:solidFill>
              </a:rPr>
              <a:t>scorte</a:t>
            </a:r>
            <a:r>
              <a:rPr lang="it-IT" sz="1000" dirty="0">
                <a:solidFill>
                  <a:schemeClr val="tx1">
                    <a:lumMod val="65000"/>
                    <a:lumOff val="35000"/>
                  </a:schemeClr>
                </a:solidFill>
              </a:rPr>
              <a:t>, sia delle materie prime, giudicate scarse con un saldo negativo del 19,23% tra giudizi di eccedenza e scarsità, sia dei prodotti finiti, con un saldo del -6,4% che costituisce un buon segnale per la produzione futura.</a:t>
            </a:r>
          </a:p>
          <a:p>
            <a:pPr marL="0" indent="0" algn="just">
              <a:buNone/>
            </a:pPr>
            <a:r>
              <a:rPr lang="it-IT" sz="1000" dirty="0">
                <a:solidFill>
                  <a:schemeClr val="tx1">
                    <a:lumMod val="65000"/>
                    <a:lumOff val="35000"/>
                  </a:schemeClr>
                </a:solidFill>
              </a:rPr>
              <a:t>Le </a:t>
            </a:r>
            <a:r>
              <a:rPr lang="it-IT" sz="1000" b="1" dirty="0">
                <a:solidFill>
                  <a:schemeClr val="tx1">
                    <a:lumMod val="65000"/>
                    <a:lumOff val="35000"/>
                  </a:schemeClr>
                </a:solidFill>
              </a:rPr>
              <a:t>aspettative</a:t>
            </a:r>
            <a:r>
              <a:rPr lang="it-IT" sz="1000" dirty="0">
                <a:solidFill>
                  <a:schemeClr val="tx1">
                    <a:lumMod val="65000"/>
                    <a:lumOff val="35000"/>
                  </a:schemeClr>
                </a:solidFill>
              </a:rPr>
              <a:t> degli imprenditori industriali pavesi alimentano l’insorgere di rischi di rallentamento dell’economia pavese. Per quel che concerne la produzione, il saldo tra previsioni di aumento e diminuzione vede il sopravvento dei pessimisti e si assesta al -7,35%. Il saldo delle aspettative sulla domanda è nullo per il mercato estero, mentre crolla al -19,7% quello relativo alla domanda interna.</a:t>
            </a:r>
          </a:p>
          <a:p>
            <a:pPr marL="0" indent="0" algn="just">
              <a:buNone/>
            </a:pPr>
            <a:endParaRPr lang="it-IT" sz="1000" dirty="0" smtClean="0">
              <a:solidFill>
                <a:schemeClr val="tx1">
                  <a:lumMod val="65000"/>
                  <a:lumOff val="35000"/>
                </a:schemeClr>
              </a:solidFill>
            </a:endParaRPr>
          </a:p>
          <a:p>
            <a:pPr marL="0" indent="0" algn="just">
              <a:buNone/>
            </a:pPr>
            <a:r>
              <a:rPr lang="it-IT" sz="1000" dirty="0" smtClean="0">
                <a:solidFill>
                  <a:schemeClr val="tx1">
                    <a:lumMod val="65000"/>
                    <a:lumOff val="35000"/>
                  </a:schemeClr>
                </a:solidFill>
              </a:rPr>
              <a:t>Nel </a:t>
            </a:r>
            <a:r>
              <a:rPr lang="it-IT" sz="1000" dirty="0">
                <a:solidFill>
                  <a:schemeClr val="tx1">
                    <a:lumMod val="65000"/>
                    <a:lumOff val="35000"/>
                  </a:schemeClr>
                </a:solidFill>
              </a:rPr>
              <a:t>terzo trimestre del 2016 la </a:t>
            </a:r>
            <a:r>
              <a:rPr lang="it-IT" sz="1000" b="1" dirty="0">
                <a:solidFill>
                  <a:schemeClr val="tx1">
                    <a:lumMod val="65000"/>
                    <a:lumOff val="35000"/>
                  </a:schemeClr>
                </a:solidFill>
              </a:rPr>
              <a:t>demografia del sistema imprenditoriale pavese</a:t>
            </a:r>
            <a:r>
              <a:rPr lang="it-IT" sz="1000" dirty="0">
                <a:solidFill>
                  <a:schemeClr val="tx1">
                    <a:lumMod val="65000"/>
                    <a:lumOff val="35000"/>
                  </a:schemeClr>
                </a:solidFill>
              </a:rPr>
              <a:t> mostra un bilancio positivo: la combinazione dei flussi in entrata e in uscita ha portato lo stock delle imprese registrate all’anagrafe camerale a quota 48.144 unità, con un saldo positivo di 67 </a:t>
            </a:r>
            <a:r>
              <a:rPr lang="it-IT" sz="1000" dirty="0" smtClean="0">
                <a:solidFill>
                  <a:schemeClr val="tx1">
                    <a:lumMod val="65000"/>
                    <a:lumOff val="35000"/>
                  </a:schemeClr>
                </a:solidFill>
              </a:rPr>
              <a:t>unità </a:t>
            </a:r>
            <a:r>
              <a:rPr lang="it-IT" sz="1000" i="1" dirty="0" smtClean="0">
                <a:solidFill>
                  <a:schemeClr val="tx1">
                    <a:lumMod val="65000"/>
                    <a:lumOff val="35000"/>
                  </a:schemeClr>
                </a:solidFill>
              </a:rPr>
              <a:t>(2)</a:t>
            </a:r>
            <a:r>
              <a:rPr lang="it-IT" sz="1000" dirty="0" smtClean="0">
                <a:solidFill>
                  <a:schemeClr val="tx1">
                    <a:lumMod val="65000"/>
                    <a:lumOff val="35000"/>
                  </a:schemeClr>
                </a:solidFill>
              </a:rPr>
              <a:t> </a:t>
            </a:r>
            <a:r>
              <a:rPr lang="it-IT" sz="1000" dirty="0">
                <a:solidFill>
                  <a:schemeClr val="tx1">
                    <a:lumMod val="65000"/>
                    <a:lumOff val="35000"/>
                  </a:schemeClr>
                </a:solidFill>
              </a:rPr>
              <a:t>e un tasso di crescita tendenziale dello 0,14%, valore che viene confermato anche nel confronto con il trimestre precedente. Tra luglio e settembre, sono nate in provincia di Pavia 547 nuove attività, in calo di quasi del 9% rispetto al terzo trimestre 2015. La frenata delle iscrizioni è stata tuttavia assorbita dalla contestuale riduzione delle </a:t>
            </a:r>
            <a:r>
              <a:rPr lang="it-IT" sz="1000" dirty="0" smtClean="0">
                <a:solidFill>
                  <a:schemeClr val="tx1">
                    <a:lumMod val="65000"/>
                    <a:lumOff val="35000"/>
                  </a:schemeClr>
                </a:solidFill>
              </a:rPr>
              <a:t>cessazioni </a:t>
            </a:r>
            <a:r>
              <a:rPr lang="it-IT" sz="1000" i="1" dirty="0" smtClean="0">
                <a:solidFill>
                  <a:schemeClr val="tx1">
                    <a:lumMod val="65000"/>
                    <a:lumOff val="35000"/>
                  </a:schemeClr>
                </a:solidFill>
              </a:rPr>
              <a:t> (3), </a:t>
            </a:r>
            <a:r>
              <a:rPr lang="it-IT" sz="1000" dirty="0" smtClean="0">
                <a:solidFill>
                  <a:schemeClr val="tx1">
                    <a:lumMod val="65000"/>
                    <a:lumOff val="35000"/>
                  </a:schemeClr>
                </a:solidFill>
              </a:rPr>
              <a:t>che </a:t>
            </a:r>
            <a:r>
              <a:rPr lang="it-IT" sz="1000" dirty="0">
                <a:solidFill>
                  <a:schemeClr val="tx1">
                    <a:lumMod val="65000"/>
                    <a:lumOff val="35000"/>
                  </a:schemeClr>
                </a:solidFill>
              </a:rPr>
              <a:t>hanno coinvolto 480 imprese, oltre l’8% in meno rispetto allo stesso periodo dell’anno precedente.</a:t>
            </a:r>
          </a:p>
          <a:p>
            <a:pPr marL="0" indent="0" algn="just">
              <a:buNone/>
            </a:pPr>
            <a:r>
              <a:rPr lang="it-IT" sz="1000" dirty="0">
                <a:solidFill>
                  <a:schemeClr val="tx1">
                    <a:lumMod val="65000"/>
                    <a:lumOff val="35000"/>
                  </a:schemeClr>
                </a:solidFill>
              </a:rPr>
              <a:t>Ampliando l’orizzonte temporale ai primi nove mesi del 2016, Pavia raggiunge un tasso di crescita imprenditoriale dello 0,44%, trainato dall’andamento favorevole del secondo trimestre dell’anno. A livello settoriale si distinguono in positivo i comparti della sanità e assistenza sociale (+1,84%), le attività di noleggio, agenzie viaggio e servizi a supporto delle imprese (+0,91%) e le altre attività di servizi (+0,76%) mentre si segnalano andamenti negativi nei servizi di alloggio e ristorazione (-1,46%), nel commercio (-1,33%) e nelle attività manifatturiere (-1,12%). E’ doveroso comunque specificare che in provincia di Pavia oltre un quarto delle imprese (28%) che si sono iscritte alle anagrafi camerali nel 2016 non ha ancora specificato l’attività economica ed è pertanto necessario usare cautela nell’analisi della demografia d’impresa per settore. </a:t>
            </a:r>
          </a:p>
          <a:p>
            <a:pPr marL="0" indent="0" algn="just">
              <a:buNone/>
            </a:pPr>
            <a:r>
              <a:rPr lang="it-IT" sz="1000" dirty="0">
                <a:solidFill>
                  <a:schemeClr val="tx1">
                    <a:lumMod val="65000"/>
                    <a:lumOff val="35000"/>
                  </a:schemeClr>
                </a:solidFill>
              </a:rPr>
              <a:t>Per il </a:t>
            </a:r>
            <a:r>
              <a:rPr lang="it-IT" sz="1000" b="1" dirty="0">
                <a:solidFill>
                  <a:schemeClr val="tx1">
                    <a:lumMod val="65000"/>
                    <a:lumOff val="35000"/>
                  </a:schemeClr>
                </a:solidFill>
              </a:rPr>
              <a:t>comparto artigiano pavese</a:t>
            </a:r>
            <a:r>
              <a:rPr lang="it-IT" sz="1000" dirty="0">
                <a:solidFill>
                  <a:schemeClr val="tx1">
                    <a:lumMod val="65000"/>
                    <a:lumOff val="35000"/>
                  </a:schemeClr>
                </a:solidFill>
              </a:rPr>
              <a:t>, il bilancio demografico del terzo trimestre si assesta su valori negativi prossimi allo zero, dopo un secondo trimestre che aveva fatto sperare in un’inversione di rotta. Il bilancio tra aperture e chiusure è sfavorevole per 13 unità e determina uno stock di 14.577 imprese registrate al 30 settembre del 2016, con un tasso di crescita, rispetto allo stesso periodo dell’anno precedente, del -0,09%, che si estende al -0,46% se si fa riferimento ai primi nove mesi dell’anno.</a:t>
            </a:r>
          </a:p>
          <a:p>
            <a:pPr marL="0" indent="0" algn="just">
              <a:buNone/>
            </a:pPr>
            <a:endParaRPr lang="it-IT" sz="1000" dirty="0" smtClean="0">
              <a:solidFill>
                <a:schemeClr val="tx1">
                  <a:lumMod val="65000"/>
                  <a:lumOff val="35000"/>
                </a:schemeClr>
              </a:solidFill>
            </a:endParaRPr>
          </a:p>
          <a:p>
            <a:pPr marL="0" indent="0" algn="just">
              <a:buNone/>
            </a:pPr>
            <a:r>
              <a:rPr lang="it-IT" sz="1000" dirty="0" smtClean="0">
                <a:solidFill>
                  <a:schemeClr val="tx1">
                    <a:lumMod val="65000"/>
                    <a:lumOff val="35000"/>
                  </a:schemeClr>
                </a:solidFill>
              </a:rPr>
              <a:t>Dal </a:t>
            </a:r>
            <a:r>
              <a:rPr lang="it-IT" sz="1000" dirty="0">
                <a:solidFill>
                  <a:schemeClr val="tx1">
                    <a:lumMod val="65000"/>
                    <a:lumOff val="35000"/>
                  </a:schemeClr>
                </a:solidFill>
              </a:rPr>
              <a:t>2014 si assiste per la provincia di Pavia alla contrazione delle </a:t>
            </a:r>
            <a:r>
              <a:rPr lang="it-IT" sz="1000" b="1" dirty="0">
                <a:solidFill>
                  <a:schemeClr val="tx1">
                    <a:lumMod val="65000"/>
                    <a:lumOff val="35000"/>
                  </a:schemeClr>
                </a:solidFill>
              </a:rPr>
              <a:t>esportazioni</a:t>
            </a:r>
            <a:r>
              <a:rPr lang="it-IT" sz="1000" dirty="0">
                <a:solidFill>
                  <a:schemeClr val="tx1">
                    <a:lumMod val="65000"/>
                    <a:lumOff val="35000"/>
                  </a:schemeClr>
                </a:solidFill>
              </a:rPr>
              <a:t>, che prosegue nel 2016 con flessioni del 6,3% nel primo trimestre e del 12% nel secondo. Alla base della performance negativa dell’export manifatturiero provinciale del secondo trimestre vi è la forte riduzione dei valori esportati di articoli farmaceutici (-19%), prodotti alimentari (-21%), prodotti petroliferi raffinati (-53%) e macchinari e apparecchi (-11%). Alle difficoltà di tali settori si contrappongono i risultati positivi di sostanze e prodotti chimici (+5%), prodotti tessili e abbigliamento (+3%) e apparecchi elettrici (+3%), ma con contributi molto meno consistenti, che non riescono a rendere positivo il risultato complessivo.</a:t>
            </a:r>
          </a:p>
          <a:p>
            <a:r>
              <a:rPr lang="it-IT" sz="1000" dirty="0">
                <a:solidFill>
                  <a:schemeClr val="tx1">
                    <a:lumMod val="65000"/>
                    <a:lumOff val="35000"/>
                  </a:schemeClr>
                </a:solidFill>
              </a:rPr>
              <a:t> </a:t>
            </a:r>
          </a:p>
          <a:p>
            <a:pPr marL="0" indent="0">
              <a:buNone/>
            </a:pPr>
            <a:r>
              <a:rPr lang="it-IT" sz="1000" i="1" dirty="0" smtClean="0">
                <a:solidFill>
                  <a:schemeClr val="tx1">
                    <a:lumMod val="65000"/>
                    <a:lumOff val="35000"/>
                  </a:schemeClr>
                </a:solidFill>
              </a:rPr>
              <a:t>(2) Al netto delle cessazioni d’ufficio</a:t>
            </a:r>
          </a:p>
          <a:p>
            <a:pPr marL="0" indent="0">
              <a:buNone/>
            </a:pPr>
            <a:r>
              <a:rPr lang="it-IT" sz="1000" i="1" dirty="0" smtClean="0">
                <a:solidFill>
                  <a:schemeClr val="tx1">
                    <a:lumMod val="65000"/>
                    <a:lumOff val="35000"/>
                  </a:schemeClr>
                </a:solidFill>
              </a:rPr>
              <a:t>(3) Al netto delle cessazioni d’ufficio</a:t>
            </a:r>
            <a:endParaRPr lang="it-IT" sz="1000" i="1" dirty="0">
              <a:solidFill>
                <a:schemeClr val="tx1">
                  <a:lumMod val="65000"/>
                  <a:lumOff val="35000"/>
                </a:schemeClr>
              </a:solidFill>
            </a:endParaRP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ECONOMICO (II)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7</a:t>
            </a:fld>
            <a:endParaRPr lang="it-IT"/>
          </a:p>
        </p:txBody>
      </p:sp>
    </p:spTree>
    <p:extLst>
      <p:ext uri="{BB962C8B-B14F-4D97-AF65-F5344CB8AC3E}">
        <p14:creationId xmlns:p14="http://schemas.microsoft.com/office/powerpoint/2010/main" val="10109285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472608"/>
          </a:xfrm>
        </p:spPr>
        <p:txBody>
          <a:bodyPr>
            <a:noAutofit/>
          </a:bodyPr>
          <a:lstStyle/>
          <a:p>
            <a:pPr marL="0" indent="0" algn="just">
              <a:buNone/>
            </a:pPr>
            <a:r>
              <a:rPr lang="it-IT" sz="1000" dirty="0">
                <a:solidFill>
                  <a:schemeClr val="tx1">
                    <a:lumMod val="65000"/>
                    <a:lumOff val="35000"/>
                  </a:schemeClr>
                </a:solidFill>
              </a:rPr>
              <a:t>Sul fronte del</a:t>
            </a:r>
            <a:r>
              <a:rPr lang="it-IT" sz="1000" b="1" dirty="0">
                <a:solidFill>
                  <a:schemeClr val="tx1">
                    <a:lumMod val="65000"/>
                    <a:lumOff val="35000"/>
                  </a:schemeClr>
                </a:solidFill>
              </a:rPr>
              <a:t> mercato del lavoro, </a:t>
            </a:r>
            <a:r>
              <a:rPr lang="it-IT" sz="1000" dirty="0">
                <a:solidFill>
                  <a:schemeClr val="tx1">
                    <a:lumMod val="65000"/>
                    <a:lumOff val="35000"/>
                  </a:schemeClr>
                </a:solidFill>
              </a:rPr>
              <a:t>i dati del secondo trimestre 2016 dell’Indagine Congiunturale realizzata da Regione Lombardia, </a:t>
            </a:r>
            <a:r>
              <a:rPr lang="it-IT" sz="1000" dirty="0" err="1">
                <a:solidFill>
                  <a:schemeClr val="tx1">
                    <a:lumMod val="65000"/>
                    <a:lumOff val="35000"/>
                  </a:schemeClr>
                </a:solidFill>
              </a:rPr>
              <a:t>Unioncamere</a:t>
            </a:r>
            <a:r>
              <a:rPr lang="it-IT" sz="1000" dirty="0">
                <a:solidFill>
                  <a:schemeClr val="tx1">
                    <a:lumMod val="65000"/>
                    <a:lumOff val="35000"/>
                  </a:schemeClr>
                </a:solidFill>
              </a:rPr>
              <a:t> Lombardia e Confindustria Lombardia mostrano per la provincia di Pavia un aumento dell’occupazione in tutti i comparti, sebbene in generale rallentamento.</a:t>
            </a:r>
          </a:p>
          <a:p>
            <a:pPr marL="0" indent="0" algn="just">
              <a:buNone/>
            </a:pPr>
            <a:r>
              <a:rPr lang="it-IT" sz="1000" dirty="0">
                <a:solidFill>
                  <a:schemeClr val="tx1">
                    <a:lumMod val="65000"/>
                    <a:lumOff val="35000"/>
                  </a:schemeClr>
                </a:solidFill>
              </a:rPr>
              <a:t>Tra luglio e settembre si registra inoltre per Pavia una lieve crescita del ricorso alla Cassa Integrazione Guadagni (+3,6%, in controtendenza rispetto al -12,2% regionale), per via del marcato aumento della CIG straordinaria, cresciuta del 60,9% (vs +2,8% regionale) a fronte della riduzione  della CIG ordinaria e della cassa in deroga rispettivamente del 47% e del 3,1%. Le ore complessivamente autorizzate nel II trimestre 2016 in provincia di Pavia sono poco più di 2 milioni, di cui 513 mila in regime ordinario, 1,4 milioni straordinario e 103 mila in deroga. L’aumento della CIG è generalizzata tra i vari settori ma si segnala una lieve contrazione nel comparto chimico e </a:t>
            </a:r>
            <a:r>
              <a:rPr lang="it-IT" sz="1000" dirty="0" smtClean="0">
                <a:solidFill>
                  <a:schemeClr val="tx1">
                    <a:lumMod val="65000"/>
                    <a:lumOff val="35000"/>
                  </a:schemeClr>
                </a:solidFill>
              </a:rPr>
              <a:t>nell’edilizia.</a:t>
            </a: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I dati sulle Comunicazioni Obbligatorie per il II trimestre 2016 evidenziano una riduzione su base annua sia degli avviamenti, pari a 11.605 unità (-15,3% vs -10,6% regionale) che delle cessazioni che scendono a 12.511 (-7% vs -7,3% regionale). Il saldo è quindi negativo (-906 movimenti), in netto peggioramento rispetto al II trimestre 2015 quando il valore era leggermente positivo. Il tasso di avviamento sullo stock di occupati della provincia è pari al 5% rispetto al 7,4% lombardo.</a:t>
            </a:r>
          </a:p>
          <a:p>
            <a:pPr marL="0" indent="0" algn="just">
              <a:buNone/>
            </a:pPr>
            <a:r>
              <a:rPr lang="it-IT" sz="1000" dirty="0">
                <a:solidFill>
                  <a:schemeClr val="tx1">
                    <a:lumMod val="65000"/>
                    <a:lumOff val="35000"/>
                  </a:schemeClr>
                </a:solidFill>
              </a:rPr>
              <a:t>I saldi tra le prospettive di crescita e diminuzione dell’occupazione per il prossimo trimestre si confermano negativi in tutti i comparti, sebbene in miglioramento soprattutto nel terziario. </a:t>
            </a:r>
          </a:p>
          <a:p>
            <a:pPr marL="0" indent="0" algn="just">
              <a:buNone/>
            </a:pPr>
            <a:r>
              <a:rPr lang="it-IT" sz="1000" dirty="0"/>
              <a:t> </a:t>
            </a:r>
          </a:p>
          <a:p>
            <a:pPr marL="0" indent="0">
              <a:buNone/>
            </a:pPr>
            <a:endParaRPr lang="it-IT" sz="1000" dirty="0"/>
          </a:p>
          <a:p>
            <a:endParaRPr lang="it-IT" sz="1000" dirty="0"/>
          </a:p>
          <a:p>
            <a:endParaRPr lang="it-IT" sz="1000" dirty="0"/>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ECONOMICO (III)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8</a:t>
            </a:fld>
            <a:endParaRPr lang="it-IT"/>
          </a:p>
        </p:txBody>
      </p:sp>
    </p:spTree>
    <p:extLst>
      <p:ext uri="{BB962C8B-B14F-4D97-AF65-F5344CB8AC3E}">
        <p14:creationId xmlns:p14="http://schemas.microsoft.com/office/powerpoint/2010/main" val="32956941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4968552"/>
          </a:xfrm>
        </p:spPr>
        <p:txBody>
          <a:bodyPr>
            <a:noAutofit/>
          </a:bodyPr>
          <a:lstStyle/>
          <a:p>
            <a:pPr marL="0" indent="0" algn="just">
              <a:buNone/>
            </a:pPr>
            <a:r>
              <a:rPr lang="it-IT" sz="1000" dirty="0">
                <a:solidFill>
                  <a:schemeClr val="tx1">
                    <a:lumMod val="65000"/>
                    <a:lumOff val="35000"/>
                  </a:schemeClr>
                </a:solidFill>
              </a:rPr>
              <a:t>Il percorso di  riforma del sistema camerale ha un impatto considerevole sui processi decisionali per l’individuazione delle linee strategiche dell’Ente. Con l’approvazione da parte del  Consiglio dei Ministri dello schema di decreto legislativo in questione viene revisionata la </a:t>
            </a:r>
            <a:r>
              <a:rPr lang="it-IT" sz="1000" dirty="0" err="1">
                <a:solidFill>
                  <a:schemeClr val="tx1">
                    <a:lumMod val="65000"/>
                    <a:lumOff val="35000"/>
                  </a:schemeClr>
                </a:solidFill>
              </a:rPr>
              <a:t>governance</a:t>
            </a:r>
            <a:r>
              <a:rPr lang="it-IT" sz="1000" dirty="0">
                <a:solidFill>
                  <a:schemeClr val="tx1">
                    <a:lumMod val="65000"/>
                    <a:lumOff val="35000"/>
                  </a:schemeClr>
                </a:solidFill>
              </a:rPr>
              <a:t> del sistema, con riduzione del numero complessivo delle Camere a non più di 60 e l’accorpamento degli Enti con meno di 75 mila imprese iscritte. </a:t>
            </a:r>
          </a:p>
          <a:p>
            <a:pPr marL="0" indent="0" algn="just">
              <a:buNone/>
            </a:pPr>
            <a:endParaRPr lang="it-IT" sz="1000" dirty="0" smtClean="0"/>
          </a:p>
          <a:p>
            <a:pPr marL="0" indent="0" algn="just">
              <a:buNone/>
            </a:pPr>
            <a:r>
              <a:rPr lang="it-IT" sz="1000" dirty="0" smtClean="0">
                <a:solidFill>
                  <a:schemeClr val="tx1">
                    <a:lumMod val="65000"/>
                    <a:lumOff val="35000"/>
                  </a:schemeClr>
                </a:solidFill>
              </a:rPr>
              <a:t>Le tappe di avanzamento del decreto passano attraverso il parere del Consiglio di Stato, della  Conferenza Unificata Stato Regione, delle Commissioni del Senato e della  Camera dei Deputati per approdare alla approvazione definitiva prevista per fine novembre 2016. Dal 1° gennaio 2017 inizierà da parte di </a:t>
            </a:r>
            <a:r>
              <a:rPr lang="it-IT" sz="1000" dirty="0" err="1" smtClean="0">
                <a:solidFill>
                  <a:schemeClr val="tx1">
                    <a:lumMod val="65000"/>
                    <a:lumOff val="35000"/>
                  </a:schemeClr>
                </a:solidFill>
              </a:rPr>
              <a:t>Unioncamere</a:t>
            </a:r>
            <a:r>
              <a:rPr lang="it-IT" sz="1000" dirty="0" smtClean="0">
                <a:solidFill>
                  <a:schemeClr val="tx1">
                    <a:lumMod val="65000"/>
                    <a:lumOff val="35000"/>
                  </a:schemeClr>
                </a:solidFill>
              </a:rPr>
              <a:t> </a:t>
            </a:r>
            <a:r>
              <a:rPr lang="it-IT" sz="1000" dirty="0">
                <a:solidFill>
                  <a:schemeClr val="tx1">
                    <a:lumMod val="65000"/>
                    <a:lumOff val="35000"/>
                  </a:schemeClr>
                </a:solidFill>
              </a:rPr>
              <a:t> </a:t>
            </a:r>
            <a:r>
              <a:rPr lang="it-IT" sz="1000" dirty="0" smtClean="0">
                <a:solidFill>
                  <a:schemeClr val="tx1">
                    <a:lumMod val="65000"/>
                    <a:lumOff val="35000"/>
                  </a:schemeClr>
                </a:solidFill>
              </a:rPr>
              <a:t>il complesso lavoro di predisposizione di un piano  di razionalizzazione  del  sistema camerale che terminerà nel mese di giugno per proporre:</a:t>
            </a:r>
          </a:p>
          <a:p>
            <a:pPr algn="just">
              <a:buFont typeface="Wingdings" panose="05000000000000000000" pitchFamily="2" charset="2"/>
              <a:buChar char="ü"/>
            </a:pPr>
            <a:r>
              <a:rPr lang="it-IT" sz="1000" dirty="0" smtClean="0">
                <a:solidFill>
                  <a:schemeClr val="tx1">
                    <a:lumMod val="65000"/>
                    <a:lumOff val="35000"/>
                  </a:schemeClr>
                </a:solidFill>
              </a:rPr>
              <a:t>gli accorpamenti delle CCIAA;</a:t>
            </a:r>
          </a:p>
          <a:p>
            <a:pPr algn="just">
              <a:buFont typeface="Wingdings" panose="05000000000000000000" pitchFamily="2" charset="2"/>
              <a:buChar char="ü"/>
            </a:pPr>
            <a:r>
              <a:rPr lang="it-IT" sz="1000" dirty="0">
                <a:solidFill>
                  <a:schemeClr val="tx1">
                    <a:lumMod val="65000"/>
                    <a:lumOff val="35000"/>
                  </a:schemeClr>
                </a:solidFill>
              </a:rPr>
              <a:t>l</a:t>
            </a:r>
            <a:r>
              <a:rPr lang="it-IT" sz="1000" dirty="0" smtClean="0">
                <a:solidFill>
                  <a:schemeClr val="tx1">
                    <a:lumMod val="65000"/>
                    <a:lumOff val="35000"/>
                  </a:schemeClr>
                </a:solidFill>
              </a:rPr>
              <a:t>a riorganizzazione delle Aziende speciali;</a:t>
            </a:r>
          </a:p>
          <a:p>
            <a:pPr algn="just">
              <a:buFont typeface="Wingdings" panose="05000000000000000000" pitchFamily="2" charset="2"/>
              <a:buChar char="ü"/>
            </a:pPr>
            <a:r>
              <a:rPr lang="it-IT" sz="1000" dirty="0">
                <a:solidFill>
                  <a:schemeClr val="tx1">
                    <a:lumMod val="65000"/>
                    <a:lumOff val="35000"/>
                  </a:schemeClr>
                </a:solidFill>
              </a:rPr>
              <a:t>i</a:t>
            </a:r>
            <a:r>
              <a:rPr lang="it-IT" sz="1000" dirty="0" smtClean="0">
                <a:solidFill>
                  <a:schemeClr val="tx1">
                    <a:lumMod val="65000"/>
                    <a:lumOff val="35000"/>
                  </a:schemeClr>
                </a:solidFill>
              </a:rPr>
              <a:t>l riordino di sedi e immobili e la revisione dell’assetto del personale .</a:t>
            </a:r>
            <a:endParaRPr lang="it-IT" sz="1000" dirty="0">
              <a:solidFill>
                <a:schemeClr val="tx1">
                  <a:lumMod val="65000"/>
                  <a:lumOff val="35000"/>
                </a:schemeClr>
              </a:solidFill>
            </a:endParaRPr>
          </a:p>
          <a:p>
            <a:pPr marL="0" indent="0" algn="just">
              <a:buNone/>
            </a:pPr>
            <a:r>
              <a:rPr lang="it-IT" sz="1000" dirty="0" smtClean="0">
                <a:solidFill>
                  <a:schemeClr val="tx1">
                    <a:lumMod val="65000"/>
                    <a:lumOff val="35000"/>
                  </a:schemeClr>
                </a:solidFill>
              </a:rPr>
              <a:t>Il piano dovrà essere approvato </a:t>
            </a:r>
            <a:r>
              <a:rPr lang="it-IT" sz="1000" dirty="0">
                <a:solidFill>
                  <a:schemeClr val="tx1">
                    <a:lumMod val="65000"/>
                    <a:lumOff val="35000"/>
                  </a:schemeClr>
                </a:solidFill>
              </a:rPr>
              <a:t>entro agosto </a:t>
            </a:r>
            <a:r>
              <a:rPr lang="it-IT" sz="1000" dirty="0" smtClean="0">
                <a:solidFill>
                  <a:schemeClr val="tx1">
                    <a:lumMod val="65000"/>
                    <a:lumOff val="35000"/>
                  </a:schemeClr>
                </a:solidFill>
              </a:rPr>
              <a:t>2017 dal Ministero dello sviluppo economico dopo l’acquisizione del parere della Conferenza Stato Regioni.</a:t>
            </a:r>
          </a:p>
          <a:p>
            <a:pPr marL="0" indent="0" algn="just">
              <a:buNone/>
            </a:pPr>
            <a:r>
              <a:rPr lang="it-IT" sz="1000" dirty="0" smtClean="0">
                <a:solidFill>
                  <a:schemeClr val="tx1">
                    <a:lumMod val="65000"/>
                    <a:lumOff val="35000"/>
                  </a:schemeClr>
                </a:solidFill>
              </a:rPr>
              <a:t>Con </a:t>
            </a:r>
            <a:r>
              <a:rPr lang="it-IT" sz="1000" dirty="0">
                <a:solidFill>
                  <a:schemeClr val="tx1">
                    <a:lumMod val="65000"/>
                    <a:lumOff val="35000"/>
                  </a:schemeClr>
                </a:solidFill>
              </a:rPr>
              <a:t>altri decreti attuativi della riforma della P.A. è stata riordinata la disciplina delle partecipazioni societarie delle amministrazioni pubbliche, e sono state dettate disposizioni di modifica e integrazione del Codice dell’amministrazione digitale (CAD).</a:t>
            </a:r>
          </a:p>
          <a:p>
            <a:pPr marL="0" indent="0" algn="just">
              <a:buNone/>
            </a:pPr>
            <a:endParaRPr lang="it-IT" sz="1000" dirty="0" smtClean="0">
              <a:solidFill>
                <a:schemeClr val="tx1">
                  <a:lumMod val="65000"/>
                  <a:lumOff val="35000"/>
                </a:schemeClr>
              </a:solidFill>
            </a:endParaRPr>
          </a:p>
          <a:p>
            <a:pPr marL="0" indent="0" algn="just">
              <a:buNone/>
            </a:pPr>
            <a:r>
              <a:rPr lang="it-IT" sz="1000" dirty="0" smtClean="0">
                <a:solidFill>
                  <a:schemeClr val="tx1">
                    <a:lumMod val="65000"/>
                    <a:lumOff val="35000"/>
                  </a:schemeClr>
                </a:solidFill>
              </a:rPr>
              <a:t>Per </a:t>
            </a:r>
            <a:r>
              <a:rPr lang="it-IT" sz="1000" dirty="0">
                <a:solidFill>
                  <a:schemeClr val="tx1">
                    <a:lumMod val="65000"/>
                    <a:lumOff val="35000"/>
                  </a:schemeClr>
                </a:solidFill>
              </a:rPr>
              <a:t>quanto attiene il primo provvedimento (D. </a:t>
            </a:r>
            <a:r>
              <a:rPr lang="it-IT" sz="1000" dirty="0" err="1">
                <a:solidFill>
                  <a:schemeClr val="tx1">
                    <a:lumMod val="65000"/>
                    <a:lumOff val="35000"/>
                  </a:schemeClr>
                </a:solidFill>
              </a:rPr>
              <a:t>Lgs</a:t>
            </a:r>
            <a:r>
              <a:rPr lang="it-IT" sz="1000" dirty="0">
                <a:solidFill>
                  <a:schemeClr val="tx1">
                    <a:lumMod val="65000"/>
                    <a:lumOff val="35000"/>
                  </a:schemeClr>
                </a:solidFill>
              </a:rPr>
              <a:t>. 175/2016),  la drastica riduzione delle società partecipate fa riferimento in particolare agli enti inattivi e a quelli che non producono servizi indispensabili alla collettività. È prevista inoltre una razionalizzazione dei compensi degli amministratori ed una specifica individuazione di criteri sulla base dei quali sarà possibile costituire e gestire le società partecipate. Quanto al CAD, con le modifiche apportate dal D. </a:t>
            </a:r>
            <a:r>
              <a:rPr lang="it-IT" sz="1000" dirty="0" err="1">
                <a:solidFill>
                  <a:schemeClr val="tx1">
                    <a:lumMod val="65000"/>
                    <a:lumOff val="35000"/>
                  </a:schemeClr>
                </a:solidFill>
              </a:rPr>
              <a:t>Lgs</a:t>
            </a:r>
            <a:r>
              <a:rPr lang="it-IT" sz="1000" dirty="0">
                <a:solidFill>
                  <a:schemeClr val="tx1">
                    <a:lumMod val="65000"/>
                    <a:lumOff val="35000"/>
                  </a:schemeClr>
                </a:solidFill>
              </a:rPr>
              <a:t>. 179/2016 si apporta un cambiamento strutturale del rapporto tra cittadini e pubblica amministrazione attraverso una nuova identità digitale. Riguardo all’accesso ai servizi erogati in rete dagli Enti pubblici, il  Sistema Pubblico per la gestione dell'Identità Digitale  (SPID) in collegamento con l’anagrafe della popolazione residente, consentirà l’utilizzo di un solo  identificativo di riconoscimento da far valere nei confronti della pubblica amministrazione.</a:t>
            </a:r>
          </a:p>
          <a:p>
            <a:pPr marL="0" indent="0" algn="just">
              <a:buNone/>
            </a:pPr>
            <a:r>
              <a:rPr lang="it-IT" sz="1000" dirty="0" smtClean="0">
                <a:solidFill>
                  <a:schemeClr val="tx1">
                    <a:lumMod val="65000"/>
                    <a:lumOff val="35000"/>
                  </a:schemeClr>
                </a:solidFill>
              </a:rPr>
              <a:t>In </a:t>
            </a:r>
            <a:r>
              <a:rPr lang="it-IT" sz="1000" dirty="0">
                <a:solidFill>
                  <a:schemeClr val="tx1">
                    <a:lumMod val="65000"/>
                    <a:lumOff val="35000"/>
                  </a:schemeClr>
                </a:solidFill>
              </a:rPr>
              <a:t>materia di sostegno della legalità è stato approvato il nuovo Piano Nazionale Anticorruzione  con delibera dell’ANAC n. 831 del 3 agosto 2016. Il Piano, tenendo  conto delle più recenti modifiche legislative, coordina le normative in tema di trasparenza e anticorruzione, semplificando da un lato le misure di prevenzione e dall’altro allargando l’ambito dei soggetti tenuti ad applicare le misure volte a contrastare i fenomeni corruttivi, in linea con il </a:t>
            </a:r>
            <a:r>
              <a:rPr lang="it-IT" sz="1000" dirty="0" err="1">
                <a:solidFill>
                  <a:schemeClr val="tx1">
                    <a:lumMod val="65000"/>
                    <a:lumOff val="35000"/>
                  </a:schemeClr>
                </a:solidFill>
              </a:rPr>
              <a:t>D.Lgs</a:t>
            </a:r>
            <a:r>
              <a:rPr lang="it-IT" sz="1000" dirty="0">
                <a:solidFill>
                  <a:schemeClr val="tx1">
                    <a:lumMod val="65000"/>
                    <a:lumOff val="35000"/>
                  </a:schemeClr>
                </a:solidFill>
              </a:rPr>
              <a:t> 14 marzo 2013, n.33 e il D. </a:t>
            </a:r>
            <a:r>
              <a:rPr lang="it-IT" sz="1000" dirty="0" err="1">
                <a:solidFill>
                  <a:schemeClr val="tx1">
                    <a:lumMod val="65000"/>
                    <a:lumOff val="35000"/>
                  </a:schemeClr>
                </a:solidFill>
              </a:rPr>
              <a:t>Lgs</a:t>
            </a:r>
            <a:r>
              <a:rPr lang="it-IT" sz="1000" dirty="0">
                <a:solidFill>
                  <a:schemeClr val="tx1">
                    <a:lumMod val="65000"/>
                    <a:lumOff val="35000"/>
                  </a:schemeClr>
                </a:solidFill>
              </a:rPr>
              <a:t>.  25 maggio 2016, n. 97, per quanto concerne i compiti per assicurare adeguati livelli di pubblicità e trasparenza.</a:t>
            </a:r>
          </a:p>
          <a:p>
            <a:pPr marL="0" indent="0">
              <a:buNone/>
            </a:pPr>
            <a:endParaRPr lang="it-IT" sz="1000" dirty="0" smtClean="0">
              <a:solidFill>
                <a:schemeClr val="tx1">
                  <a:lumMod val="65000"/>
                  <a:lumOff val="35000"/>
                </a:schemeClr>
              </a:solidFill>
            </a:endParaRP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NORMATIVO  (I)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9</a:t>
            </a:fld>
            <a:endParaRPr lang="it-IT"/>
          </a:p>
        </p:txBody>
      </p:sp>
    </p:spTree>
    <p:extLst>
      <p:ext uri="{BB962C8B-B14F-4D97-AF65-F5344CB8AC3E}">
        <p14:creationId xmlns:p14="http://schemas.microsoft.com/office/powerpoint/2010/main" val="39733514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4968552"/>
          </a:xfrm>
        </p:spPr>
        <p:txBody>
          <a:bodyPr>
            <a:noAutofit/>
          </a:bodyPr>
          <a:lstStyle/>
          <a:p>
            <a:pPr marL="0" indent="0" algn="just">
              <a:buNone/>
            </a:pPr>
            <a:r>
              <a:rPr lang="it-IT" sz="1000" dirty="0">
                <a:solidFill>
                  <a:schemeClr val="tx1">
                    <a:lumMod val="65000"/>
                    <a:lumOff val="35000"/>
                  </a:schemeClr>
                </a:solidFill>
              </a:rPr>
              <a:t>In questo particolare ambito il legislatore ha cercato di armonizzare le norme in materia di trasparenza con i principi comunitari definiti dal FOIA (</a:t>
            </a:r>
            <a:r>
              <a:rPr lang="it-IT" sz="1000" dirty="0" err="1">
                <a:solidFill>
                  <a:schemeClr val="tx1">
                    <a:lumMod val="65000"/>
                    <a:lumOff val="35000"/>
                  </a:schemeClr>
                </a:solidFill>
              </a:rPr>
              <a:t>Freedom</a:t>
            </a:r>
            <a:r>
              <a:rPr lang="it-IT" sz="1000" dirty="0">
                <a:solidFill>
                  <a:schemeClr val="tx1">
                    <a:lumMod val="65000"/>
                    <a:lumOff val="35000"/>
                  </a:schemeClr>
                </a:solidFill>
              </a:rPr>
              <a:t> of information </a:t>
            </a:r>
            <a:r>
              <a:rPr lang="it-IT" sz="1000" dirty="0" err="1">
                <a:solidFill>
                  <a:schemeClr val="tx1">
                    <a:lumMod val="65000"/>
                    <a:lumOff val="35000"/>
                  </a:schemeClr>
                </a:solidFill>
              </a:rPr>
              <a:t>act</a:t>
            </a:r>
            <a:r>
              <a:rPr lang="it-IT" sz="1000" dirty="0">
                <a:solidFill>
                  <a:schemeClr val="tx1">
                    <a:lumMod val="65000"/>
                    <a:lumOff val="35000"/>
                  </a:schemeClr>
                </a:solidFill>
              </a:rPr>
              <a:t>); tra le novità si segnalano:</a:t>
            </a:r>
          </a:p>
          <a:p>
            <a:pPr marL="361950" indent="-276225" algn="just">
              <a:buNone/>
            </a:pPr>
            <a:r>
              <a:rPr lang="it-IT" sz="1000" dirty="0">
                <a:solidFill>
                  <a:schemeClr val="tx1">
                    <a:lumMod val="65000"/>
                    <a:lumOff val="35000"/>
                  </a:schemeClr>
                </a:solidFill>
              </a:rPr>
              <a:t>-	la specificazione dei soggetti tenuti al rispetto degli obblighi estendendo la cerchia a società, associazioni, fondazioni controllate e partecipate finanziate da enti pubblici nonché ad Ordini professionali;</a:t>
            </a:r>
          </a:p>
          <a:p>
            <a:pPr marL="361950" indent="-276225" algn="just">
              <a:buNone/>
            </a:pPr>
            <a:r>
              <a:rPr lang="it-IT" sz="1000" dirty="0">
                <a:solidFill>
                  <a:schemeClr val="tx1">
                    <a:lumMod val="65000"/>
                    <a:lumOff val="35000"/>
                  </a:schemeClr>
                </a:solidFill>
              </a:rPr>
              <a:t>-	la semplificazione degli oneri di pubblicazione per i dati riguardanti il personale e la valutazione, nonché i provvedimenti amministrativi; abrogazione degli obblighi di pubblicazione riferiti alle attività amministrative e ai controlli sulle imprese;</a:t>
            </a:r>
          </a:p>
          <a:p>
            <a:pPr marL="361950" indent="-276225" algn="just">
              <a:buNone/>
            </a:pPr>
            <a:r>
              <a:rPr lang="it-IT" sz="1000" dirty="0">
                <a:solidFill>
                  <a:schemeClr val="tx1">
                    <a:lumMod val="65000"/>
                    <a:lumOff val="35000"/>
                  </a:schemeClr>
                </a:solidFill>
              </a:rPr>
              <a:t>-	l’estensione dell’accesso civico rispetto al dettato precedente, in quanto ogni cittadino potrà accedere senza alcuna motivazione ai dati in possesso della Pubblica Amministrazione; </a:t>
            </a:r>
          </a:p>
          <a:p>
            <a:pPr marL="361950" indent="-276225" algn="just">
              <a:buNone/>
            </a:pPr>
            <a:r>
              <a:rPr lang="it-IT" sz="1000" dirty="0">
                <a:solidFill>
                  <a:schemeClr val="tx1">
                    <a:lumMod val="65000"/>
                    <a:lumOff val="35000"/>
                  </a:schemeClr>
                </a:solidFill>
              </a:rPr>
              <a:t>-	l’introduzione di una nuova forma di accesso che consente ai cittadini di richiedere anche dati e documenti che le pubbliche amministrazioni non hanno l’obbligo di pubblicare.</a:t>
            </a:r>
          </a:p>
          <a:p>
            <a:pPr marL="0" indent="0" algn="just">
              <a:buNone/>
            </a:pPr>
            <a:endParaRPr lang="it-IT" sz="1000" dirty="0">
              <a:solidFill>
                <a:schemeClr val="tx1">
                  <a:lumMod val="65000"/>
                  <a:lumOff val="35000"/>
                </a:schemeClr>
              </a:solidFill>
            </a:endParaRPr>
          </a:p>
          <a:p>
            <a:pPr marL="0" indent="0" algn="just">
              <a:buNone/>
            </a:pPr>
            <a:r>
              <a:rPr lang="it-IT" sz="1000" dirty="0" smtClean="0">
                <a:solidFill>
                  <a:schemeClr val="tx1">
                    <a:lumMod val="65000"/>
                    <a:lumOff val="35000"/>
                  </a:schemeClr>
                </a:solidFill>
              </a:rPr>
              <a:t>Il </a:t>
            </a:r>
            <a:r>
              <a:rPr lang="it-IT" sz="1000" dirty="0" err="1">
                <a:solidFill>
                  <a:schemeClr val="tx1">
                    <a:lumMod val="65000"/>
                    <a:lumOff val="35000"/>
                  </a:schemeClr>
                </a:solidFill>
              </a:rPr>
              <a:t>D.Lgs</a:t>
            </a:r>
            <a:r>
              <a:rPr lang="it-IT" sz="1000" dirty="0">
                <a:solidFill>
                  <a:schemeClr val="tx1">
                    <a:lumMod val="65000"/>
                    <a:lumOff val="35000"/>
                  </a:schemeClr>
                </a:solidFill>
              </a:rPr>
              <a:t> 18 aprile 2016 n. 50 (Codice degli appalti pubblici) è ispirato alle ragioni della semplificazione e della lotta alla corruzione, nel segno dell’efficienza amministrativa e della competitività. Viene dettata una disciplina unitaria dei contratti e delle concessioni, mentre è rafforzato il ruolo centrale dell’Autorità nazionale anticorruzione (ANAC), che assume anche un compito di risoluzione delle controversie. Di particolare interesse per il sistema camerale e per gli enti del sistema che aggiudicano appalti vi sono i contratti </a:t>
            </a:r>
            <a:r>
              <a:rPr lang="it-IT" sz="1000" dirty="0" err="1">
                <a:solidFill>
                  <a:schemeClr val="tx1">
                    <a:lumMod val="65000"/>
                    <a:lumOff val="35000"/>
                  </a:schemeClr>
                </a:solidFill>
              </a:rPr>
              <a:t>sottosoglia</a:t>
            </a:r>
            <a:r>
              <a:rPr lang="it-IT" sz="1000" dirty="0">
                <a:solidFill>
                  <a:schemeClr val="tx1">
                    <a:lumMod val="65000"/>
                    <a:lumOff val="35000"/>
                  </a:schemeClr>
                </a:solidFill>
              </a:rPr>
              <a:t>, su cui l’ANAC ha già diffuso delle specifiche linee guida. </a:t>
            </a:r>
          </a:p>
          <a:p>
            <a:pPr marL="0" indent="0" algn="just">
              <a:buNone/>
            </a:pP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Sul versante della regolazione del mercato è stato attuato il recepimento in Italia di direttive europee riguardanti settori sui quali le Camere di Commercio svolgono attività di vigilanza:  compatibilità elettromagnetica </a:t>
            </a:r>
            <a:r>
              <a:rPr lang="it-IT" sz="1000" dirty="0" smtClean="0">
                <a:solidFill>
                  <a:schemeClr val="tx1">
                    <a:lumMod val="65000"/>
                    <a:lumOff val="35000"/>
                  </a:schemeClr>
                </a:solidFill>
              </a:rPr>
              <a:t>(D</a:t>
            </a:r>
            <a:r>
              <a:rPr lang="it-IT" sz="1000" dirty="0">
                <a:solidFill>
                  <a:schemeClr val="tx1">
                    <a:lumMod val="65000"/>
                    <a:lumOff val="35000"/>
                  </a:schemeClr>
                </a:solidFill>
              </a:rPr>
              <a:t>. </a:t>
            </a:r>
            <a:r>
              <a:rPr lang="it-IT" sz="1000" dirty="0" err="1">
                <a:solidFill>
                  <a:schemeClr val="tx1">
                    <a:lumMod val="65000"/>
                    <a:lumOff val="35000"/>
                  </a:schemeClr>
                </a:solidFill>
              </a:rPr>
              <a:t>Lgs</a:t>
            </a:r>
            <a:r>
              <a:rPr lang="it-IT" sz="1000" dirty="0">
                <a:solidFill>
                  <a:schemeClr val="tx1">
                    <a:lumMod val="65000"/>
                    <a:lumOff val="35000"/>
                  </a:schemeClr>
                </a:solidFill>
              </a:rPr>
              <a:t>. 18 maggio 2016, n. 80)  strumenti di misura (D. </a:t>
            </a:r>
            <a:r>
              <a:rPr lang="it-IT" sz="1000" dirty="0" err="1" smtClean="0">
                <a:solidFill>
                  <a:schemeClr val="tx1">
                    <a:lumMod val="65000"/>
                    <a:lumOff val="35000"/>
                  </a:schemeClr>
                </a:solidFill>
              </a:rPr>
              <a:t>Lgs</a:t>
            </a:r>
            <a:r>
              <a:rPr lang="it-IT" sz="1000" dirty="0">
                <a:solidFill>
                  <a:schemeClr val="tx1">
                    <a:lumMod val="65000"/>
                    <a:lumOff val="35000"/>
                  </a:schemeClr>
                </a:solidFill>
              </a:rPr>
              <a:t>. 19 maggio 2016, n. 84) materiale elettrico (D. </a:t>
            </a:r>
            <a:r>
              <a:rPr lang="it-IT" sz="1000" dirty="0" err="1">
                <a:solidFill>
                  <a:schemeClr val="tx1">
                    <a:lumMod val="65000"/>
                    <a:lumOff val="35000"/>
                  </a:schemeClr>
                </a:solidFill>
              </a:rPr>
              <a:t>Lgs</a:t>
            </a:r>
            <a:r>
              <a:rPr lang="it-IT" sz="1000" dirty="0">
                <a:solidFill>
                  <a:schemeClr val="tx1">
                    <a:lumMod val="65000"/>
                    <a:lumOff val="35000"/>
                  </a:schemeClr>
                </a:solidFill>
              </a:rPr>
              <a:t>. 19 maggio 2016, n. 86) commercializzazione di recipienti semplici a pressione (D. </a:t>
            </a:r>
            <a:r>
              <a:rPr lang="it-IT" sz="1000" dirty="0" err="1">
                <a:solidFill>
                  <a:schemeClr val="tx1">
                    <a:lumMod val="65000"/>
                    <a:lumOff val="35000"/>
                  </a:schemeClr>
                </a:solidFill>
              </a:rPr>
              <a:t>Lgs</a:t>
            </a:r>
            <a:r>
              <a:rPr lang="it-IT" sz="1000" dirty="0">
                <a:solidFill>
                  <a:schemeClr val="tx1">
                    <a:lumMod val="65000"/>
                    <a:lumOff val="35000"/>
                  </a:schemeClr>
                </a:solidFill>
              </a:rPr>
              <a:t>. 19 maggio 2016, n. 85).</a:t>
            </a:r>
          </a:p>
          <a:p>
            <a:pPr marL="0" indent="0" algn="just">
              <a:buNone/>
            </a:pP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I provvedimenti armonizzano la legislazione nazionale a quella degli altri Stati membri e definiscono i requisiti a cui devono rispondere attrezzature e prodotti per garantire la tutela della salute e sicurezza di tutti coloro che li utilizzano e, per gli strumenti metrici, l’affidabilità delle misure.</a:t>
            </a:r>
          </a:p>
          <a:p>
            <a:pPr marL="0" indent="0" algn="just">
              <a:buNone/>
            </a:pP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Per quanto riguarda la metrologia legale alla fine di ottobre 2016 è scaduto il termine per la disciplina transitoria prevista dal D. </a:t>
            </a:r>
            <a:r>
              <a:rPr lang="it-IT" sz="1000" dirty="0" err="1" smtClean="0">
                <a:solidFill>
                  <a:schemeClr val="tx1">
                    <a:lumMod val="65000"/>
                    <a:lumOff val="35000"/>
                  </a:schemeClr>
                </a:solidFill>
              </a:rPr>
              <a:t>Lgs</a:t>
            </a:r>
            <a:r>
              <a:rPr lang="it-IT" sz="1000" dirty="0" smtClean="0">
                <a:solidFill>
                  <a:schemeClr val="tx1">
                    <a:lumMod val="65000"/>
                    <a:lumOff val="35000"/>
                  </a:schemeClr>
                </a:solidFill>
              </a:rPr>
              <a:t>. </a:t>
            </a:r>
            <a:r>
              <a:rPr lang="it-IT" sz="1000" dirty="0">
                <a:solidFill>
                  <a:schemeClr val="tx1">
                    <a:lumMod val="65000"/>
                    <a:lumOff val="35000"/>
                  </a:schemeClr>
                </a:solidFill>
              </a:rPr>
              <a:t>22/2007, pertanto non sono più consentite la commercializzazione e la messa in servizio degli strumenti di misura che soddisfacevano le norme applicabili  anteriormente all’entrata in vigore della disciplina attuativa della Direttiva M.I.D. Si ricorda a tal proposito che tale Direttiva prevede che i nuovi strumenti metrici siano sottoposti a verificazione periodica da parte di Laboratori accreditati vigilati da </a:t>
            </a:r>
            <a:r>
              <a:rPr lang="it-IT" sz="1000" dirty="0" err="1">
                <a:solidFill>
                  <a:schemeClr val="tx1">
                    <a:lumMod val="65000"/>
                    <a:lumOff val="35000"/>
                  </a:schemeClr>
                </a:solidFill>
              </a:rPr>
              <a:t>Unioncamere</a:t>
            </a:r>
            <a:r>
              <a:rPr lang="it-IT" sz="1000" dirty="0">
                <a:solidFill>
                  <a:schemeClr val="tx1">
                    <a:lumMod val="65000"/>
                    <a:lumOff val="35000"/>
                  </a:schemeClr>
                </a:solidFill>
              </a:rPr>
              <a:t>, che si avvale della collaborazione degli Uffici metrici. Quanto sopra si concretizza nella progressiva diminuzione dei servizi a tariffazione erogati dalle strutture camerali, e nel conseguente aumento delle  attività ispettive. </a:t>
            </a:r>
          </a:p>
          <a:p>
            <a:pPr marL="0" indent="0" algn="just">
              <a:buNone/>
            </a:pPr>
            <a:endParaRPr lang="it-IT" sz="1000" dirty="0">
              <a:solidFill>
                <a:schemeClr val="tx1">
                  <a:lumMod val="65000"/>
                  <a:lumOff val="35000"/>
                </a:schemeClr>
              </a:solidFill>
            </a:endParaRP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NORMATIVO (II)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10</a:t>
            </a:fld>
            <a:endParaRPr lang="it-IT"/>
          </a:p>
        </p:txBody>
      </p:sp>
    </p:spTree>
    <p:extLst>
      <p:ext uri="{BB962C8B-B14F-4D97-AF65-F5344CB8AC3E}">
        <p14:creationId xmlns:p14="http://schemas.microsoft.com/office/powerpoint/2010/main" val="21892590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08912" cy="5112568"/>
          </a:xfrm>
        </p:spPr>
        <p:txBody>
          <a:bodyPr>
            <a:noAutofit/>
          </a:bodyPr>
          <a:lstStyle/>
          <a:p>
            <a:pPr marL="0" indent="0" algn="just">
              <a:buNone/>
            </a:pPr>
            <a:r>
              <a:rPr lang="it-IT" sz="1000" dirty="0">
                <a:solidFill>
                  <a:schemeClr val="tx1">
                    <a:lumMod val="65000"/>
                    <a:lumOff val="35000"/>
                  </a:schemeClr>
                </a:solidFill>
              </a:rPr>
              <a:t>E’ inoltre all’esame anche un decreto con il quale verrà definito il nuovo Regolamento relativo alla disciplina attuativa dei controlli sugli strumenti di misura, della vigilanza degli strumenti conformi alla normativa nazionale ed europea, di semplificazione e di armonizzazione tecnica alla normativa dell’Unione Europea; in tale schema sono ridefinite le procedure di vigilanza delle Camere di Commercio  riguardo agli utenti e ai laboratori di metrologia legale.</a:t>
            </a:r>
          </a:p>
          <a:p>
            <a:pPr marL="0" indent="0" algn="just">
              <a:buNone/>
            </a:pP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Per il settore Anagrafe economica è rilevante la pubblicazione del DM 17 febbraio 2016, che descrive le modalità di redazione degli atti costitutivi di società a responsabilità limitata (startup innovative), le cui norme sono integrate dal D.D. 1° luglio 2016. Oggetto dei provvedimenti è la redazione dei contratti di società a responsabilità limitata aventi per oggetto esclusivo o prevalente lo sviluppo, la produzione e la commercializzazione di prodotti o servizi innovativi ad alto valore tecnologico in ordine ai quali viene richiesta l’iscrizione nella sezione speciale delle startup. </a:t>
            </a:r>
          </a:p>
          <a:p>
            <a:pPr marL="0" indent="0" algn="just">
              <a:buNone/>
            </a:pPr>
            <a:r>
              <a:rPr lang="it-IT" sz="1000" dirty="0">
                <a:solidFill>
                  <a:schemeClr val="tx1">
                    <a:lumMod val="65000"/>
                    <a:lumOff val="35000"/>
                  </a:schemeClr>
                </a:solidFill>
              </a:rPr>
              <a:t>Sono assegnati al Registro delle imprese i controlli sulla conformità del contratto al modello standard approvato dal Ministero dello Sviluppo Economico, la sottoscrizione effettuata con firma digitale, la riferibilità astratta del contratto alla previsione di cui all’art. 25 del D.L. n. 179/2012, la validità delle sottoscrizioni, l’indicazione di un indirizzo di Posta Elettronica Certificata direttamente riferibile alla società, nonché la liceità, la possibilità e la determinabilità dell’oggetto sociale.</a:t>
            </a:r>
          </a:p>
          <a:p>
            <a:pPr marL="0" indent="0" algn="just">
              <a:buNone/>
            </a:pPr>
            <a:r>
              <a:rPr lang="it-IT" sz="1000" dirty="0">
                <a:solidFill>
                  <a:schemeClr val="tx1">
                    <a:lumMod val="65000"/>
                    <a:lumOff val="35000"/>
                  </a:schemeClr>
                </a:solidFill>
              </a:rPr>
              <a:t> </a:t>
            </a:r>
          </a:p>
          <a:p>
            <a:pPr marL="0" indent="0" algn="just">
              <a:buNone/>
            </a:pPr>
            <a:r>
              <a:rPr lang="it-IT" sz="1000" dirty="0">
                <a:solidFill>
                  <a:schemeClr val="tx1">
                    <a:lumMod val="65000"/>
                    <a:lumOff val="35000"/>
                  </a:schemeClr>
                </a:solidFill>
              </a:rPr>
              <a:t>Un nuovo passo per la semplificazione è costituito dal D. </a:t>
            </a:r>
            <a:r>
              <a:rPr lang="it-IT" sz="1000" dirty="0" err="1" smtClean="0">
                <a:solidFill>
                  <a:schemeClr val="tx1">
                    <a:lumMod val="65000"/>
                    <a:lumOff val="35000"/>
                  </a:schemeClr>
                </a:solidFill>
              </a:rPr>
              <a:t>Lgs</a:t>
            </a:r>
            <a:r>
              <a:rPr lang="it-IT" sz="1000" dirty="0">
                <a:solidFill>
                  <a:schemeClr val="tx1">
                    <a:lumMod val="65000"/>
                    <a:lumOff val="35000"/>
                  </a:schemeClr>
                </a:solidFill>
              </a:rPr>
              <a:t>. 30 giugno 2016, n. 126, recante “Autorizzazione alla delega in materia di segnalazione certificata di inizio attività (SCIA), a norma dell’art. 5 della legge 7 agosto 2015, n. 124”; In particolare è prevista la  standardizzazione della modulistica relativa alla segnalazione certificata ed è disposto che le pubbliche amministrazioni destinatarie delle istanze, segnalazioni e comunicazioni devono pubblicare i moduli  sul proprio sito; all’interessato non possono essere richieste informazioni o documenti se non in caso di mancata corrispondenza del contenuto dell’istanza, segnalazione o comunicazione e dei relativi allegati; sul sito istituzionale dell’amministrazione pubblicare dovrà essere indicato lo sportello unico (anche in via telematica) al quale depositare le segnalazioni, istanze e comunicazioni, anche quando vi sono </a:t>
            </a:r>
            <a:r>
              <a:rPr lang="it-IT" sz="1000" dirty="0" err="1">
                <a:solidFill>
                  <a:schemeClr val="tx1">
                    <a:lumMod val="65000"/>
                    <a:lumOff val="35000"/>
                  </a:schemeClr>
                </a:solidFill>
              </a:rPr>
              <a:t>endoprocedimenti</a:t>
            </a:r>
            <a:r>
              <a:rPr lang="it-IT" sz="1000" dirty="0">
                <a:solidFill>
                  <a:schemeClr val="tx1">
                    <a:lumMod val="65000"/>
                    <a:lumOff val="35000"/>
                  </a:schemeClr>
                </a:solidFill>
              </a:rPr>
              <a:t> settoriali di competenza interna o esterna all’amministrazione ricevente.  </a:t>
            </a:r>
          </a:p>
          <a:p>
            <a:pPr marL="0" indent="0" algn="just">
              <a:buNone/>
            </a:pP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In relazione al recepimento della Direttiva UE 2015/849, risulta tuttora  in fase di definizione un disegno di legge delega finalizzato a prevenire l’utilizzo del sistema finanziario a scopo di riciclaggio dei proventi di attività criminose e di finanziamento al terrorismo; la disposizione assegnerà al Registro delle Imprese importanti funzioni collegate al monitoraggio dei dati rilevanti relativi ai soggetti tenuti al deposito dei bilanci annuali. L’accesso ai dati sarà riservato ai destinatari delle verifiche e alle autorità competenti per il contrasto all’evasione fiscale.</a:t>
            </a:r>
          </a:p>
          <a:p>
            <a:pPr marL="0" indent="0" algn="just">
              <a:buNone/>
            </a:pP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Dal mese di maggio del  2015  le CCIAA avevano acquisito la competente della tenuta dell’Albo regionale delle cooperative sociali, requisito che permette agli interessati di ottenere diversi vantaggi in termini finanziari e procedurali, come l’accesso ai benefici economici previsti dalla Regione, l’'inserimento lavorativo di persone svantaggiate, la possibilità di stipulare convenzioni con gli enti pubblici in deroga alle normali procedure per l'assegnazione di servizi.  Nel 2016 è stato emanato il Decreto RL n. 4362 contenente  le Linee guida per le procedure di accertamento e controllo da parte delle Camere di Commercio lombarde sul possesso dei requisiti necessari per l’iscrizione e mantenimento nell’Albo.</a:t>
            </a: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NORMATIVO (III)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11</a:t>
            </a:fld>
            <a:endParaRPr lang="it-IT"/>
          </a:p>
        </p:txBody>
      </p:sp>
    </p:spTree>
    <p:extLst>
      <p:ext uri="{BB962C8B-B14F-4D97-AF65-F5344CB8AC3E}">
        <p14:creationId xmlns:p14="http://schemas.microsoft.com/office/powerpoint/2010/main" val="39849907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040560"/>
          </a:xfrm>
        </p:spPr>
        <p:txBody>
          <a:bodyPr>
            <a:normAutofit/>
          </a:bodyPr>
          <a:lstStyle/>
          <a:p>
            <a:pPr marL="0" indent="0" algn="just">
              <a:buNone/>
            </a:pPr>
            <a:endParaRPr lang="it-IT" sz="1000" dirty="0" smtClean="0"/>
          </a:p>
          <a:p>
            <a:pPr marL="0" indent="0" algn="just">
              <a:buNone/>
            </a:pPr>
            <a:r>
              <a:rPr lang="it-IT" sz="1000" dirty="0" smtClean="0">
                <a:solidFill>
                  <a:schemeClr val="tx1">
                    <a:lumMod val="65000"/>
                    <a:lumOff val="35000"/>
                  </a:schemeClr>
                </a:solidFill>
              </a:rPr>
              <a:t>Il </a:t>
            </a:r>
            <a:r>
              <a:rPr lang="it-IT" sz="1000" dirty="0">
                <a:solidFill>
                  <a:schemeClr val="tx1">
                    <a:lumMod val="65000"/>
                    <a:lumOff val="35000"/>
                  </a:schemeClr>
                </a:solidFill>
              </a:rPr>
              <a:t>Consiglio dei Ministri dello scorso 25 agosto ha approvato lo</a:t>
            </a:r>
            <a:r>
              <a:rPr lang="it-IT" sz="1000" i="1" dirty="0">
                <a:solidFill>
                  <a:schemeClr val="tx1">
                    <a:lumMod val="65000"/>
                    <a:lumOff val="35000"/>
                  </a:schemeClr>
                </a:solidFill>
              </a:rPr>
              <a:t> </a:t>
            </a:r>
            <a:r>
              <a:rPr lang="it-IT" sz="1000" dirty="0">
                <a:solidFill>
                  <a:schemeClr val="tx1">
                    <a:lumMod val="65000"/>
                    <a:lumOff val="35000"/>
                  </a:schemeClr>
                </a:solidFill>
              </a:rPr>
              <a:t>Schema di decreto legislativo in attuazione della delega  della cd. Legge Madia per la riforma delle Camere di Commercio.</a:t>
            </a:r>
          </a:p>
          <a:p>
            <a:pPr marL="0" indent="0" algn="just">
              <a:buNone/>
            </a:pPr>
            <a:r>
              <a:rPr lang="it-IT" sz="1000" dirty="0">
                <a:solidFill>
                  <a:schemeClr val="tx1">
                    <a:lumMod val="65000"/>
                    <a:lumOff val="35000"/>
                  </a:schemeClr>
                </a:solidFill>
              </a:rPr>
              <a:t>Tale decreto, da un lato - almeno formalmente -  conferma il ruolo degli enti camerali per lo sviluppo e la promozione del sistema delle imprese e delle economie locali, in un quadro di razionalizzazione dei costi e di attenzione all’efficienza e alle esigenze delle imprese.</a:t>
            </a:r>
          </a:p>
          <a:p>
            <a:pPr marL="0" indent="0" algn="just">
              <a:buNone/>
            </a:pPr>
            <a:r>
              <a:rPr lang="it-IT" sz="1000" dirty="0">
                <a:solidFill>
                  <a:schemeClr val="tx1">
                    <a:lumMod val="65000"/>
                    <a:lumOff val="35000"/>
                  </a:schemeClr>
                </a:solidFill>
              </a:rPr>
              <a:t>Dall’altro, nel declinare le funzioni che specificamente vengono attribuite alle Camere - in ossequio ai principi di delega - effettua una riduzione dell’ambito di operatività delle stesse ed una limitazione dell'autonomia degli enti nell'esercizio delle singole funzioni.</a:t>
            </a:r>
          </a:p>
          <a:p>
            <a:pPr marL="0" indent="0" algn="just">
              <a:buNone/>
            </a:pPr>
            <a:r>
              <a:rPr lang="it-IT" sz="1000" dirty="0">
                <a:solidFill>
                  <a:schemeClr val="tx1">
                    <a:lumMod val="65000"/>
                    <a:lumOff val="35000"/>
                  </a:schemeClr>
                </a:solidFill>
              </a:rPr>
              <a:t>A costituire il perno delle nuove funzioni camerali saranno quelle di natura anagrafico – certificativa e di formazione e gestione del fascicolo informatico d’impresa, di semplificazione e digitalizzazione dei procedimenti, di regolazione e vigilanza del mercato, tutte potenziate e valorizzate dal decreto. </a:t>
            </a:r>
          </a:p>
          <a:p>
            <a:pPr marL="0" indent="0" algn="just">
              <a:buNone/>
            </a:pPr>
            <a:r>
              <a:rPr lang="it-IT" sz="1000" dirty="0">
                <a:solidFill>
                  <a:schemeClr val="tx1">
                    <a:lumMod val="65000"/>
                    <a:lumOff val="35000"/>
                  </a:schemeClr>
                </a:solidFill>
              </a:rPr>
              <a:t>Su di esse di innesteranno  servizi di promozione economica, di valorizzazione dei territori e di prossimità alle imprese, di accompagnamento di micro e piccole imprese sui mercati internazionali (esercitabile però solo sul fronte “interno”, quale assistenza alle imprese nella fase prodromica), di diffusione di studi, informazioni e statistiche economiche basate su elaborazioni dei dati del Registro delle Imprese. </a:t>
            </a:r>
          </a:p>
          <a:p>
            <a:pPr marL="0" indent="0" algn="just">
              <a:buNone/>
            </a:pPr>
            <a:r>
              <a:rPr lang="it-IT" sz="1100" dirty="0" smtClean="0">
                <a:solidFill>
                  <a:schemeClr val="tx1">
                    <a:lumMod val="65000"/>
                    <a:lumOff val="35000"/>
                  </a:schemeClr>
                </a:solidFill>
              </a:rPr>
              <a:t>Accanto </a:t>
            </a:r>
            <a:r>
              <a:rPr lang="it-IT" sz="1100" dirty="0">
                <a:solidFill>
                  <a:schemeClr val="tx1">
                    <a:lumMod val="65000"/>
                    <a:lumOff val="35000"/>
                  </a:schemeClr>
                </a:solidFill>
              </a:rPr>
              <a:t>a queste funzioni ormai consolidate - che riprendono in misura </a:t>
            </a:r>
            <a:r>
              <a:rPr lang="it-IT" sz="1100" dirty="0" err="1">
                <a:solidFill>
                  <a:schemeClr val="tx1">
                    <a:lumMod val="65000"/>
                    <a:lumOff val="35000"/>
                  </a:schemeClr>
                </a:solidFill>
              </a:rPr>
              <a:t>pressochè</a:t>
            </a:r>
            <a:r>
              <a:rPr lang="it-IT" sz="1100" dirty="0">
                <a:solidFill>
                  <a:schemeClr val="tx1">
                    <a:lumMod val="65000"/>
                    <a:lumOff val="35000"/>
                  </a:schemeClr>
                </a:solidFill>
              </a:rPr>
              <a:t> immutata quelle attuali -   il decreto  potenzia alcuni compiti, sui quali gli enti camerali avevano da anni già fondato cospicua parte della propria attività, sperimentando formule progettuali anche molto innovative. Si tratta, ad esempio, del sostegno all’avvio dell’attività d’impresa, dell’orientamento al lavoro e alle professioni, dell’inserimento occupazionale, ma anche della promozione del turismo e del patrimonio culturale: funzioni per le quali è inevitabilmente condizionante e arricchente la collaborazione con la Regione.</a:t>
            </a:r>
          </a:p>
          <a:p>
            <a:pPr marL="0" indent="0" algn="just">
              <a:buNone/>
            </a:pPr>
            <a:r>
              <a:rPr lang="it-IT" sz="1100" dirty="0">
                <a:solidFill>
                  <a:schemeClr val="tx1">
                    <a:lumMod val="65000"/>
                    <a:lumOff val="35000"/>
                  </a:schemeClr>
                </a:solidFill>
              </a:rPr>
              <a:t>In esito all’iter che il decreto sta percorrendo in vista della sua approvazione definitiva - prevista per la fine di novembre del corrente anno</a:t>
            </a:r>
            <a:r>
              <a:rPr lang="it-IT" sz="1100" i="1" dirty="0">
                <a:solidFill>
                  <a:schemeClr val="tx1">
                    <a:lumMod val="65000"/>
                    <a:lumOff val="35000"/>
                  </a:schemeClr>
                </a:solidFill>
              </a:rPr>
              <a:t> -</a:t>
            </a:r>
            <a:r>
              <a:rPr lang="it-IT" sz="1100" dirty="0">
                <a:solidFill>
                  <a:schemeClr val="tx1">
                    <a:lumMod val="65000"/>
                    <a:lumOff val="35000"/>
                  </a:schemeClr>
                </a:solidFill>
              </a:rPr>
              <a:t> il rapporto tra gli enti camerali e le Regioni è peraltro destinato ad intensificarsi. </a:t>
            </a:r>
            <a:r>
              <a:rPr lang="it-IT" sz="1100" i="1" dirty="0">
                <a:solidFill>
                  <a:schemeClr val="tx1">
                    <a:lumMod val="65000"/>
                    <a:lumOff val="35000"/>
                  </a:schemeClr>
                </a:solidFill>
              </a:rPr>
              <a:t> </a:t>
            </a:r>
            <a:endParaRPr lang="it-IT" sz="1100" dirty="0">
              <a:solidFill>
                <a:schemeClr val="tx1">
                  <a:lumMod val="65000"/>
                  <a:lumOff val="35000"/>
                </a:schemeClr>
              </a:solidFill>
            </a:endParaRPr>
          </a:p>
          <a:p>
            <a:pPr marL="0" indent="0" algn="just">
              <a:buNone/>
            </a:pPr>
            <a:r>
              <a:rPr lang="it-IT" sz="1100" dirty="0">
                <a:solidFill>
                  <a:schemeClr val="tx1">
                    <a:lumMod val="65000"/>
                    <a:lumOff val="35000"/>
                  </a:schemeClr>
                </a:solidFill>
              </a:rPr>
              <a:t>Infatti  la previsione, tra le funzioni camerali, dell’attività di promozione delle economie locali e di supporto alle imprese in base ad accordi o convenzioni con la Regione si pone sulla fruttuosa scia della concreta e proficua evoluzione dei rapporti </a:t>
            </a:r>
            <a:r>
              <a:rPr lang="it-IT" sz="1100" dirty="0" err="1">
                <a:solidFill>
                  <a:schemeClr val="tx1">
                    <a:lumMod val="65000"/>
                    <a:lumOff val="35000"/>
                  </a:schemeClr>
                </a:solidFill>
              </a:rPr>
              <a:t>interistituzionali</a:t>
            </a:r>
            <a:r>
              <a:rPr lang="it-IT" sz="1100" dirty="0">
                <a:solidFill>
                  <a:schemeClr val="tx1">
                    <a:lumMod val="65000"/>
                    <a:lumOff val="35000"/>
                  </a:schemeClr>
                </a:solidFill>
              </a:rPr>
              <a:t> registratasi fra il sistema camerale e le Regioni nel corso di questi anni, in particolare a partire dall'ultima riforma datata 2010. </a:t>
            </a:r>
          </a:p>
          <a:p>
            <a:pPr marL="0" indent="0" algn="just">
              <a:buNone/>
            </a:pPr>
            <a:r>
              <a:rPr lang="it-IT" sz="1100" dirty="0">
                <a:solidFill>
                  <a:schemeClr val="tx1">
                    <a:lumMod val="65000"/>
                    <a:lumOff val="35000"/>
                  </a:schemeClr>
                </a:solidFill>
              </a:rPr>
              <a:t>Questo virtuoso processo collaborativo potrà sicuramente essere agevolato qualora siano accolti alcuni emendamenti presentati in sede di Conferenza unificata Stato-Regioni, in particolare quello che prevede la possibilità di aumentare  in percentuale il diritto annuale (attualmente il </a:t>
            </a:r>
            <a:r>
              <a:rPr lang="it-IT" sz="1100" i="1" dirty="0" err="1">
                <a:solidFill>
                  <a:schemeClr val="tx1">
                    <a:lumMod val="65000"/>
                    <a:lumOff val="35000"/>
                  </a:schemeClr>
                </a:solidFill>
              </a:rPr>
              <a:t>range</a:t>
            </a:r>
            <a:r>
              <a:rPr lang="it-IT" sz="1100" dirty="0">
                <a:solidFill>
                  <a:schemeClr val="tx1">
                    <a:lumMod val="65000"/>
                    <a:lumOff val="35000"/>
                  </a:schemeClr>
                </a:solidFill>
              </a:rPr>
              <a:t> è pari a fino il 20%) per poter cofinanziare le attività ed i progetti di particolare interesse strategico condivisi con le Regioni.</a:t>
            </a:r>
          </a:p>
          <a:p>
            <a:pPr marL="0" indent="0">
              <a:buNone/>
            </a:pPr>
            <a:endParaRPr lang="it-IT" sz="1300" dirty="0" smtClean="0">
              <a:solidFill>
                <a:schemeClr val="tx1">
                  <a:lumMod val="65000"/>
                  <a:lumOff val="35000"/>
                </a:schemeClr>
              </a:solidFill>
            </a:endParaRPr>
          </a:p>
          <a:p>
            <a:pPr marL="0" indent="0">
              <a:buNone/>
            </a:pPr>
            <a:r>
              <a:rPr lang="it-IT" sz="1300" dirty="0" smtClean="0">
                <a:solidFill>
                  <a:schemeClr val="tx1">
                    <a:lumMod val="65000"/>
                    <a:lumOff val="35000"/>
                  </a:schemeClr>
                </a:solidFill>
              </a:rPr>
              <a:t> </a:t>
            </a:r>
          </a:p>
          <a:p>
            <a:endParaRPr lang="it-IT" dirty="0"/>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NUOVO RUOLO DELLA CAMERA E  RELAZIONI ISTITUZIONALI (I) </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12</a:t>
            </a:fld>
            <a:endParaRPr lang="it-IT"/>
          </a:p>
        </p:txBody>
      </p:sp>
    </p:spTree>
    <p:extLst>
      <p:ext uri="{BB962C8B-B14F-4D97-AF65-F5344CB8AC3E}">
        <p14:creationId xmlns:p14="http://schemas.microsoft.com/office/powerpoint/2010/main" val="40321521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040560"/>
          </a:xfrm>
          <a:ln>
            <a:solidFill>
              <a:schemeClr val="bg1"/>
            </a:solidFill>
          </a:ln>
        </p:spPr>
        <p:txBody>
          <a:bodyPr>
            <a:normAutofit fontScale="92500" lnSpcReduction="10000"/>
          </a:bodyPr>
          <a:lstStyle/>
          <a:p>
            <a:pPr marL="0" indent="0" algn="just">
              <a:buNone/>
            </a:pPr>
            <a:endParaRPr lang="it-IT" sz="1000" dirty="0" smtClean="0">
              <a:solidFill>
                <a:schemeClr val="tx1">
                  <a:lumMod val="65000"/>
                  <a:lumOff val="35000"/>
                </a:schemeClr>
              </a:solidFill>
            </a:endParaRPr>
          </a:p>
          <a:p>
            <a:pPr marL="0" indent="0" algn="just">
              <a:buNone/>
            </a:pPr>
            <a:r>
              <a:rPr lang="it-IT" sz="1100" dirty="0">
                <a:solidFill>
                  <a:schemeClr val="tx1">
                    <a:lumMod val="65000"/>
                    <a:lumOff val="35000"/>
                  </a:schemeClr>
                </a:solidFill>
              </a:rPr>
              <a:t>Si conferma così che anche per le Regioni è importante poter continuare a sviluppare progetti in collaborazione con il sistema delle Camere di Commercio.</a:t>
            </a:r>
          </a:p>
          <a:p>
            <a:pPr marL="0" indent="0" algn="just">
              <a:buNone/>
            </a:pPr>
            <a:r>
              <a:rPr lang="it-IT" sz="1100" dirty="0">
                <a:solidFill>
                  <a:schemeClr val="tx1">
                    <a:lumMod val="65000"/>
                    <a:lumOff val="35000"/>
                  </a:schemeClr>
                </a:solidFill>
              </a:rPr>
              <a:t>Tuttavia, tutto il nuovo quadro che in prospettiva uscirà  dalla riforma esige un eccezionale impegno delle Camere sul fronte della ricerca e del consolidamento di relazioni istituzionali, attraverso le quali poter rafforzare e ampliare le occasioni e le opportunità di  riaffermare  lo storico ruolo di regia territoriale, conquistato dalle Camere quali Enti propulsori  di progettualità, di intuizioni anticipatrici, di brillanti soluzioni  operative.</a:t>
            </a:r>
          </a:p>
          <a:p>
            <a:pPr marL="0" indent="0" algn="just">
              <a:buNone/>
            </a:pPr>
            <a:r>
              <a:rPr lang="it-IT" sz="1100" dirty="0">
                <a:solidFill>
                  <a:schemeClr val="tx1">
                    <a:lumMod val="65000"/>
                    <a:lumOff val="35000"/>
                  </a:schemeClr>
                </a:solidFill>
              </a:rPr>
              <a:t>In particolare, nel clima di collaborazione  costante  da anni attivo nelle materie di comune interesse, un nuovo impegno dovrà essere profuso  per la condivisione di progetti e di risorse, anche attraverso formule partenariali o convenzionali,   con tutti gli Enti pubblici territoriali e di governo portatori di competenze nel campo  del turismo e della cultura, ambiti di rinnovato ed esplicito interesse  nel post riforma.</a:t>
            </a:r>
          </a:p>
          <a:p>
            <a:pPr marL="0" indent="0" algn="just">
              <a:buNone/>
            </a:pPr>
            <a:r>
              <a:rPr lang="it-IT" sz="1100" dirty="0">
                <a:solidFill>
                  <a:schemeClr val="tx1">
                    <a:lumMod val="65000"/>
                    <a:lumOff val="35000"/>
                  </a:schemeClr>
                </a:solidFill>
              </a:rPr>
              <a:t>Con la Regione  il tracciato delle possibili collaborazioni per la Camera di Pavia  è ampio e si apre su molte prospettive di lavoro comune, prime fra tutte le progettualità del  nuovo Accordo di Programma sottoscritto quest’anno e che per  tre anni   impegnerà il sistema camerale lombardo e la Regione sui tre Assi  già noti delle politiche promozionali di area vasta. Ulteriori impegni riguarderanno  i momenti di partenariato istituzionale - fra i quali spicca l’Accordo  Quadro di Sviluppo Territoriale - e le azioni specifiche  messe in campo attraverso il progetto degli Angeli </a:t>
            </a:r>
            <a:r>
              <a:rPr lang="it-IT" sz="1100" dirty="0" err="1">
                <a:solidFill>
                  <a:schemeClr val="tx1">
                    <a:lumMod val="65000"/>
                    <a:lumOff val="35000"/>
                  </a:schemeClr>
                </a:solidFill>
              </a:rPr>
              <a:t>Antiburocrazia</a:t>
            </a:r>
            <a:r>
              <a:rPr lang="it-IT" sz="1100" dirty="0">
                <a:solidFill>
                  <a:schemeClr val="tx1">
                    <a:lumMod val="65000"/>
                    <a:lumOff val="35000"/>
                  </a:schemeClr>
                </a:solidFill>
              </a:rPr>
              <a:t>,  avviato dal Presidente Maroni nel 2015 e prorogato fino alla fine del 2017, attraverso il quale si concordano e si  attuano le politiche comuni in materia di semplificazione amministrativa.</a:t>
            </a:r>
          </a:p>
          <a:p>
            <a:pPr marL="0" indent="0" algn="just">
              <a:buNone/>
            </a:pPr>
            <a:r>
              <a:rPr lang="it-IT" sz="1100" dirty="0">
                <a:solidFill>
                  <a:schemeClr val="tx1">
                    <a:lumMod val="65000"/>
                    <a:lumOff val="35000"/>
                  </a:schemeClr>
                </a:solidFill>
              </a:rPr>
              <a:t>Con i Comuni, la Provincia, l’Università e vari  soggetti pubblico-privati (Fondazioni bancarie, </a:t>
            </a:r>
            <a:r>
              <a:rPr lang="it-IT" sz="1100" dirty="0" err="1">
                <a:solidFill>
                  <a:schemeClr val="tx1">
                    <a:lumMod val="65000"/>
                    <a:lumOff val="35000"/>
                  </a:schemeClr>
                </a:solidFill>
              </a:rPr>
              <a:t>Gal</a:t>
            </a:r>
            <a:r>
              <a:rPr lang="it-IT" sz="1100" dirty="0">
                <a:solidFill>
                  <a:schemeClr val="tx1">
                    <a:lumMod val="65000"/>
                    <a:lumOff val="35000"/>
                  </a:schemeClr>
                </a:solidFill>
              </a:rPr>
              <a:t> Lomellina e Oltrepò) la Camera di Pavia ha invece già in passato sviluppato impegnative iniziative finalizzate sia al rilancio  del sistema produttivo locale e della competitività territoriali, sia in generale allo sviluppo  dei vari settori presidiati (innovazione, internazionalizzazione, tutela qualità dei prodotti, promozione del territorio), nel rispetto delle reciproche competenze. </a:t>
            </a:r>
          </a:p>
          <a:p>
            <a:pPr marL="0" indent="0" algn="just">
              <a:buNone/>
            </a:pPr>
            <a:endParaRPr lang="it-IT" sz="1000" dirty="0">
              <a:solidFill>
                <a:schemeClr val="tx1">
                  <a:lumMod val="65000"/>
                  <a:lumOff val="35000"/>
                </a:schemeClr>
              </a:solidFill>
            </a:endParaRPr>
          </a:p>
          <a:p>
            <a:pPr marL="0" indent="0" algn="just">
              <a:buNone/>
            </a:pPr>
            <a:r>
              <a:rPr lang="it-IT" sz="1100" dirty="0" smtClean="0">
                <a:solidFill>
                  <a:schemeClr val="tx1">
                    <a:lumMod val="65000"/>
                    <a:lumOff val="35000"/>
                  </a:schemeClr>
                </a:solidFill>
              </a:rPr>
              <a:t>Inoltre</a:t>
            </a:r>
            <a:r>
              <a:rPr lang="it-IT" sz="1100" dirty="0">
                <a:solidFill>
                  <a:schemeClr val="tx1">
                    <a:lumMod val="65000"/>
                    <a:lumOff val="35000"/>
                  </a:schemeClr>
                </a:solidFill>
              </a:rPr>
              <a:t>, la riforma disegna enti camerali non più elargitori di risorse, bensì nuovi soggetti sollecitati a rivolgere maggiore attenzione ai servizi di prossimità territoriale. La   struttura, opportunamente formata e riqualificata,  è chiamata a impegnarsi maggiormente in attività di “frontiera”, a diretto contatto con le imprese, che richiederanno  comunque forme di coordinamento con i portatori di interesse locali in modo che la Camera non crei un canale alternativo di servizio in concorrenza con associazioni e professionisti, bensì si muova in sussidiarietà con i medesimi soggetti.</a:t>
            </a:r>
          </a:p>
          <a:p>
            <a:pPr marL="0" indent="0">
              <a:buNone/>
            </a:pPr>
            <a:r>
              <a:rPr lang="it-IT" sz="1100" dirty="0">
                <a:solidFill>
                  <a:schemeClr val="tx1">
                    <a:lumMod val="65000"/>
                    <a:lumOff val="35000"/>
                  </a:schemeClr>
                </a:solidFill>
              </a:rPr>
              <a:t>Nel corso del 2017  a subire i condizionamenti  più importanti sarà però il rapporto con gli altri soggetti del sistema camerale.  </a:t>
            </a:r>
          </a:p>
          <a:p>
            <a:pPr marL="0" indent="0" algn="just">
              <a:buNone/>
            </a:pPr>
            <a:r>
              <a:rPr lang="it-IT" sz="1100" dirty="0">
                <a:solidFill>
                  <a:schemeClr val="tx1">
                    <a:lumMod val="65000"/>
                    <a:lumOff val="35000"/>
                  </a:schemeClr>
                </a:solidFill>
              </a:rPr>
              <a:t>La riforma legislativa obbliga le Camere con meno di 75 mila imprese iscritte ad accorparsi e con l’entrata in vigore del decreto, prevista per il mese di gennaio 2017, si potrebbe aprire per la Camera di Pavia,  che conta al </a:t>
            </a:r>
            <a:r>
              <a:rPr lang="it-IT" sz="1100" dirty="0" smtClean="0">
                <a:solidFill>
                  <a:schemeClr val="tx1">
                    <a:lumMod val="65000"/>
                    <a:lumOff val="35000"/>
                  </a:schemeClr>
                </a:solidFill>
              </a:rPr>
              <a:t>30/9/2016 n</a:t>
            </a:r>
            <a:r>
              <a:rPr lang="it-IT" sz="1100" dirty="0">
                <a:solidFill>
                  <a:schemeClr val="tx1">
                    <a:lumMod val="65000"/>
                    <a:lumOff val="35000"/>
                  </a:schemeClr>
                </a:solidFill>
              </a:rPr>
              <a:t>. </a:t>
            </a:r>
            <a:r>
              <a:rPr lang="it-IT" sz="1100" dirty="0" smtClean="0">
                <a:solidFill>
                  <a:schemeClr val="tx1">
                    <a:lumMod val="65000"/>
                    <a:lumOff val="35000"/>
                  </a:schemeClr>
                </a:solidFill>
              </a:rPr>
              <a:t>58.345 </a:t>
            </a:r>
            <a:r>
              <a:rPr lang="it-IT" sz="1100" dirty="0">
                <a:solidFill>
                  <a:schemeClr val="tx1">
                    <a:lumMod val="65000"/>
                    <a:lumOff val="35000"/>
                  </a:schemeClr>
                </a:solidFill>
              </a:rPr>
              <a:t>unità locali, una fase assai impegnativa  sotto il profilo organizzativo, relazionale e  gestionale, qualora per la stessa si dovesse confermare l’obbligo di accorparsi  con Enti contigui e affini per specificità territoriali, così come richiede la legge, avviando un   percorso comune sfociante nella nascita di un nuovo soggetto, ove le singole individualità non spariranno ma dovranno ottimamente integrarsi per consentire quei vantaggi in termini di efficienza, razionalizzazione, economicità e produttività che sono nello spirito della legge.</a:t>
            </a:r>
          </a:p>
          <a:p>
            <a:r>
              <a:rPr lang="it-IT" sz="1100" dirty="0">
                <a:solidFill>
                  <a:schemeClr val="tx1">
                    <a:lumMod val="65000"/>
                    <a:lumOff val="35000"/>
                  </a:schemeClr>
                </a:solidFill>
              </a:rPr>
              <a:t> </a:t>
            </a:r>
          </a:p>
          <a:p>
            <a:pPr marL="0" indent="0">
              <a:buNone/>
            </a:pPr>
            <a:endParaRPr lang="it-IT" sz="1300" dirty="0">
              <a:solidFill>
                <a:schemeClr val="tx1">
                  <a:lumMod val="65000"/>
                  <a:lumOff val="35000"/>
                </a:schemeClr>
              </a:solidFill>
            </a:endParaRPr>
          </a:p>
          <a:p>
            <a:pPr marL="0" indent="0">
              <a:buNone/>
            </a:pPr>
            <a:r>
              <a:rPr lang="it-IT" sz="1300" dirty="0">
                <a:solidFill>
                  <a:schemeClr val="tx1">
                    <a:lumMod val="65000"/>
                    <a:lumOff val="35000"/>
                  </a:schemeClr>
                </a:solidFill>
              </a:rPr>
              <a:t> </a:t>
            </a:r>
          </a:p>
          <a:p>
            <a:endParaRPr lang="it-IT" dirty="0"/>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NUOVO RUOLO DELLA CAMERA E RELAZIONI ISTITUZIONALI (II)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13</a:t>
            </a:fld>
            <a:endParaRPr lang="it-IT"/>
          </a:p>
        </p:txBody>
      </p:sp>
    </p:spTree>
    <p:extLst>
      <p:ext uri="{BB962C8B-B14F-4D97-AF65-F5344CB8AC3E}">
        <p14:creationId xmlns:p14="http://schemas.microsoft.com/office/powerpoint/2010/main" val="40321521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683568" y="2132856"/>
            <a:ext cx="7772400" cy="2808312"/>
          </a:xfrm>
          <a:prstGeom prst="rect">
            <a:avLst/>
          </a:prstGeom>
          <a:ln w="19050">
            <a:solidFill>
              <a:schemeClr val="tx1">
                <a:lumMod val="65000"/>
                <a:lumOff val="35000"/>
              </a:schemeClr>
            </a:solid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it-IT" sz="3600" dirty="0" smtClean="0">
              <a:solidFill>
                <a:schemeClr val="tx1">
                  <a:lumMod val="65000"/>
                  <a:lumOff val="35000"/>
                </a:schemeClr>
              </a:solidFill>
            </a:endParaRPr>
          </a:p>
          <a:p>
            <a:endParaRPr lang="it-IT" sz="3600" dirty="0" smtClean="0">
              <a:solidFill>
                <a:schemeClr val="tx1">
                  <a:lumMod val="65000"/>
                  <a:lumOff val="35000"/>
                </a:schemeClr>
              </a:solidFill>
            </a:endParaRPr>
          </a:p>
          <a:p>
            <a:r>
              <a:rPr lang="it-IT" sz="3600" dirty="0" smtClean="0">
                <a:solidFill>
                  <a:schemeClr val="tx1">
                    <a:lumMod val="65000"/>
                    <a:lumOff val="35000"/>
                  </a:schemeClr>
                </a:solidFill>
              </a:rPr>
              <a:t>3 – OBIETTIVI STRATEGICI 2017</a:t>
            </a:r>
            <a:endParaRPr lang="it-IT" dirty="0">
              <a:solidFill>
                <a:schemeClr val="tx1">
                  <a:lumMod val="65000"/>
                  <a:lumOff val="35000"/>
                </a:schemeClr>
              </a:solidFill>
            </a:endParaRPr>
          </a:p>
        </p:txBody>
      </p:sp>
      <p:sp>
        <p:nvSpPr>
          <p:cNvPr id="3" name="Segnaposto numero diapositiva 2"/>
          <p:cNvSpPr>
            <a:spLocks noGrp="1"/>
          </p:cNvSpPr>
          <p:nvPr>
            <p:ph type="sldNum" sz="quarter" idx="12"/>
          </p:nvPr>
        </p:nvSpPr>
        <p:spPr/>
        <p:txBody>
          <a:bodyPr/>
          <a:lstStyle/>
          <a:p>
            <a:fld id="{4BD0750F-4D7B-4D15-8AC0-E073ED7660F4}" type="slidenum">
              <a:rPr lang="it-IT" smtClean="0"/>
              <a:t>14</a:t>
            </a:fld>
            <a:endParaRPr lang="it-IT"/>
          </a:p>
        </p:txBody>
      </p:sp>
    </p:spTree>
    <p:extLst>
      <p:ext uri="{BB962C8B-B14F-4D97-AF65-F5344CB8AC3E}">
        <p14:creationId xmlns:p14="http://schemas.microsoft.com/office/powerpoint/2010/main" val="592668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11560" y="548681"/>
            <a:ext cx="7772400" cy="576063"/>
          </a:xfrm>
        </p:spPr>
        <p:txBody>
          <a:bodyPr>
            <a:normAutofit fontScale="90000"/>
          </a:bodyPr>
          <a:lstStyle/>
          <a:p>
            <a:pPr algn="l"/>
            <a:r>
              <a:rPr lang="it-IT" sz="1600" dirty="0" smtClean="0"/>
              <a:t/>
            </a:r>
            <a:br>
              <a:rPr lang="it-IT" sz="1600" dirty="0" smtClean="0"/>
            </a:br>
            <a:endParaRPr lang="it-IT" sz="1600" dirty="0"/>
          </a:p>
        </p:txBody>
      </p:sp>
      <p:sp>
        <p:nvSpPr>
          <p:cNvPr id="3" name="Sottotitolo 2"/>
          <p:cNvSpPr>
            <a:spLocks noGrp="1"/>
          </p:cNvSpPr>
          <p:nvPr>
            <p:ph type="subTitle" idx="1"/>
          </p:nvPr>
        </p:nvSpPr>
        <p:spPr>
          <a:xfrm>
            <a:off x="683568" y="908720"/>
            <a:ext cx="7776864" cy="5760640"/>
          </a:xfrm>
        </p:spPr>
        <p:txBody>
          <a:bodyPr>
            <a:normAutofit lnSpcReduction="10000"/>
          </a:bodyPr>
          <a:lstStyle/>
          <a:p>
            <a:pPr algn="just"/>
            <a:r>
              <a:rPr lang="it-IT" sz="1100" dirty="0">
                <a:solidFill>
                  <a:schemeClr val="tx1">
                    <a:lumMod val="65000"/>
                    <a:lumOff val="35000"/>
                  </a:schemeClr>
                </a:solidFill>
              </a:rPr>
              <a:t>Se l’analisi dello scenario economico evidenzia una ripresa fragile  e un contesto che non trae dinamicità dalle politiche governative e non rileva  prospettive molto incoraggianti, è il dato normativo che reca i condizionamenti più  pesanti per la programmazione degli indirizzi strategici  dell’attività camerale 2017. </a:t>
            </a:r>
          </a:p>
          <a:p>
            <a:pPr algn="just"/>
            <a:r>
              <a:rPr lang="it-IT" sz="1100" dirty="0">
                <a:solidFill>
                  <a:schemeClr val="tx1">
                    <a:lumMod val="65000"/>
                    <a:lumOff val="35000"/>
                  </a:schemeClr>
                </a:solidFill>
              </a:rPr>
              <a:t>I tempi dettati dallo schema di  decreto delegato di riforma prevedono che entro giugno 2017 l’Unione italiana elabori la proposta di definizione delle nuove circoscrizioni territoriali - entro il limite di 60 Camere complessive - di riassetto degli uffici e dei contingenti di personale in funzione delle competenze e degli accorpamenti, con  rideterminazione delle dotazioni organiche, e l’eventuale accorpamento delle Aziende speciali camerali secondo logiche territoriali e di settore</a:t>
            </a:r>
            <a:r>
              <a:rPr lang="it-IT" sz="1100" dirty="0" smtClean="0">
                <a:solidFill>
                  <a:schemeClr val="tx1">
                    <a:lumMod val="65000"/>
                    <a:lumOff val="35000"/>
                  </a:schemeClr>
                </a:solidFill>
              </a:rPr>
              <a:t>.</a:t>
            </a:r>
            <a:endParaRPr lang="it-IT" sz="1100" dirty="0">
              <a:solidFill>
                <a:schemeClr val="tx1">
                  <a:lumMod val="65000"/>
                  <a:lumOff val="35000"/>
                </a:schemeClr>
              </a:solidFill>
            </a:endParaRPr>
          </a:p>
          <a:p>
            <a:pPr algn="just"/>
            <a:r>
              <a:rPr lang="it-IT" sz="1100" dirty="0">
                <a:solidFill>
                  <a:schemeClr val="tx1">
                    <a:lumMod val="65000"/>
                    <a:lumOff val="35000"/>
                  </a:schemeClr>
                </a:solidFill>
              </a:rPr>
              <a:t>La proposta andrà validata dal M.I.S.E. entro agosto 2017 e le nuove Camere  partiranno </a:t>
            </a:r>
            <a:r>
              <a:rPr lang="it-IT" sz="1100" dirty="0" smtClean="0">
                <a:solidFill>
                  <a:schemeClr val="tx1">
                    <a:lumMod val="65000"/>
                    <a:lumOff val="35000"/>
                  </a:schemeClr>
                </a:solidFill>
              </a:rPr>
              <a:t> nella </a:t>
            </a:r>
            <a:r>
              <a:rPr lang="it-IT" sz="1100" dirty="0">
                <a:solidFill>
                  <a:schemeClr val="tx1">
                    <a:lumMod val="65000"/>
                    <a:lumOff val="35000"/>
                  </a:schemeClr>
                </a:solidFill>
              </a:rPr>
              <a:t>primavera 2018. </a:t>
            </a:r>
          </a:p>
          <a:p>
            <a:pPr algn="just"/>
            <a:r>
              <a:rPr lang="it-IT" sz="1100" dirty="0">
                <a:solidFill>
                  <a:schemeClr val="tx1">
                    <a:lumMod val="65000"/>
                    <a:lumOff val="35000"/>
                  </a:schemeClr>
                </a:solidFill>
              </a:rPr>
              <a:t>Il 2017 sarà quindi anche  per la Camera di Pavia un anno di transizione verso un assetto completamente rinnovato dell’Ente, sia che esso sia coinvolto in un processo di accorpamento sia che  si verifichino spazi e opportunità per rimanere autonomo, perché ciò comporterà una ancora più  stringente programmazione delle risorse. </a:t>
            </a:r>
          </a:p>
          <a:p>
            <a:pPr algn="just"/>
            <a:r>
              <a:rPr lang="it-IT" sz="1100" dirty="0">
                <a:solidFill>
                  <a:schemeClr val="tx1">
                    <a:lumMod val="65000"/>
                    <a:lumOff val="35000"/>
                  </a:schemeClr>
                </a:solidFill>
              </a:rPr>
              <a:t>Il prossimo anno infatti segnerà anche un ulteriore decremento delle entrate dell’Ente in conseguenza dell’applicazione del D.L. 90/2014, che a regime prevede dal 2017  il dimezzamento del diritto annuale rispetto al 2014. </a:t>
            </a:r>
          </a:p>
          <a:p>
            <a:pPr algn="just"/>
            <a:r>
              <a:rPr lang="it-IT" sz="1100" dirty="0">
                <a:solidFill>
                  <a:schemeClr val="tx1">
                    <a:lumMod val="65000"/>
                    <a:lumOff val="35000"/>
                  </a:schemeClr>
                </a:solidFill>
              </a:rPr>
              <a:t>In linea generale si impone dunque una particolare attenzione alla permanenza di criteri di efficienza che, in attesa di una precisa definizione dei parametri di equilibrio economico-finanziario, possano garantire una efficace azione di promozione e di supporto. </a:t>
            </a:r>
          </a:p>
          <a:p>
            <a:pPr algn="just"/>
            <a:r>
              <a:rPr lang="it-IT" sz="1100" dirty="0">
                <a:solidFill>
                  <a:schemeClr val="tx1">
                    <a:lumMod val="65000"/>
                    <a:lumOff val="35000"/>
                  </a:schemeClr>
                </a:solidFill>
              </a:rPr>
              <a:t>Alla luce del decreto in approvazione, gli ambiti strategici di intervento della Camera per il 2017 sono individuati nella presente </a:t>
            </a:r>
            <a:r>
              <a:rPr lang="it-IT" sz="1100" dirty="0" smtClean="0">
                <a:solidFill>
                  <a:schemeClr val="tx1">
                    <a:lumMod val="65000"/>
                    <a:lumOff val="35000"/>
                  </a:schemeClr>
                </a:solidFill>
              </a:rPr>
              <a:t>Relazione </a:t>
            </a:r>
            <a:r>
              <a:rPr lang="it-IT" sz="1100" dirty="0">
                <a:solidFill>
                  <a:schemeClr val="tx1">
                    <a:lumMod val="65000"/>
                    <a:lumOff val="35000"/>
                  </a:schemeClr>
                </a:solidFill>
              </a:rPr>
              <a:t>con riguardo sia alle attività che derivano dalla prosecuzione di progetti avviati negli anni precedenti (primo fra tutti Pavia 2020), sia ad  iniziative che fanno parte del </a:t>
            </a:r>
            <a:r>
              <a:rPr lang="it-IT" sz="1100" i="1" dirty="0">
                <a:solidFill>
                  <a:schemeClr val="tx1">
                    <a:lumMod val="65000"/>
                    <a:lumOff val="35000"/>
                  </a:schemeClr>
                </a:solidFill>
              </a:rPr>
              <a:t>core </a:t>
            </a:r>
            <a:r>
              <a:rPr lang="it-IT" sz="1100" dirty="0">
                <a:solidFill>
                  <a:schemeClr val="tx1">
                    <a:lumMod val="65000"/>
                    <a:lumOff val="35000"/>
                  </a:schemeClr>
                </a:solidFill>
              </a:rPr>
              <a:t>istituzionale della </a:t>
            </a:r>
            <a:r>
              <a:rPr lang="it-IT" sz="1100" dirty="0" smtClean="0">
                <a:solidFill>
                  <a:schemeClr val="tx1">
                    <a:lumMod val="65000"/>
                    <a:lumOff val="35000"/>
                  </a:schemeClr>
                </a:solidFill>
              </a:rPr>
              <a:t>Camera, </a:t>
            </a:r>
            <a:r>
              <a:rPr lang="it-IT" sz="1100" dirty="0">
                <a:solidFill>
                  <a:schemeClr val="tx1">
                    <a:lumMod val="65000"/>
                    <a:lumOff val="35000"/>
                  </a:schemeClr>
                </a:solidFill>
              </a:rPr>
              <a:t>armonizzate col nuovo ruolo e con la razionalizzazione nell’uso delle risorse. sia a nuove linee di azione da verificare/sviluppare in chiave riforma.</a:t>
            </a:r>
          </a:p>
          <a:p>
            <a:pPr algn="just"/>
            <a:r>
              <a:rPr lang="it-IT" sz="1100" dirty="0">
                <a:solidFill>
                  <a:schemeClr val="tx1">
                    <a:lumMod val="65000"/>
                    <a:lumOff val="35000"/>
                  </a:schemeClr>
                </a:solidFill>
              </a:rPr>
              <a:t>Le scelte della Camera saranno orientate in ogni caso a destinare buona parte delle risorse disponibili su iniziative che riguardino direttamente il sistema delle imprese, per supportarlo concretamente nella difficile ricerca di un percorso di stabile sviluppo.</a:t>
            </a:r>
          </a:p>
          <a:p>
            <a:pPr algn="just"/>
            <a:r>
              <a:rPr lang="it-IT" sz="1100" dirty="0">
                <a:solidFill>
                  <a:schemeClr val="tx1">
                    <a:lumMod val="65000"/>
                    <a:lumOff val="35000"/>
                  </a:schemeClr>
                </a:solidFill>
              </a:rPr>
              <a:t>Restano confermati al centro delle strategie camerali per il 2017  i temi della competitività, a partire dall’internazionalizzazione </a:t>
            </a:r>
            <a:r>
              <a:rPr lang="it-IT" sz="1100" dirty="0" smtClean="0">
                <a:solidFill>
                  <a:schemeClr val="tx1">
                    <a:lumMod val="65000"/>
                    <a:lumOff val="35000"/>
                  </a:schemeClr>
                </a:solidFill>
              </a:rPr>
              <a:t>(solo </a:t>
            </a:r>
            <a:r>
              <a:rPr lang="it-IT" sz="1100" dirty="0">
                <a:solidFill>
                  <a:schemeClr val="tx1">
                    <a:lumMod val="65000"/>
                    <a:lumOff val="35000"/>
                  </a:schemeClr>
                </a:solidFill>
              </a:rPr>
              <a:t>sul piano interno, ma con ampi ventagli di potenzialità a partire  dalle positive esperienze di </a:t>
            </a:r>
            <a:r>
              <a:rPr lang="it-IT" sz="1100" dirty="0" err="1">
                <a:solidFill>
                  <a:schemeClr val="tx1">
                    <a:lumMod val="65000"/>
                    <a:lumOff val="35000"/>
                  </a:schemeClr>
                </a:solidFill>
              </a:rPr>
              <a:t>BtoB</a:t>
            </a:r>
            <a:r>
              <a:rPr lang="it-IT" sz="1100" dirty="0">
                <a:solidFill>
                  <a:schemeClr val="tx1">
                    <a:lumMod val="65000"/>
                    <a:lumOff val="35000"/>
                  </a:schemeClr>
                </a:solidFill>
              </a:rPr>
              <a:t> ), dall’aggregazione  in reti e filiere e dall’innovazione come traino fondamentale per rendere i prodotti più competitivi sul mercato globale e quindi anche per questa via favorire l’aumento del fatturato export.</a:t>
            </a:r>
          </a:p>
          <a:p>
            <a:pPr algn="just"/>
            <a:r>
              <a:rPr lang="it-IT" sz="1100" dirty="0">
                <a:solidFill>
                  <a:schemeClr val="tx1">
                    <a:lumMod val="65000"/>
                    <a:lumOff val="35000"/>
                  </a:schemeClr>
                </a:solidFill>
              </a:rPr>
              <a:t>In coerenza col dettato normativo, alcune priorità strategiche saranno declinate anche mediante la condivisione di iniziative in Accordo di Programma con Regione Lombardia, per quanto concerne gli Assi relativi all’internazionalizzazione e alla promozione dei territori in ambito culturale e turistico.</a:t>
            </a:r>
          </a:p>
          <a:p>
            <a:pPr algn="just"/>
            <a:r>
              <a:rPr lang="it-IT" sz="1100" dirty="0">
                <a:solidFill>
                  <a:schemeClr val="tx1">
                    <a:lumMod val="65000"/>
                    <a:lumOff val="35000"/>
                  </a:schemeClr>
                </a:solidFill>
              </a:rPr>
              <a:t>I  servizi alle imprese di natura promozionale, l’organizzazione delle  grandi e storiche manifestazioni che valorizzano il made in Pavia come l’Autunno Pavese, e le nuove funzioni inerenti l’incontro tra domanda e offerta di lavoro, il “</a:t>
            </a:r>
            <a:r>
              <a:rPr lang="it-IT" sz="1100" dirty="0" err="1">
                <a:solidFill>
                  <a:schemeClr val="tx1">
                    <a:lumMod val="65000"/>
                    <a:lumOff val="35000"/>
                  </a:schemeClr>
                </a:solidFill>
              </a:rPr>
              <a:t>placement</a:t>
            </a:r>
            <a:r>
              <a:rPr lang="it-IT" sz="1100" dirty="0">
                <a:solidFill>
                  <a:schemeClr val="tx1">
                    <a:lumMod val="65000"/>
                    <a:lumOff val="35000"/>
                  </a:schemeClr>
                </a:solidFill>
              </a:rPr>
              <a:t>” dei giovani neo laureati, l’alternanza scuola-lavoro, il sostegno alla creazione e al consolidamento delle nuove imprese, saranno realizzate anche nel 2017  attraverso l’Azienda Speciale </a:t>
            </a:r>
            <a:r>
              <a:rPr lang="it-IT" sz="1100" dirty="0" err="1" smtClean="0">
                <a:solidFill>
                  <a:schemeClr val="tx1">
                    <a:lumMod val="65000"/>
                    <a:lumOff val="35000"/>
                  </a:schemeClr>
                </a:solidFill>
              </a:rPr>
              <a:t>Paviasviluppo</a:t>
            </a:r>
            <a:r>
              <a:rPr lang="it-IT" sz="1100" dirty="0" smtClean="0">
                <a:solidFill>
                  <a:schemeClr val="tx1">
                    <a:lumMod val="65000"/>
                    <a:lumOff val="35000"/>
                  </a:schemeClr>
                </a:solidFill>
              </a:rPr>
              <a:t>.</a:t>
            </a:r>
            <a:endParaRPr lang="it-IT" sz="1100" dirty="0">
              <a:solidFill>
                <a:schemeClr val="tx1">
                  <a:lumMod val="65000"/>
                  <a:lumOff val="35000"/>
                </a:schemeClr>
              </a:solidFill>
            </a:endParaRPr>
          </a:p>
          <a:p>
            <a:pPr algn="just"/>
            <a:endParaRPr lang="it-IT" sz="1100" dirty="0">
              <a:solidFill>
                <a:schemeClr val="tx1">
                  <a:lumMod val="65000"/>
                  <a:lumOff val="35000"/>
                </a:schemeClr>
              </a:solidFill>
            </a:endParaRPr>
          </a:p>
        </p:txBody>
      </p:sp>
      <p:sp>
        <p:nvSpPr>
          <p:cNvPr id="5" name="Segnaposto numero diapositiva 4"/>
          <p:cNvSpPr>
            <a:spLocks noGrp="1"/>
          </p:cNvSpPr>
          <p:nvPr>
            <p:ph type="sldNum" sz="quarter" idx="12"/>
          </p:nvPr>
        </p:nvSpPr>
        <p:spPr/>
        <p:txBody>
          <a:bodyPr/>
          <a:lstStyle/>
          <a:p>
            <a:fld id="{98C659C1-B388-4BE1-9C2E-DC27E6989CF1}" type="slidenum">
              <a:rPr lang="it-IT" smtClean="0"/>
              <a:t>15</a:t>
            </a:fld>
            <a:endParaRPr lang="it-IT" dirty="0"/>
          </a:p>
        </p:txBody>
      </p:sp>
    </p:spTree>
    <p:extLst>
      <p:ext uri="{BB962C8B-B14F-4D97-AF65-F5344CB8AC3E}">
        <p14:creationId xmlns:p14="http://schemas.microsoft.com/office/powerpoint/2010/main" val="36629771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11560" y="548681"/>
            <a:ext cx="7772400" cy="576063"/>
          </a:xfrm>
        </p:spPr>
        <p:txBody>
          <a:bodyPr>
            <a:normAutofit fontScale="90000"/>
          </a:bodyPr>
          <a:lstStyle/>
          <a:p>
            <a:pPr algn="l"/>
            <a:r>
              <a:rPr lang="it-IT" sz="1600" dirty="0" smtClean="0"/>
              <a:t/>
            </a:r>
            <a:br>
              <a:rPr lang="it-IT" sz="1600" dirty="0" smtClean="0"/>
            </a:br>
            <a:endParaRPr lang="it-IT" sz="1600" dirty="0"/>
          </a:p>
        </p:txBody>
      </p:sp>
      <p:sp>
        <p:nvSpPr>
          <p:cNvPr id="3" name="Sottotitolo 2"/>
          <p:cNvSpPr>
            <a:spLocks noGrp="1"/>
          </p:cNvSpPr>
          <p:nvPr>
            <p:ph type="subTitle" idx="1"/>
          </p:nvPr>
        </p:nvSpPr>
        <p:spPr>
          <a:xfrm>
            <a:off x="683568" y="908720"/>
            <a:ext cx="7632848" cy="5544616"/>
          </a:xfrm>
        </p:spPr>
        <p:txBody>
          <a:bodyPr>
            <a:normAutofit/>
          </a:bodyPr>
          <a:lstStyle/>
          <a:p>
            <a:pPr algn="just"/>
            <a:r>
              <a:rPr lang="it-IT" sz="1100" dirty="0">
                <a:solidFill>
                  <a:schemeClr val="tx1">
                    <a:lumMod val="65000"/>
                    <a:lumOff val="35000"/>
                  </a:schemeClr>
                </a:solidFill>
              </a:rPr>
              <a:t>La semplificazione amministrativa resta a medio termine  una priorità decisiva  per la competitività del sistema imprenditoriale e dell’economia territoriale. Su questo fronte </a:t>
            </a:r>
            <a:r>
              <a:rPr lang="it-IT" sz="1100" dirty="0" smtClean="0">
                <a:solidFill>
                  <a:schemeClr val="tx1">
                    <a:lumMod val="65000"/>
                    <a:lumOff val="35000"/>
                  </a:schemeClr>
                </a:solidFill>
              </a:rPr>
              <a:t>non </a:t>
            </a:r>
            <a:r>
              <a:rPr lang="it-IT" sz="1100" dirty="0">
                <a:solidFill>
                  <a:schemeClr val="tx1">
                    <a:lumMod val="65000"/>
                    <a:lumOff val="35000"/>
                  </a:schemeClr>
                </a:solidFill>
              </a:rPr>
              <a:t>cesserà l’azione per contribuire a liberare le imprese dalle complicazioni burocratiche  e dai conseguenti oneri, attraverso ulteriori  tappe di digitalizzazione delle pratiche  e di avanzamento organizzativo e tecnologico degli sportelli </a:t>
            </a:r>
            <a:r>
              <a:rPr lang="it-IT" sz="1100" dirty="0" smtClean="0">
                <a:solidFill>
                  <a:schemeClr val="tx1">
                    <a:lumMod val="65000"/>
                    <a:lumOff val="35000"/>
                  </a:schemeClr>
                </a:solidFill>
              </a:rPr>
              <a:t>SUAP, di </a:t>
            </a:r>
            <a:r>
              <a:rPr lang="it-IT" sz="1100" dirty="0">
                <a:solidFill>
                  <a:schemeClr val="tx1">
                    <a:lumMod val="65000"/>
                    <a:lumOff val="35000"/>
                  </a:schemeClr>
                </a:solidFill>
              </a:rPr>
              <a:t>offerta di nuovi servizi on-line, </a:t>
            </a:r>
            <a:r>
              <a:rPr lang="it-IT" sz="1100" dirty="0" smtClean="0">
                <a:solidFill>
                  <a:schemeClr val="tx1">
                    <a:lumMod val="65000"/>
                    <a:lumOff val="35000"/>
                  </a:schemeClr>
                </a:solidFill>
              </a:rPr>
              <a:t>di </a:t>
            </a:r>
            <a:r>
              <a:rPr lang="it-IT" sz="1100" dirty="0">
                <a:solidFill>
                  <a:schemeClr val="tx1">
                    <a:lumMod val="65000"/>
                    <a:lumOff val="35000"/>
                  </a:schemeClr>
                </a:solidFill>
              </a:rPr>
              <a:t>ulteriore valorizzazione delle funzionalità del Registro Imprese, che già oggi  consentono alle PA di acquisire direttamente  informazioni relative alle imprese  senza duplicare gli adempimenti di queste ultime </a:t>
            </a:r>
            <a:r>
              <a:rPr lang="it-IT" sz="1100" dirty="0" smtClean="0">
                <a:solidFill>
                  <a:schemeClr val="tx1">
                    <a:lumMod val="65000"/>
                    <a:lumOff val="35000"/>
                  </a:schemeClr>
                </a:solidFill>
              </a:rPr>
              <a:t>e </a:t>
            </a:r>
            <a:r>
              <a:rPr lang="it-IT" sz="1100" dirty="0">
                <a:solidFill>
                  <a:schemeClr val="tx1">
                    <a:lumMod val="65000"/>
                    <a:lumOff val="35000"/>
                  </a:schemeClr>
                </a:solidFill>
              </a:rPr>
              <a:t>di procedere a notifiche  informatiche (grazie ai quasi 40 mila </a:t>
            </a:r>
            <a:r>
              <a:rPr lang="it-IT" sz="1100" dirty="0" smtClean="0">
                <a:solidFill>
                  <a:schemeClr val="tx1">
                    <a:lumMod val="65000"/>
                    <a:lumOff val="35000"/>
                  </a:schemeClr>
                </a:solidFill>
              </a:rPr>
              <a:t>indirizzi </a:t>
            </a:r>
            <a:r>
              <a:rPr lang="it-IT" sz="1100" dirty="0" err="1">
                <a:solidFill>
                  <a:schemeClr val="tx1">
                    <a:lumMod val="65000"/>
                    <a:lumOff val="35000"/>
                  </a:schemeClr>
                </a:solidFill>
              </a:rPr>
              <a:t>Pec</a:t>
            </a:r>
            <a:r>
              <a:rPr lang="it-IT" sz="1100" dirty="0">
                <a:solidFill>
                  <a:schemeClr val="tx1">
                    <a:lumMod val="65000"/>
                    <a:lumOff val="35000"/>
                  </a:schemeClr>
                </a:solidFill>
              </a:rPr>
              <a:t> gestiti dal Registro imprese della Camera).</a:t>
            </a:r>
          </a:p>
          <a:p>
            <a:pPr algn="just"/>
            <a:r>
              <a:rPr lang="it-IT" sz="1100" dirty="0">
                <a:solidFill>
                  <a:schemeClr val="tx1">
                    <a:lumMod val="65000"/>
                    <a:lumOff val="35000"/>
                  </a:schemeClr>
                </a:solidFill>
              </a:rPr>
              <a:t>Particolare attenzione verrà posta ai servizi di assistenza alle start up e alle </a:t>
            </a:r>
            <a:r>
              <a:rPr lang="it-IT" sz="1100" dirty="0" err="1">
                <a:solidFill>
                  <a:schemeClr val="tx1">
                    <a:lumMod val="65000"/>
                    <a:lumOff val="35000"/>
                  </a:schemeClr>
                </a:solidFill>
              </a:rPr>
              <a:t>pmi</a:t>
            </a:r>
            <a:r>
              <a:rPr lang="it-IT" sz="1100" dirty="0">
                <a:solidFill>
                  <a:schemeClr val="tx1">
                    <a:lumMod val="65000"/>
                    <a:lumOff val="35000"/>
                  </a:schemeClr>
                </a:solidFill>
              </a:rPr>
              <a:t> innovative, allo sviluppo del registro per l’alternanza scuola lavoro e ai contratti di rete, come pure allo sviluppo della cultura digitale  attraverso la valorizzazione  delle esperienze maturate  per lo sviluppo della informatizzazione presso le imprese e presso i Comuni. </a:t>
            </a:r>
          </a:p>
          <a:p>
            <a:pPr algn="just"/>
            <a:r>
              <a:rPr lang="it-IT" sz="1100" dirty="0">
                <a:solidFill>
                  <a:schemeClr val="tx1">
                    <a:lumMod val="65000"/>
                    <a:lumOff val="35000"/>
                  </a:schemeClr>
                </a:solidFill>
              </a:rPr>
              <a:t>Al presente documento è stata </a:t>
            </a:r>
            <a:r>
              <a:rPr lang="it-IT" sz="1100" dirty="0" smtClean="0">
                <a:solidFill>
                  <a:schemeClr val="tx1">
                    <a:lumMod val="65000"/>
                    <a:lumOff val="35000"/>
                  </a:schemeClr>
                </a:solidFill>
              </a:rPr>
              <a:t>mantenuta </a:t>
            </a:r>
            <a:r>
              <a:rPr lang="it-IT" sz="1100" dirty="0">
                <a:solidFill>
                  <a:schemeClr val="tx1">
                    <a:lumMod val="65000"/>
                    <a:lumOff val="35000"/>
                  </a:schemeClr>
                </a:solidFill>
              </a:rPr>
              <a:t>l’impostazione degli anni precedenti, per assicurare la continuità col </a:t>
            </a:r>
            <a:r>
              <a:rPr lang="it-IT" sz="1100" dirty="0" smtClean="0">
                <a:solidFill>
                  <a:schemeClr val="tx1">
                    <a:lumMod val="65000"/>
                    <a:lumOff val="35000"/>
                  </a:schemeClr>
                </a:solidFill>
              </a:rPr>
              <a:t>passato </a:t>
            </a:r>
            <a:r>
              <a:rPr lang="it-IT" sz="1100" dirty="0">
                <a:solidFill>
                  <a:schemeClr val="tx1">
                    <a:lumMod val="65000"/>
                    <a:lumOff val="35000"/>
                  </a:schemeClr>
                </a:solidFill>
              </a:rPr>
              <a:t>e per agevolare  la costruzione del Piano della Performance  che da qui prende le mosse,  pur riconoscendo che alcuni obiettivi strategici  potranno essere articolati diversamente  e/o integrati per raccordarsi con </a:t>
            </a:r>
            <a:r>
              <a:rPr lang="it-IT" sz="1100" dirty="0" smtClean="0">
                <a:solidFill>
                  <a:schemeClr val="tx1">
                    <a:lumMod val="65000"/>
                    <a:lumOff val="35000"/>
                  </a:schemeClr>
                </a:solidFill>
              </a:rPr>
              <a:t>l’evoluzione </a:t>
            </a:r>
            <a:r>
              <a:rPr lang="it-IT" sz="1100" dirty="0">
                <a:solidFill>
                  <a:schemeClr val="tx1">
                    <a:lumMod val="65000"/>
                    <a:lumOff val="35000"/>
                  </a:schemeClr>
                </a:solidFill>
              </a:rPr>
              <a:t>della riforma</a:t>
            </a:r>
            <a:r>
              <a:rPr lang="it-IT" sz="1100" dirty="0" smtClean="0">
                <a:solidFill>
                  <a:schemeClr val="tx1">
                    <a:lumMod val="65000"/>
                    <a:lumOff val="35000"/>
                  </a:schemeClr>
                </a:solidFill>
              </a:rPr>
              <a:t>.</a:t>
            </a:r>
            <a:endParaRPr lang="it-IT" sz="1100" dirty="0">
              <a:solidFill>
                <a:schemeClr val="tx1">
                  <a:lumMod val="65000"/>
                  <a:lumOff val="35000"/>
                </a:schemeClr>
              </a:solidFill>
            </a:endParaRPr>
          </a:p>
        </p:txBody>
      </p:sp>
      <p:sp>
        <p:nvSpPr>
          <p:cNvPr id="4" name="Segnaposto numero diapositiva 3"/>
          <p:cNvSpPr>
            <a:spLocks noGrp="1"/>
          </p:cNvSpPr>
          <p:nvPr>
            <p:ph type="sldNum" sz="quarter" idx="12"/>
          </p:nvPr>
        </p:nvSpPr>
        <p:spPr/>
        <p:txBody>
          <a:bodyPr/>
          <a:lstStyle/>
          <a:p>
            <a:fld id="{98C659C1-B388-4BE1-9C2E-DC27E6989CF1}" type="slidenum">
              <a:rPr lang="it-IT" smtClean="0"/>
              <a:t>16</a:t>
            </a:fld>
            <a:endParaRPr lang="it-IT"/>
          </a:p>
        </p:txBody>
      </p:sp>
    </p:spTree>
    <p:extLst>
      <p:ext uri="{BB962C8B-B14F-4D97-AF65-F5344CB8AC3E}">
        <p14:creationId xmlns:p14="http://schemas.microsoft.com/office/powerpoint/2010/main" val="33001331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017172576"/>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4047673924"/>
              </p:ext>
            </p:extLst>
          </p:nvPr>
        </p:nvGraphicFramePr>
        <p:xfrm>
          <a:off x="395536" y="1052736"/>
          <a:ext cx="8424936" cy="5976664"/>
        </p:xfrm>
        <a:graphic>
          <a:graphicData uri="http://schemas.openxmlformats.org/drawingml/2006/table">
            <a:tbl>
              <a:tblPr/>
              <a:tblGrid>
                <a:gridCol w="8424936"/>
              </a:tblGrid>
              <a:tr h="597666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rgbClr val="595959"/>
                          </a:solidFill>
                          <a:effectLst/>
                          <a:latin typeface="Calibri" pitchFamily="34" charset="0"/>
                        </a:rPr>
                        <a:t>La competitività delle imprese passa attraverso la capacità di posizionarsi sui mercati oltreconfine e questo processo è particolarmente arduo per le micro e piccole imprese che costituiscono il tessuto fondante della nostra economia provinciale . Per questo la Camera ha sempre inserito tra le attività strategiche della  propria programmazione azioni a favore del  sostegno alle imprese per l’arricchimento del proprio portafoglio ordine estero.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rgbClr val="595959"/>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rgbClr val="595959"/>
                          </a:solidFill>
                          <a:effectLst/>
                          <a:latin typeface="Calibri" pitchFamily="34" charset="0"/>
                        </a:rPr>
                        <a:t>AFFIANCAMENTO ALLE IMPRESE NELLA SELEZIONE DEI MERCATI A MAGGIOR POTENZIALE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err="1" smtClean="0">
                          <a:ln>
                            <a:noFill/>
                          </a:ln>
                          <a:solidFill>
                            <a:srgbClr val="595959"/>
                          </a:solidFill>
                          <a:effectLst/>
                          <a:latin typeface="Calibri" pitchFamily="34" charset="0"/>
                        </a:rPr>
                        <a:t>Paviasviluppo</a:t>
                      </a:r>
                      <a:r>
                        <a:rPr kumimoji="0" lang="it-IT" altLang="it-IT" sz="1000" b="0" i="0" u="none" strike="noStrike" cap="none" normalizeH="0" baseline="0" dirty="0" smtClean="0">
                          <a:ln>
                            <a:noFill/>
                          </a:ln>
                          <a:solidFill>
                            <a:srgbClr val="595959"/>
                          </a:solidFill>
                          <a:effectLst/>
                          <a:latin typeface="Calibri" pitchFamily="34" charset="0"/>
                        </a:rPr>
                        <a:t> proseguirà nell’attività di approfondimento settoriale volta ad analizzare i dati dei flussi di commercio internazionale su specifiche filiere merceologiche con l’obiettivo di individuare mercati ad alta potenzialità e di fornire informazioni utili a tutte le imprese per la definizione delle proprie strategie di internazionalizzazione.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rgbClr val="595959"/>
                          </a:solidFill>
                          <a:effectLst/>
                          <a:latin typeface="Calibri" pitchFamily="34" charset="0"/>
                        </a:rPr>
                        <a:t>L’approccio settoriale o di filiera risponde all’esigenza di prestare particolare attenzione alle imprese matricola rispetto ai processi di internazionalizzazione e che quindi necessitano di acquisire un metodo di selezione dei mercati esteri. Al fine di individuare i soggetti che hanno il potenziale per affacciarsi in modo efficace sui mercati esteri e di rilevarne i fabbisogni in termini di servizi di affiancamento verranno effettuate indagini qualitative dirette tramite questionari di </a:t>
                      </a:r>
                      <a:r>
                        <a:rPr kumimoji="0" lang="it-IT" altLang="it-IT" sz="1000" b="0" i="0" u="none" strike="noStrike" cap="none" normalizeH="0" baseline="0" dirty="0" err="1" smtClean="0">
                          <a:ln>
                            <a:noFill/>
                          </a:ln>
                          <a:solidFill>
                            <a:srgbClr val="595959"/>
                          </a:solidFill>
                          <a:effectLst/>
                          <a:latin typeface="Calibri" pitchFamily="34" charset="0"/>
                        </a:rPr>
                        <a:t>profilazione</a:t>
                      </a:r>
                      <a:r>
                        <a:rPr kumimoji="0" lang="it-IT" altLang="it-IT" sz="1000" b="0" i="0" u="none" strike="noStrike" cap="none" normalizeH="0" baseline="0" dirty="0" smtClean="0">
                          <a:ln>
                            <a:noFill/>
                          </a:ln>
                          <a:solidFill>
                            <a:srgbClr val="595959"/>
                          </a:solidFill>
                          <a:effectLst/>
                          <a:latin typeface="Calibri" pitchFamily="34" charset="0"/>
                        </a:rPr>
                        <a:t> della specifica realtà imprenditoriale. I report relativi a questi approfondimenti potranno essere divulgati non solo in forma aggregata ma anche tramite singole schede utili all’imprenditore per studiare come ottimizzare i proprio  portafoglio ordini e per  concentrare l’attenzione  sui mercati in grado di riconoscere con un giusto premium </a:t>
                      </a:r>
                      <a:r>
                        <a:rPr kumimoji="0" lang="it-IT" altLang="it-IT" sz="1000" b="0" i="0" u="none" strike="noStrike" cap="none" normalizeH="0" baseline="0" dirty="0" err="1" smtClean="0">
                          <a:ln>
                            <a:noFill/>
                          </a:ln>
                          <a:solidFill>
                            <a:srgbClr val="595959"/>
                          </a:solidFill>
                          <a:effectLst/>
                          <a:latin typeface="Calibri" pitchFamily="34" charset="0"/>
                        </a:rPr>
                        <a:t>price</a:t>
                      </a:r>
                      <a:r>
                        <a:rPr kumimoji="0" lang="it-IT" altLang="it-IT" sz="1000" b="0" i="0" u="none" strike="noStrike" cap="none" normalizeH="0" baseline="0" dirty="0" smtClean="0">
                          <a:ln>
                            <a:noFill/>
                          </a:ln>
                          <a:solidFill>
                            <a:srgbClr val="595959"/>
                          </a:solidFill>
                          <a:effectLst/>
                          <a:latin typeface="Calibri" pitchFamily="34" charset="0"/>
                        </a:rPr>
                        <a:t> la qualità del prodotto. </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INCONTRI “BUSINESS TO BUSINESS” PER FILIERE PRODUTTIVE  E INIZIATIVE  IN ACCORDO DI PROGRAMMA UNIONCAMERE /REGIONE LOMBARDIA</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Sulla base del gradimento e dell’efficacia riscontrata dalle imprese nei confronti dei workshop che prevedono incontri d’affari (B2B) fra imprenditori pavesi e lombardi da un lato e buyer stranieri dall’altro, si ritiene di utilizzare anche per il 2017 questo strumento di sostegno all’internazionalizzazione individuando con i partner di progetto le aree paese di maggiore interesse e organizzando pertanto eventi mirati e incontri B2B. A partire dall’anno 2015 Pavia è stata teatro di 5 eventi dedicati ai settori dell’agroalimentare, del packaging, dell’edilizia, delle calzature e dell’abbigliamento organizzati in collaborazione con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Promos</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e Sistema Camerale Lombardo, con una formula e un metodo che si sono rivelati vincenti in quanto hanno consentito l’accessibilità di un numero elevato di imprese, ed in poco tempo,  ad una gamma di contatti con buyers esteri ampia e articolata, sicuramente foriera di proficue opportunità di business.</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Un’altra linea di intervento è costituita dal Bando regionale che prevede percorsi di accompagnamento in mercati strategici per il sistema economico lombardo.</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Il progetto, inserito nel quadro dell'Accordo per lo sviluppo economico e la competitività del sistema lombardo tra Regione Lombardia e Sistema camerale lombardo, prevede per l’anno 2017 un percorso articolato di attività (formative,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coaching</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e match-</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making</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missione imprenditoriale, follow-up e monitoraggio) dedicate a 7 paesi strategici per la Lombardia.</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Ogni percorso potrà accogliere un massimo di 20 imprese. La partecipazione al programma è completamente gratuita per le aziende (eccetto costi di viaggio e soggiorno) e la Camera di Commercio di Pavia sarà l’interlocutore sul territorio per le imprese pavesi.</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Si proseguirà inoltre a garantire il supporto della rete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LombardiaPoint</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per rispondere all’esigenza, diffusamente sentita tra le imprese di medie e piccole dimensioni, di un sostegno che le assista e le indirizzi nella risoluzione dei numerosi problemi pratici che si incontrano per muoversi nel mercato globale.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LombardiaPoint</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fornisce risposte mirate che orientano l’utente nei vari aspetti normativi della contrattualistica internazionale, della fiscalità, delle procedure doganali e delle consuetudini commerciali. Queste e altre preziose informazioni sono messe a disposizione anche grazie all’uso delle professionalità garantite della rete stessa. L’ufficio competente si affianca all’utente anche nella guida alla formulazione dei quesiti e nella gestione delle informazioni ricevute in modo che esse risultino un prezioso strumento per proseguire con consapevolezza l’approccio a mercati diversi.</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a:r>
                      <a:b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b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17</a:t>
            </a:fld>
            <a:endParaRPr lang="it-IT"/>
          </a:p>
        </p:txBody>
      </p:sp>
    </p:spTree>
    <p:extLst>
      <p:ext uri="{BB962C8B-B14F-4D97-AF65-F5344CB8AC3E}">
        <p14:creationId xmlns:p14="http://schemas.microsoft.com/office/powerpoint/2010/main" val="34468920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618688556"/>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108953885"/>
              </p:ext>
            </p:extLst>
          </p:nvPr>
        </p:nvGraphicFramePr>
        <p:xfrm>
          <a:off x="395536" y="1052736"/>
          <a:ext cx="8280920" cy="5616624"/>
        </p:xfrm>
        <a:graphic>
          <a:graphicData uri="http://schemas.openxmlformats.org/drawingml/2006/table">
            <a:tbl>
              <a:tblPr/>
              <a:tblGrid>
                <a:gridCol w="8280920"/>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PARTECIPAZIONE A COLLETTIVE SETTORIALI</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Per quanto riguarda le iniziative all’estero, si conferma l’impegno per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Prowein</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in considerazione degli ottimi risultati che ha conseguito nel corso delle edizioni passate.</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sarà impegnata nell’organizzazione diretta di collettive settoriali nell’ambito di manifestazioni fieristiche a carattere internazionale. Queste attività poggiano sul principio che la promozione del ‘Made in Pavia’ possa essere maggiormente efficace se impostata come azione di sistema, ossia coinvolgendo l’intera filiera produttiva locale. Si ripropone quindi la partecipazione collettiva alla  manifestazione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Vinitaly</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presso il Padiglione Vini di Lombardia con il coinvolgimento del Distretto del Vino di Qualità dell'Oltrepò Pavese e del Consorzio Tutela Vini Oltrepò Pavese. Sarà inoltre riproposta l’organizzazione di una collettiva presso la manifestazione L’Artigiano in Fiera, organizzata da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Ge.Fi</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e Fiera Milano, che, grazie al respiro internazionale e alla costante crescita di visitatori risulta di particolare interesse sia per le aziende del comparto agroalimentare che del settore moda-persona ed oggettistica.</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SERVIZIO DI INFORMAZIONE E ORIENTAMENTO PER LA PARTECIPAZIONE A FIERE E MISSIONI ALL’ESTERO ORGANIZZATE DA TERZI</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Coerentemente con l’esigenza sempre più stringente di “fare sistema”, e del dettato normativo in corso di approvazione, l’Ente camerale potrà divulgare presso le imprese le numerose iniziative organizzate ad esempio da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Ice</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così come dal Sistema camerale lombardo e delle Camere di Commercio Italiane all’estero (quali  missioni  all’estero, partecipazioni a fiere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ecc</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se interessanti  per i profili imprenditoriali della provincia.</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BANDO INTERNAZIONALIZZAZIONE</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Prosegue anche per il 2017 la gestione del “Bando per la concessione di contributi per l’internazionalizzazione delle micro, piccole e medie imprese pavesi 2016”, la cui scadenza è prevista per il 30 giugno 2017 e per il quale è ancora disponibile una parte delle risorse stanziate inizialmente pari ad euro 200mila. In corso d’anno sarà oggetto di valutazione strategica da parte degli organi politici della Camera l’eventuale emanazione di un nuovo bando e le relative modalità di agevolazione e sostegno alle imprese pavesi.</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NUOVE COMPETENZE E ATTIVITA’ PREVISTE DALLA NORMATIVA IN CORSO DI EMANAZIONE IN TEMA DI INTERNAZIONALIZZAZIONE</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Lo schema di decreto legislativo, prevede espressamente fra le competenze camerali la valorizzazione del patrimonio culturale nonché lo sviluppo e promozione del turismo, in collaborazione con gli enti e organismi competenti. Se confermato, la Camera di Pavia potrà senz’altro prevedere specifiche attività in merito.</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Per quanto riguarda il marketing territoriale, sembra non ci possano essere dubbi sulla prosecuzione delle attività svolte dagli Uffici camerali con il servizio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Invest</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in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Lombardy</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implementato dalla Camera di Milano, con il quale si intercettano potenziali investitori esteri e che, nel corso del 2016, ha portato in fase avanzata l’interesse attuale di un investitore turco in relazione all’area dell’ex zuccherificio di Casei Gerola.</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18</a:t>
            </a:fld>
            <a:endParaRPr lang="it-IT"/>
          </a:p>
        </p:txBody>
      </p:sp>
    </p:spTree>
    <p:extLst>
      <p:ext uri="{BB962C8B-B14F-4D97-AF65-F5344CB8AC3E}">
        <p14:creationId xmlns:p14="http://schemas.microsoft.com/office/powerpoint/2010/main" val="36073909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863613436"/>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729133647"/>
              </p:ext>
            </p:extLst>
          </p:nvPr>
        </p:nvGraphicFramePr>
        <p:xfrm>
          <a:off x="395536" y="1052736"/>
          <a:ext cx="8568952" cy="5669280"/>
        </p:xfrm>
        <a:graphic>
          <a:graphicData uri="http://schemas.openxmlformats.org/drawingml/2006/table">
            <a:tbl>
              <a:tblPr/>
              <a:tblGrid>
                <a:gridCol w="8568952"/>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L’obiettivo di favorire l’accesso al credito e di migliorare la gestione della propria leva finanziaria è strategico per la competitività in quanto mira  a  favorire  l’acquisizione  di nuovi  beni  strumentali  e  tecnologici, ad aiutare la ripresa dell’attività produttiva in seguito a momenti di crisi e ad eventi straordinari, a  stimolare  l’avviamento  di  nuove imprese, contribuendo dove possibile  ad  aumentare i livelli  occupazionali della provincia.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mn-lt"/>
                        </a:rPr>
                        <a:t>MISURA  PER L’ABBATTIMENTO DI  TASSI DI INTERESSE E COSTO DELLA GARANZIA </a:t>
                      </a:r>
                      <a:endParaRPr lang="it-IT" altLang="it-IT" sz="1000" kern="1200" dirty="0" smtClean="0">
                        <a:solidFill>
                          <a:schemeClr val="tx1">
                            <a:lumMod val="65000"/>
                            <a:lumOff val="35000"/>
                          </a:schemeClr>
                        </a:solidFill>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SERVIZIO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ANALISI BILANCIO E INDICATORI FINANZIARI PER CONSOLIDARE LA CAPACITÀ DI GESTIRE LA LEVA FINANZIARIA NELL’IMPRESA, A PARTIRE DALLE FILIERE STRATEGICHE DI PAVIA2020</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lang="it-IT" altLang="it-IT" sz="1000" kern="1200" dirty="0" smtClean="0">
                          <a:solidFill>
                            <a:schemeClr val="tx1">
                              <a:lumMod val="65000"/>
                              <a:lumOff val="35000"/>
                            </a:schemeClr>
                          </a:solidFill>
                          <a:latin typeface="Calibri" pitchFamily="34" charset="0"/>
                          <a:ea typeface="+mn-ea"/>
                          <a:cs typeface="+mn-cs"/>
                        </a:rPr>
                        <a:t>Nell’ambito delle funzioni di studio e analisi statistiche della Camera di Commercio si intende proseguire sull’approfondimento dei bilanci depositati dalle società presso il Registro delle Imprese in formato XBRL</a:t>
                      </a:r>
                      <a:r>
                        <a:rPr lang="it-IT" altLang="it-IT" sz="1000" kern="1200" baseline="0" dirty="0" smtClean="0">
                          <a:solidFill>
                            <a:schemeClr val="tx1">
                              <a:lumMod val="65000"/>
                              <a:lumOff val="35000"/>
                            </a:schemeClr>
                          </a:solidFill>
                          <a:latin typeface="Calibri" pitchFamily="34" charset="0"/>
                          <a:ea typeface="+mn-ea"/>
                          <a:cs typeface="+mn-cs"/>
                        </a:rPr>
                        <a:t> riproponendo la costruzione di un ag</a:t>
                      </a:r>
                      <a:r>
                        <a:rPr lang="it-IT" altLang="it-IT" sz="1000" kern="1200" dirty="0" smtClean="0">
                          <a:solidFill>
                            <a:schemeClr val="tx1">
                              <a:lumMod val="65000"/>
                              <a:lumOff val="35000"/>
                            </a:schemeClr>
                          </a:solidFill>
                          <a:latin typeface="Calibri" pitchFamily="34" charset="0"/>
                          <a:ea typeface="+mn-ea"/>
                          <a:cs typeface="+mn-cs"/>
                        </a:rPr>
                        <a:t>gregato totale che fotografi la situazione economica della nostra provincia, attraverso</a:t>
                      </a:r>
                      <a:r>
                        <a:rPr lang="it-IT" altLang="it-IT" sz="1000" kern="1200" baseline="0" dirty="0" smtClean="0">
                          <a:solidFill>
                            <a:schemeClr val="tx1">
                              <a:lumMod val="65000"/>
                              <a:lumOff val="35000"/>
                            </a:schemeClr>
                          </a:solidFill>
                          <a:latin typeface="Calibri" pitchFamily="34" charset="0"/>
                          <a:ea typeface="+mn-ea"/>
                          <a:cs typeface="+mn-cs"/>
                        </a:rPr>
                        <a:t> alcuni indici di bilancio</a:t>
                      </a:r>
                      <a:r>
                        <a:rPr lang="it-IT" altLang="it-IT" sz="1000" kern="1200" dirty="0" smtClean="0">
                          <a:solidFill>
                            <a:schemeClr val="tx1">
                              <a:lumMod val="65000"/>
                              <a:lumOff val="35000"/>
                            </a:schemeClr>
                          </a:solidFill>
                          <a:latin typeface="Calibri" pitchFamily="34" charset="0"/>
                          <a:ea typeface="+mn-ea"/>
                          <a:cs typeface="+mn-cs"/>
                        </a:rPr>
                        <a:t> di un campione significativo di imprese pavesi.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lang="it-IT" altLang="it-IT" sz="1000" kern="1200" dirty="0" smtClean="0">
                          <a:solidFill>
                            <a:schemeClr val="tx1">
                              <a:lumMod val="65000"/>
                              <a:lumOff val="35000"/>
                            </a:schemeClr>
                          </a:solidFill>
                          <a:latin typeface="Calibri" pitchFamily="34" charset="0"/>
                          <a:ea typeface="+mn-ea"/>
                          <a:cs typeface="+mn-cs"/>
                        </a:rPr>
                        <a:t>In tal modo</a:t>
                      </a:r>
                      <a:r>
                        <a:rPr lang="it-IT" altLang="it-IT" sz="1000" kern="1200" baseline="0" dirty="0" smtClean="0">
                          <a:solidFill>
                            <a:schemeClr val="tx1">
                              <a:lumMod val="65000"/>
                              <a:lumOff val="35000"/>
                            </a:schemeClr>
                          </a:solidFill>
                          <a:latin typeface="Calibri" pitchFamily="34" charset="0"/>
                          <a:ea typeface="+mn-ea"/>
                          <a:cs typeface="+mn-cs"/>
                        </a:rPr>
                        <a:t> si indagheranno le</a:t>
                      </a:r>
                      <a:r>
                        <a:rPr lang="it-IT" altLang="it-IT" sz="1000" kern="1200" dirty="0" smtClean="0">
                          <a:solidFill>
                            <a:schemeClr val="tx1">
                              <a:lumMod val="65000"/>
                              <a:lumOff val="35000"/>
                            </a:schemeClr>
                          </a:solidFill>
                          <a:latin typeface="Calibri" pitchFamily="34" charset="0"/>
                          <a:ea typeface="+mn-ea"/>
                          <a:cs typeface="+mn-cs"/>
                        </a:rPr>
                        <a:t> condizioni economico-finanziarie del tessuto produttivo provinciale dal «punto di vista» dei bilanci per scendere poi nel dettaglio di determinati cluster di imprese. Dopo il cluster del packaging realizzato nel 2016 sarà la volta di altri</a:t>
                      </a:r>
                      <a:r>
                        <a:rPr lang="it-IT" altLang="it-IT" sz="1000" kern="1200" baseline="0" dirty="0" smtClean="0">
                          <a:solidFill>
                            <a:schemeClr val="tx1">
                              <a:lumMod val="65000"/>
                              <a:lumOff val="35000"/>
                            </a:schemeClr>
                          </a:solidFill>
                          <a:latin typeface="Calibri" pitchFamily="34" charset="0"/>
                          <a:ea typeface="+mn-ea"/>
                          <a:cs typeface="+mn-cs"/>
                        </a:rPr>
                        <a:t> settori fondamentali nel panorama imprenditoriale della provincia  con maggior potenziale di crescita, così come individuati dal programma Pavia2020.</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lang="it-IT" altLang="it-IT" sz="1000" kern="1200" baseline="0" dirty="0" smtClean="0">
                          <a:solidFill>
                            <a:schemeClr val="tx1">
                              <a:lumMod val="65000"/>
                              <a:lumOff val="35000"/>
                            </a:schemeClr>
                          </a:solidFill>
                          <a:latin typeface="Calibri" pitchFamily="34" charset="0"/>
                          <a:ea typeface="+mn-ea"/>
                          <a:cs typeface="+mn-cs"/>
                        </a:rPr>
                        <a:t>Anche per il 2017 si prevede in parallelo l</a:t>
                      </a:r>
                      <a:r>
                        <a:rPr lang="it-IT" altLang="it-IT" sz="1000" kern="1200" dirty="0" smtClean="0">
                          <a:solidFill>
                            <a:schemeClr val="tx1">
                              <a:lumMod val="65000"/>
                              <a:lumOff val="35000"/>
                            </a:schemeClr>
                          </a:solidFill>
                          <a:latin typeface="Calibri" pitchFamily="34" charset="0"/>
                          <a:ea typeface="+mn-ea"/>
                          <a:cs typeface="+mn-cs"/>
                        </a:rPr>
                        <a:t>’analisi di singole imprese della provincia, al</a:t>
                      </a:r>
                      <a:r>
                        <a:rPr lang="it-IT" altLang="it-IT" sz="1000" kern="1200" baseline="0" dirty="0" smtClean="0">
                          <a:solidFill>
                            <a:schemeClr val="tx1">
                              <a:lumMod val="65000"/>
                              <a:lumOff val="35000"/>
                            </a:schemeClr>
                          </a:solidFill>
                          <a:latin typeface="Calibri" pitchFamily="34" charset="0"/>
                          <a:ea typeface="+mn-ea"/>
                          <a:cs typeface="+mn-cs"/>
                        </a:rPr>
                        <a:t> fine di </a:t>
                      </a:r>
                      <a:r>
                        <a:rPr lang="it-IT" altLang="it-IT" sz="1000" kern="1200" dirty="0" smtClean="0">
                          <a:solidFill>
                            <a:schemeClr val="tx1">
                              <a:lumMod val="65000"/>
                              <a:lumOff val="35000"/>
                            </a:schemeClr>
                          </a:solidFill>
                          <a:latin typeface="Calibri" pitchFamily="34" charset="0"/>
                          <a:ea typeface="+mn-ea"/>
                          <a:cs typeface="+mn-cs"/>
                        </a:rPr>
                        <a:t> restituire loro il proprio posizionamento all’interno del settore, secondo lo studio di indici di particolare interesse quali quello della redditività e dell’indebitamento, strettamente connessi. Il «</a:t>
                      </a:r>
                      <a:r>
                        <a:rPr lang="it-IT" altLang="it-IT" sz="1000" kern="1200" dirty="0" err="1" smtClean="0">
                          <a:solidFill>
                            <a:schemeClr val="tx1">
                              <a:lumMod val="65000"/>
                              <a:lumOff val="35000"/>
                            </a:schemeClr>
                          </a:solidFill>
                          <a:latin typeface="Calibri" pitchFamily="34" charset="0"/>
                          <a:ea typeface="+mn-ea"/>
                          <a:cs typeface="+mn-cs"/>
                        </a:rPr>
                        <a:t>leverage</a:t>
                      </a:r>
                      <a:r>
                        <a:rPr lang="it-IT" altLang="it-IT" sz="1000" kern="1200" dirty="0" smtClean="0">
                          <a:solidFill>
                            <a:schemeClr val="tx1">
                              <a:lumMod val="65000"/>
                              <a:lumOff val="35000"/>
                            </a:schemeClr>
                          </a:solidFill>
                          <a:latin typeface="Calibri" pitchFamily="34" charset="0"/>
                          <a:ea typeface="+mn-ea"/>
                          <a:cs typeface="+mn-cs"/>
                        </a:rPr>
                        <a:t>» (effetto leva finanziaria), infatti, influenza direttamente il ROE, in quanto la presenza di indebitamento può attuare una moltiplicazione finanziaria positiva o negativa della redditività, e dimostra in che modo l’azienda riesce a finanziare i propri investimenti ed in particolare se con prevalenza di capitale proprio o di capitale di terzi.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MICROCREDITO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E FINANZA INNOVATIVA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In tema di agevolazione di accesso al credito la Camera proseguirà nel 2017 nel percorso, già avviato nell’anno in corso, di promuovere,  con la collaborazione del Comitato Camerale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CISeM</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azioni volte a fornire alle PMI del territorio un quadro dei principali strumenti di finanza innovativa a supporto della loro crescita, nella convinzione che solo una larga implementazione di tali nuovi strumenti tra le PMI possa rappresentare quella scossa per la ripresa della crescita del nostro sistema economico. Il </a:t>
                      </a:r>
                      <a:r>
                        <a:rPr kumimoji="0" lang="it-IT" altLang="it-IT" sz="1000" b="0" i="1" u="none" strike="noStrike" cap="none" normalizeH="0" baseline="0" dirty="0" smtClean="0">
                          <a:ln>
                            <a:noFill/>
                          </a:ln>
                          <a:solidFill>
                            <a:schemeClr val="tx1">
                              <a:lumMod val="65000"/>
                              <a:lumOff val="35000"/>
                            </a:schemeClr>
                          </a:solidFill>
                          <a:effectLst/>
                          <a:latin typeface="Calibri" pitchFamily="34" charset="0"/>
                        </a:rPr>
                        <a:t>credit </a:t>
                      </a:r>
                      <a:r>
                        <a:rPr kumimoji="0" lang="it-IT" altLang="it-IT" sz="1000" b="0" i="1" u="none" strike="noStrike" cap="none" normalizeH="0" baseline="0" dirty="0" err="1" smtClean="0">
                          <a:ln>
                            <a:noFill/>
                          </a:ln>
                          <a:solidFill>
                            <a:schemeClr val="tx1">
                              <a:lumMod val="65000"/>
                              <a:lumOff val="35000"/>
                            </a:schemeClr>
                          </a:solidFill>
                          <a:effectLst/>
                          <a:latin typeface="Calibri" pitchFamily="34" charset="0"/>
                        </a:rPr>
                        <a:t>crunch</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infatti,  indotto dalla crisi degli ultimi anni, ha determinato una forte contrazione dei finanziamenti bancari tradizionali a supporto del sistema produttivo, specie per quanto riguarda i fabbisogni a medio e lungo termine, cioè quelli più legati al tema della crescita proprio delle PMI.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In questa direzione saranno pertanto  attivate azioni, anche con taglio operativo, finalizzate ad avvicinare gli imprenditori a strumenti di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funding</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alternativi al credito bancario e rivolti al debito, all'</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equity</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e ad altre forme di finanza e incentivi nonché al nuovo scenario di riforme e regolamenti (ancora in corso) in cui tali strumenti possono sviluppare al meglio le loro potenzialità, per indicare loro quali nuove vie possono esplorare per tornare o continuare a crescere, specie sui mercati internazionali.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Nel 2017 si intende anche di ampliare la conoscenza in materia di competenze delle PA nell'utilizzo degli strumenti di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Microfinanza</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microcredito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microleasing</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microassicurazioni</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per programmare, sul territorio, mirate azioni di sviluppo con lo scopo di trasferire nuovi modelli di programmazione e gestione dei programmi operativi e indicare la strada della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Microfinanza</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per una maggiore inclusione sociale ed economica di soggetti che, versando in difficili condizioni, sono definiti non bancabili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19</a:t>
            </a:fld>
            <a:endParaRPr lang="it-IT"/>
          </a:p>
        </p:txBody>
      </p:sp>
    </p:spTree>
    <p:extLst>
      <p:ext uri="{BB962C8B-B14F-4D97-AF65-F5344CB8AC3E}">
        <p14:creationId xmlns:p14="http://schemas.microsoft.com/office/powerpoint/2010/main" val="31261488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968401860"/>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948213247"/>
              </p:ext>
            </p:extLst>
          </p:nvPr>
        </p:nvGraphicFramePr>
        <p:xfrm>
          <a:off x="395536" y="1052736"/>
          <a:ext cx="8424936" cy="5760640"/>
        </p:xfrm>
        <a:graphic>
          <a:graphicData uri="http://schemas.openxmlformats.org/drawingml/2006/table">
            <a:tbl>
              <a:tblPr/>
              <a:tblGrid>
                <a:gridCol w="8424936"/>
              </a:tblGrid>
              <a:tr h="576064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Il supporto alla competitività del sistema economico locale deve fare necessariamente leva su innovazione, digitalizzazione e ricerca rappresentano strumenti di gestione del cambiamento, su cui innestare progetti e servizi specifici sia a livello settoriale o di filiera sia a livello della singola impresa. Il nostro sistema produttivo, se vuole cogliere  i vantaggi potenziali offerti dal digitale deve accelerare il passo migliorando le proprie competenze e guardando all’innovazione, anche digitale, avvalendosi di misure di sostegno e servizi di affiancamento che la Camera di Commercio  intende portare avanti in collaborazione con il Sistema Camerale, Regione Lombardia e le associazioni di categoria.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FORMAZIONE, AUDIT E ASSISTENZA PERSONALIZZATA PER LO SVILUPPO DELL’INNOVAZIONE/DIGITALIZZAZIONE IMPRESE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Sulla scorta dell’esperienza maturata su progetti come “Eccellenze in Digitale, “Crescere in Digitale”, “ICT Caffè” e altri, l’Azienda Speciale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svolgerà un’azione di accompagnamento delle imprese verso l’innovazione digitale mediante la messa in campo di azioni su misura e servizi precompetitivi realizzati attraverso un contatto diretto e un dialogo continuo con le imprese per innescare attività di  check-up aziendale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coaching</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per l’innovazione e per la digitalizzazione) finalizzate a consolidare la “pratica della innovazione” come elemento strutturale di crescita/sopravvivenza dell’impresa, a individuare criticità in aree o processi aziendali (ICT, marketing, comunicazione, amministrazione ecc.), a identificare lo «status» dell’innovazione/digitalizzazione e i percorsi di miglioramento praticabili.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FESTIVAL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DELL’INNOVAZIONE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Per il territorio della provincia di Pavia Il 2016 è stato un anno ricco di eventi volti a supportare imprese e startup innovative, che hanno visto la Camera di Commercio sempre in prima linea con i suoi servizi e iniziative di supporto.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ha partecipato attivamente a queste iniziative e ha elaborato l’ipotesi progettuale di un evento che metta a fattor comune tutto il lavoro svolto dalla Camera di Commercio, sviluppando insieme all’Università di Pavia e alle associazioni di categoria un momento di visibilità di quanto il territorio pavese ha prodotto e sta producendo in termini di ricerca e innovazione al servizio del sistema economico locale. Nasce così l’idea di un Festival dell’innovazione e delle start-up innovative dove Startup, Spin-off, Centri di Ricerca, Cluster, Parchi Tecnologici, saranno i principali espositori in un contesto fruibile sia da operatori sia dal pubblico più vasto.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L’evento potrà essere arricchito di laboratori e convegni anche di carattere internazionale che sviluppino le ipotesi progettuali emerse anche  dagli approfondimenti di Pavia2020.</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SOSTEGNO AL TESSUTO IMPRENDITORIALE MEDIANTE CONCESSIONE DI CONTRIBUTI ECONOMICI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L’obiettivo di promuovere, sostenere e sviluppare la competitività, agendo sui fattori che possono aiutare le imprese ad essere più forti nell’affrontare la concorrenza globale (innovazione, trasferimento tecnologico, aggregazione e reti di imprese, internazionalizzazione) sarà prioritario nell’azione camerale dell’anno a venire.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Tale obiettivo sarà perseguito attraverso differenti azioni. Tra queste sarà riproposta una delle  azioni  più caratterizzanti il sistema camerale, ovverosia la concessione di contributi alle micro, piccole e medie imprese, sia attraverso bandi di iniziativa camerale, sia mediante bandi a valere sull’Accordo di Programma tra Regione Lombardia e Sistema Camerale.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Camera di Commercio di Pavia intende dunque rinnovare l’impegno sui bandi per sostenere le imprese del territorio e sensibilizzarle nei confronti del tema innovazione nelle diverse declinazioni: innovazione tecnologica e digitale, ambientale economica e sociale.</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a:xfrm>
            <a:off x="6732240" y="6492875"/>
            <a:ext cx="2133600" cy="365125"/>
          </a:xfrm>
        </p:spPr>
        <p:txBody>
          <a:bodyPr/>
          <a:lstStyle/>
          <a:p>
            <a:fld id="{4BD0750F-4D7B-4D15-8AC0-E073ED7660F4}" type="slidenum">
              <a:rPr lang="it-IT" smtClean="0"/>
              <a:t>20</a:t>
            </a:fld>
            <a:endParaRPr lang="it-IT" dirty="0"/>
          </a:p>
        </p:txBody>
      </p:sp>
    </p:spTree>
    <p:extLst>
      <p:ext uri="{BB962C8B-B14F-4D97-AF65-F5344CB8AC3E}">
        <p14:creationId xmlns:p14="http://schemas.microsoft.com/office/powerpoint/2010/main" val="24856656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231818064"/>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701058429"/>
              </p:ext>
            </p:extLst>
          </p:nvPr>
        </p:nvGraphicFramePr>
        <p:xfrm>
          <a:off x="395536" y="1052736"/>
          <a:ext cx="8280920" cy="5616624"/>
        </p:xfrm>
        <a:graphic>
          <a:graphicData uri="http://schemas.openxmlformats.org/drawingml/2006/table">
            <a:tbl>
              <a:tblPr/>
              <a:tblGrid>
                <a:gridCol w="8280920"/>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AZIONI PROATTIVE A SOSTEGNO DELLE IMPRESE DEL TERRITORIO PER L’IMPLEMENTAZIONE DELLA STRATEGIA «INDUSTRIA 4.0»</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Con il termine “Industria 4.0” (I4.0) si vuole indicare la quarta rivoluzione industriale che ha l'obiettivo di portare a una produzione quasi integralmente basata su un utilizzo di macchine intelligenti, interconnesse e collegate ad internet. A settembre 2016 il Presidente del Consiglio e il Ministro dello sviluppo economico hanno presentato il piano del governo per l’Industria 4.0 che propone, tra le direttrici strategiche d’intervento, quelle di incentivare gli investimenti privati su tecnologie e beni 4.0, aumentare la spesa privata in Ricerca, Sviluppo e Innovazione e rafforzare la finanza a supporto di 4.0, Venture capital e start-up. Il piano, che non ricorre ad incentivi a bando prestabiliti, ma è organizzato su incentivi fiscali «orizzontali», un mix di incentivi fiscali, sostegno al venture capital, diffusione della banda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ultralarga</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formazione dalle scuole all’Università ha lo scopo ultimo di favorire e incentivare le imprese ad adeguarsi e aderire pienamente alla quarta rivoluzione industriale.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Camera di Commercio per il 2017 intende impegnarsi favorendo la creazione e lo sviluppo di un modello di «Open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Innovation</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caratterizzato da uno scambio continuo della conoscenza dei processi di innovazione verso l’esterno. Un ecosistema con il quale le aziende possono scambiare know-how, costituito da centri di ricerca, università, start-up e soggetti pubblici o privati (polo tecnologico) in grado di facilitare i processi di trasferimento tecnologico.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L’obiettivo è quello di ottimizzare le risorse destinate a ricerca e sviluppo, favorendo la rimozione di eventuali barriere tecnologiche e di mercato e incentivando la diffusione dei risultati ottenuti.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Una possibile linea di azione  potrebbe passare attraverso l’adesione ad un progetto per agevolare il trasferimento tecnologico, allo studio dell’Università di Pavia con il coinvolgimento di altre tre Università lombarde.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SERVIZIO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PER LA COSTITUZIONE DI RETI DI IMPRESA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Innovazione per le micro, piccole e medie imprese pavesi significa anche capacità di costituirsi in reti di impresa, per rafforzare le relazioni sinergiche fra aziende del territorio attraverso uno scambio di conoscenze e competenze e una razionalizzazione dei costi, funzionali ad un più efficace approccio nei confronti del mercato domestico e soprattutto di quello internazionale. Proseguirà quindi in questo ambito l’impegno di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con il Servizio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SpRI</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(Servizio per le Reti di Impresa) per affiancare con personale interno e con professionisti dedicati le imprese che vedono nell’aggregazione stabile uno strumento di sviluppo della propria strategia aziendale.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rPr>
                        <a:t>SERVIZIO </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rPr>
                        <a:t>DI ASSISTENZA IN MATERIA DI PROPRIETÀ INDUSTRIALE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Il servizio finalizzato a garantire il primo orientamento nelle materie della proprietà Industriale/Intellettuale sarà consolidato tramite opportune azioni promozionali.  L’opportunità è rivolta ad imprese ed aspiranti imprenditori della provincia, ai quali è offerta l’occasione effettuare incontri personalizzati con  mandatari di comprovata esperienza, iscritti nell’apposito elenco del Ministero dello sviluppo Economico. I professionisti in particolare rispondono a  quesiti nei settori dei marchi d’impresa, delle invenzioni industriali, dei modelli di utilità, del design, della tutela del software/applicazione digitale, diritto d’autore,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know</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how</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licensing</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internet e nomi a dominio.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Gli incontri sono organizzati al raggiungimento di un congruo numero di richieste, con riguardo all’ordine cronologico di arrivo ed all’omogeneità dei quesiti proposti.</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21</a:t>
            </a:fld>
            <a:endParaRPr lang="it-IT"/>
          </a:p>
        </p:txBody>
      </p:sp>
    </p:spTree>
    <p:extLst>
      <p:ext uri="{BB962C8B-B14F-4D97-AF65-F5344CB8AC3E}">
        <p14:creationId xmlns:p14="http://schemas.microsoft.com/office/powerpoint/2010/main" val="22260526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875218355"/>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649067078"/>
              </p:ext>
            </p:extLst>
          </p:nvPr>
        </p:nvGraphicFramePr>
        <p:xfrm>
          <a:off x="395536" y="1052736"/>
          <a:ext cx="8280920" cy="5616624"/>
        </p:xfrm>
        <a:graphic>
          <a:graphicData uri="http://schemas.openxmlformats.org/drawingml/2006/table">
            <a:tbl>
              <a:tblPr/>
              <a:tblGrid>
                <a:gridCol w="8280920"/>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Il 2017 vedrà la Camera di nuovo impegnata su azioni concrete volte ad agevolare la nascita di nuove imprese e startup innovative e intervenire direttamente sul tema della formazione del capitale umano e della cultura manageriale, facendo leva sull’esperienza di qualificate professionalità interne all’Azienda Speciale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dedicate all’erogazione di servizi ad hoc: iniziative di orientamento a favore dello sviluppo dell’imprenditorialità, promozione di nuove imprese, azioni tese a favorire l’incontro fra sistema delle imprese e mondo scolastico, formazione e affiancamento alle imprese sono attività che verranno qualificate e consolidate in corso d’anno. I servizi si declineranno in un’offerta ampia e flessibile, attenta a cogliere e interpretare i cambiamenti di un sistema in movimento, che si intreccia con quello dell’istruzione e del mondo del lavoro, valorizzando tutte le collaborazioni in atto con la Provincia di Pavia, gli istituti scolastici, l’Università di Pavia, le associazioni di categoria, anche nel quadro di iniziative promosse da Regione Lombardia e Sistema Camerale lombardo. </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SERVIZI A SUPPORTO DELL’AUTOIMPRENDITORIALITA’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L’orientamento all’autoimprenditorialità, attività da sempre delegata 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farà perno su iniziative di supporto e consulenza al “Mettersi in proprio”: valutazione dell’innovatività dell’idea imprenditoriale, trasferibilità dell’idea sul mercato, qualità e completezza del piano di marketing e di quello finanziario.  All’attività informativa a sportello dedicata agli aspiranti imprenditori (Punto Nuova Impresa) saranno sempre affiancati servizi di secondo livello tra cui: analisi di mercato per aspiranti imprenditori e startup, seminari e corsi brevi di orientamento al mettersi in proprio rivolti ad aspiranti e nuovi imprenditori, interventi di assistenza personalizzata per la redazione del business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plan</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per gli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startupper</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che hanno già delineato con sufficiente chiarezza la propria idea di business e necessitano supporto per la redazione del piano di impresa, anche in relazione alla partecipazione a misure di finanziamento disponibili per lo start-up di impresa. Tali servizi saranno valorizzati anche nell’ambito di progettualità in essere con il Polo Tecnologico di Pavia, il Parco Tecnico Scientifico di Pavia, l’Incubatore di Torrevecchia Pia, Polo Tecnico Professionale per l’Istruzione/Formazione Tecnica Superiore, il Centro Servizi di Varzi.</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ORIENTAMENTO AL MERCATO DEL LAVORO E ALTERNANZA SCUOLA-LAVORO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Sul tema dell’Orientamento al mercato del lavoro la Camera metterà a regime le esperienze progettuali sviluppate con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nel 2015 e 2016, valorizzando la collaborazione con le associazioni locali di  categoria, gli Istituti Scolastici e promuovendo presso le imprese l’alternanza scuola-lavoro anche attraverso l’iscrizione delle stesse nell’apposito Registro Nazionale istituito presso le Camere di Commercio in accordo con il Ministero dell’istruzione, Università e Ricerca.   Gli studenti potranno quindi beneficiare di una vera esperienza di alternanza tra momenti formativi/scolastici e pratica in azienda. Con specifici incontri di preparazione all’alternanza scuola-lavoro organizzati sempre dall’Azienda Speciale, la Camera giocherà un ruolo importante nella diffusione della cultura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imprenditiva</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la propensione al lavoro autonomo in relazione alle professioni e ai mestieri strategici per il sistema economico locale.</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22</a:t>
            </a:fld>
            <a:endParaRPr lang="it-IT"/>
          </a:p>
        </p:txBody>
      </p:sp>
    </p:spTree>
    <p:extLst>
      <p:ext uri="{BB962C8B-B14F-4D97-AF65-F5344CB8AC3E}">
        <p14:creationId xmlns:p14="http://schemas.microsoft.com/office/powerpoint/2010/main" val="37352047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942596947"/>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975558437"/>
              </p:ext>
            </p:extLst>
          </p:nvPr>
        </p:nvGraphicFramePr>
        <p:xfrm>
          <a:off x="395536" y="1052736"/>
          <a:ext cx="8280920" cy="5616624"/>
        </p:xfrm>
        <a:graphic>
          <a:graphicData uri="http://schemas.openxmlformats.org/drawingml/2006/table">
            <a:tbl>
              <a:tblPr/>
              <a:tblGrid>
                <a:gridCol w="8280920"/>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PUNTO DI ASCOLTO E INFORMAZIONE «IMPRESATTIVA»</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Il servizio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ImpresAttiva</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avviato tre anni fa presso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risulta apprezzato dalle imprese, che lo riconoscono come punto di riferimento per conoscere e sfruttare le opportunità di finanziamento e i servizi di assistenza offerti sia dalla Camera che da altri Enti. Con la necessità di affermare il ruolo della Camera come ‘casa delle imprese’ si rafforza anche l’urgenza di consentire l’accesso a tutti I servizi istituzionali di immediata utilità per l’impresa in un luogo  unificato nel quale reperire in maniera integrata  le diverse competenze dei singoli uffici, così da favorire l’elaborazione di risposte ‘ad hoc’ per il singolo utente, tenendo conto del profilo del richiedente e della specifica esigenza da lui espressa.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Tra le attività di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ImpresAttiva</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 supporto dello sviluppo della cultura manageriale rientra sicuramente quella dedicata alla sensibilizzazione, formazione e assistenza rivolta agli imprenditori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affinchè</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acquisiscano gli strumenti per concorrere ai bandi europei dedicati allo sviluppo della competitività di impresa. Questa attività già avviata nel 2015/2016 dall’Azienda Speciale verrà ulteriormente qualificata grazie alla messa in rete dei servizi messi a punto dal sistema camerale lombardo nell’ambito del consorzio SIMPLER: supporto alla progettazione europea e servizio appalti europei.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rappresenterà quindi l’antenna pavese sulle opportunità offerte dall’UE e accompagnerà le aziende locali nell’approccio alle misure comunitarie.</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RESPONSABILITA’ SOCIALE DI IMPRESA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La promozione dell’impresa come soggetto tanto economico quanto sociale rappresenta un caposaldo della strategia camerale di sviluppo economico territoriale sostenibile. Con il rinnovo del Protocollo d’intesa per la diffusione della Responsabilità Sociale delle Organizzazioni, promosso da Regione Lombardia 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Unioncamere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Lombardia e sottoscritto anche dalle principali associazioni di categoria, si rafforza tangibilmente l’impegno della Camera di Commercio di Pavia per valorizzare, attraverso l’esperienza dell’Azienda Speciale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le imprese virtuose del nostro territorio, che potranno così godere di una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premialità</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relativamente ai bandi regionali e al “rating di legalità” dell’Autorità Garante per la concorrenza e il mercato, oltre alla visibilità all’interno del repertorio lombardo delle imprese socialmente responsabili.</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1" u="none" strike="noStrike" cap="none" normalizeH="0" baseline="0" dirty="0" smtClean="0">
                        <a:ln>
                          <a:noFill/>
                        </a:ln>
                        <a:solidFill>
                          <a:schemeClr val="tx1"/>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ACCOMPAGNAMENTO DELLE IMPRESE IN PROGETTI DI COOPERAZIONE INTERNAZIONALE: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In collaborazione con il Sistema territoriale per la Cooperazione internazionale di Pavia, l’Ente intende sensibilizzare le imprese verso la cooperazione internazionale come canale di internazionalizzazione alternativo a quelli tradizionali, nel quale le  opportunità  di business si coniugano con finalità di elevato valore etico-sociale producendo un impatto rilevante in termini di reputazione dell’impresa e conseguente crescita della sua capacità competitiva.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Questa linea di intervento andrà a favorire l’ampliamento degli orizzonti geografici dell’export pavese verso quei paesi in fase di sviluppo non ancora affermati tra i destinatari della produzione locale (come l’Africa che assorbe solo il 3% delle esportazioni pavesi), ma soprattutto si intende rendere gli operatori economici del territorio protagonisti di una azione responsabile che passando attraverso la vendita di macchinari, il trasferimento di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know</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how</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e lo scambio di esperienza, risulta determinante per indirizzare verso l’emancipazione e il progresso le numerose ed estese aree del mondo che vivono in condizioni di squilibrio e arretratezza.  Le azioni messe in campo saranno legate alla collaborazione  con le ONG quali antenne in grado di guidare i delicati passi della collaborazione economica con i governi, le autorità e i soggetti locali.</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23</a:t>
            </a:fld>
            <a:endParaRPr lang="it-IT"/>
          </a:p>
        </p:txBody>
      </p:sp>
    </p:spTree>
    <p:extLst>
      <p:ext uri="{BB962C8B-B14F-4D97-AF65-F5344CB8AC3E}">
        <p14:creationId xmlns:p14="http://schemas.microsoft.com/office/powerpoint/2010/main" val="35313277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918348141"/>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198455074"/>
              </p:ext>
            </p:extLst>
          </p:nvPr>
        </p:nvGraphicFramePr>
        <p:xfrm>
          <a:off x="395536" y="1052736"/>
          <a:ext cx="8280920" cy="5616624"/>
        </p:xfrm>
        <a:graphic>
          <a:graphicData uri="http://schemas.openxmlformats.org/drawingml/2006/table">
            <a:tbl>
              <a:tblPr/>
              <a:tblGrid>
                <a:gridCol w="8280920"/>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SERVIZIO DI FORMAZIONE AZIENDALE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sistematica offerta di corsi di formazione aziendale, attraverso la quale l’Azienda Speciale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si è ritagliata un ruolo di primo piano nel sistema formativo provinciale,  necessita anche per il 2017 di una puntuale attività di rilevazione fabbisogni e progettazione contenuti da realizzare in stretta collaborazione con le locali associazioni di categoria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affinchè</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l’impegno organizzativo sia speso su iniziative di sicuro interesse per il mondo delle imprese.  Solo in questo modo la Camera potrà contribuire attivamente ad assicurare alle lavoratrici e ai lavoratori opportunità di sviluppo professionale al fine di accrescerne la stabilità occupazionale, l’adattabilità ai cambiamenti tecnologici/organizzativi e sostenere la competitività delle Piccole e Medie Imprese ed al fine di garantire ai cittadini opportunità di formazione lungo l’intero arco della loro vita.</a:t>
                      </a:r>
                      <a:r>
                        <a:rPr kumimoji="0" lang="it-IT" altLang="it-IT" sz="1000" b="1" i="0" u="none" strike="noStrike" cap="none" normalizeH="0" baseline="0" dirty="0" smtClean="0">
                          <a:ln>
                            <a:noFill/>
                          </a:ln>
                          <a:solidFill>
                            <a:schemeClr val="tx1">
                              <a:lumMod val="65000"/>
                              <a:lumOff val="35000"/>
                            </a:schemeClr>
                          </a:solidFill>
                          <a:effectLst/>
                          <a:latin typeface="Calibri" pitchFamily="34" charset="0"/>
                        </a:rPr>
                        <a:t> </a:t>
                      </a: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l"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24</a:t>
            </a:fld>
            <a:endParaRPr lang="it-IT"/>
          </a:p>
        </p:txBody>
      </p:sp>
    </p:spTree>
    <p:extLst>
      <p:ext uri="{BB962C8B-B14F-4D97-AF65-F5344CB8AC3E}">
        <p14:creationId xmlns:p14="http://schemas.microsoft.com/office/powerpoint/2010/main" val="36160350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4141498726"/>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770734322"/>
              </p:ext>
            </p:extLst>
          </p:nvPr>
        </p:nvGraphicFramePr>
        <p:xfrm>
          <a:off x="395536" y="1052736"/>
          <a:ext cx="8352928" cy="5699760"/>
        </p:xfrm>
        <a:graphic>
          <a:graphicData uri="http://schemas.openxmlformats.org/drawingml/2006/table">
            <a:tbl>
              <a:tblPr/>
              <a:tblGrid>
                <a:gridCol w="8352928"/>
              </a:tblGrid>
              <a:tr h="547260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Nel potenziale di competitività e sviluppo di un territorio  occupano un posto centrale le produzioni di eccellenza e il patrimonio storico-culturale e naturalistico che alimenta l’attrattività turistica  e per questa via le occasioni di  crescita del valore aggiunto. Il decreto di riforma introduce, tra le  nuove funzioni fondamentali delle Camere, la valorizzazione del patrimonio culturale e la promozione del turismo e inserisce la qualificazione aziendale  e dei prodotti (certificazione , tracciabilità, valorizzazione delle produzioni) tra le attività che le Camere sono invitate a svolgere in convenzione con enti pubblici e privati (Ministeri, Regione, Comuni, Università , Ordini professionali, altri enti pubblici , associazioni di categoria ecc.).</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PROGRAMMA PAVIA2020 – SVILUPPO AZIONI SU PROGETTI DI FILIERA RITENUTI RILEVANTI AI FINI DELLO SVILUPPO TERRITORIALE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Il Piano di rilancio per l’economia provinciale 2015-2020, condiviso tra le associazioni di categoria del territorio  e co-finanziato da Camera di Commercio e Regione Lombardia, che ha  individuato una serie di progettualità incentrate per lo più sulle filiere, ha sviluppato, durante il 2016 quelle </a:t>
                      </a:r>
                      <a:r>
                        <a:rPr kumimoji="0" lang="it-IT" altLang="it-IT" sz="1000" b="0" i="0" u="sng" strike="noStrike" cap="none" normalizeH="0" baseline="0" dirty="0" smtClean="0">
                          <a:ln>
                            <a:noFill/>
                          </a:ln>
                          <a:solidFill>
                            <a:schemeClr val="tx1">
                              <a:lumMod val="65000"/>
                              <a:lumOff val="35000"/>
                            </a:schemeClr>
                          </a:solidFill>
                          <a:effectLst/>
                          <a:latin typeface="Calibri" pitchFamily="34" charset="0"/>
                        </a:rPr>
                        <a:t>dell’agroalimentare, della salute e del wellness, del packaging e dell’industria creativa e culturale</a:t>
                      </a:r>
                      <a:r>
                        <a:rPr kumimoji="0" lang="it-IT" altLang="it-IT" sz="1000" b="1" i="0" u="none" strike="noStrike" cap="none" normalizeH="0" baseline="0" dirty="0" smtClean="0">
                          <a:ln>
                            <a:noFill/>
                          </a:ln>
                          <a:solidFill>
                            <a:schemeClr val="tx1">
                              <a:lumMod val="65000"/>
                              <a:lumOff val="35000"/>
                            </a:schemeClr>
                          </a:solidFill>
                          <a:effectLst/>
                          <a:latin typeface="Calibri" panose="020F0502020204030204" pitchFamily="34" charset="0"/>
                        </a:rPr>
                        <a:t>,</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mettendo in rete risorse e competenze del territorio, e creando sinergie e azioni di grande impatto sui cluster interessati, tali da prevedere potenziali sviluppi nell’anno a venire</a:t>
                      </a:r>
                      <a:r>
                        <a:rPr kumimoji="0" lang="it-IT" altLang="it-IT" sz="1000" b="1" i="0" u="none" strike="noStrike" cap="none" normalizeH="0" baseline="0" dirty="0" smtClean="0">
                          <a:ln>
                            <a:noFill/>
                          </a:ln>
                          <a:solidFill>
                            <a:schemeClr val="tx1">
                              <a:lumMod val="65000"/>
                              <a:lumOff val="35000"/>
                            </a:schemeClr>
                          </a:solidFill>
                          <a:effectLst/>
                          <a:latin typeface="Calibri" panose="020F0502020204030204" pitchFamily="34" charset="0"/>
                        </a:rPr>
                        <a:t>.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Le azioni programmate per l’anno prossimo prevedono, in continuità, con quanto già attuato, la stretta  collaborazione con l’Università di Pavia e Centri di Ricerca, Confindustria Pavia, Confartigianato Pavia, CNA Pavia, Università di Pavia, e contemplano, per alcune filiere, l’attuazione di progetti operativi di ricerca e di network. La Camera di Commercio interverrà come agevolatore del dialogo tra i due mondi, impegnandosi anche nel coordinamento delle attività concordate all’interno dei cluster.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MARKETING TERRITORIALE, ATTRAZIONE INVESTIMENTI E MONITORAGGIO AREE DISMESSE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Se il Piano Pavia2020 è destinato a costituire una piattaforma di indirizzo dalla quale diramano specifici percorsi di valorizzazione delle eccellenze produttive e di promozione del ‘prodotto territoriale’ come leva di attrazione degli investimenti, non va dimenticata l’esistenza di strumenti specifici che dovranno essere utilizzati per il perseguimento di questi obiettivi. Un’implementazione dell’azione di marketing territoriale sviluppata all’interno di Pavia2020 e volta ad aggiornare la </a:t>
                      </a:r>
                      <a:r>
                        <a:rPr kumimoji="0" lang="it-IT" altLang="it-IT" sz="1000" b="0" i="0" u="sng" strike="noStrike" kern="1200" cap="none" normalizeH="0" baseline="0" dirty="0" smtClean="0">
                          <a:ln>
                            <a:noFill/>
                          </a:ln>
                          <a:solidFill>
                            <a:schemeClr val="tx1">
                              <a:lumMod val="65000"/>
                              <a:lumOff val="35000"/>
                            </a:schemeClr>
                          </a:solidFill>
                          <a:effectLst/>
                          <a:latin typeface="Calibri" pitchFamily="34" charset="0"/>
                          <a:ea typeface="+mn-ea"/>
                          <a:cs typeface="+mn-cs"/>
                        </a:rPr>
                        <a:t>banca dati delle aree dismesse </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presenti sul territorio riguarda, in particolare, il sistema </a:t>
                      </a:r>
                      <a:r>
                        <a:rPr kumimoji="0" lang="it-IT" altLang="it-IT" sz="1000" b="0" i="0" u="sng" strike="noStrike" kern="1200" cap="none" normalizeH="0" baseline="0" dirty="0" err="1" smtClean="0">
                          <a:ln>
                            <a:noFill/>
                          </a:ln>
                          <a:solidFill>
                            <a:schemeClr val="tx1">
                              <a:lumMod val="65000"/>
                              <a:lumOff val="35000"/>
                            </a:schemeClr>
                          </a:solidFill>
                          <a:effectLst/>
                          <a:latin typeface="Calibri" pitchFamily="34" charset="0"/>
                          <a:ea typeface="+mn-ea"/>
                          <a:cs typeface="+mn-cs"/>
                        </a:rPr>
                        <a:t>Invest</a:t>
                      </a:r>
                      <a:r>
                        <a:rPr kumimoji="0" lang="it-IT" altLang="it-IT" sz="1000" b="0" i="0" u="sng" strike="noStrike" kern="1200" cap="none" normalizeH="0" baseline="0" dirty="0" smtClean="0">
                          <a:ln>
                            <a:noFill/>
                          </a:ln>
                          <a:solidFill>
                            <a:schemeClr val="tx1">
                              <a:lumMod val="65000"/>
                              <a:lumOff val="35000"/>
                            </a:schemeClr>
                          </a:solidFill>
                          <a:effectLst/>
                          <a:latin typeface="Calibri" pitchFamily="34" charset="0"/>
                          <a:ea typeface="+mn-ea"/>
                          <a:cs typeface="+mn-cs"/>
                        </a:rPr>
                        <a:t> in </a:t>
                      </a:r>
                      <a:r>
                        <a:rPr kumimoji="0" lang="it-IT" altLang="it-IT" sz="1000" b="0" i="0" u="sng" strike="noStrike" kern="1200" cap="none" normalizeH="0" baseline="0" dirty="0" err="1" smtClean="0">
                          <a:ln>
                            <a:noFill/>
                          </a:ln>
                          <a:solidFill>
                            <a:schemeClr val="tx1">
                              <a:lumMod val="65000"/>
                              <a:lumOff val="35000"/>
                            </a:schemeClr>
                          </a:solidFill>
                          <a:effectLst/>
                          <a:latin typeface="Calibri" pitchFamily="34" charset="0"/>
                          <a:ea typeface="+mn-ea"/>
                          <a:cs typeface="+mn-cs"/>
                        </a:rPr>
                        <a:t>Lombardy</a:t>
                      </a:r>
                      <a:r>
                        <a:rPr kumimoji="0" lang="it-IT" altLang="it-IT" sz="1000" b="0" i="0" u="sng" strike="noStrike" kern="1200" cap="none" normalizeH="0" baseline="0" dirty="0" smtClean="0">
                          <a:ln>
                            <a:noFill/>
                          </a:ln>
                          <a:solidFill>
                            <a:schemeClr val="tx1">
                              <a:lumMod val="65000"/>
                              <a:lumOff val="35000"/>
                            </a:schemeClr>
                          </a:solidFill>
                          <a:effectLst/>
                          <a:latin typeface="Calibri" pitchFamily="34" charset="0"/>
                          <a:ea typeface="+mn-ea"/>
                          <a:cs typeface="+mn-cs"/>
                        </a:rPr>
                        <a:t> </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realizzato da </a:t>
                      </a:r>
                      <a:r>
                        <a:rPr kumimoji="0" lang="it-IT" alt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Promos</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al quale la Camera di Pavia ha aderito da tempo per intercettare potenziali investitori esteri.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La rete di contatti e di professionalità messa in campo da </a:t>
                      </a:r>
                      <a:r>
                        <a:rPr kumimoji="0" lang="it-IT" alt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Invest</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in </a:t>
                      </a:r>
                      <a:r>
                        <a:rPr kumimoji="0" lang="it-IT" alt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Lombardy</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verrà «sfruttata» anche per promuovere una collaborazione con il Comune di Pavia, all’interno del progetto </a:t>
                      </a:r>
                      <a:r>
                        <a:rPr kumimoji="0" lang="it-IT" alt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RE.Me.DI.a</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finalizzato ad agevolare l’insediamento di attività economiche sul proprio territorio.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lang="it-IT" sz="1000" dirty="0" smtClean="0">
                          <a:solidFill>
                            <a:schemeClr val="tx1">
                              <a:lumMod val="65000"/>
                              <a:lumOff val="35000"/>
                            </a:schemeClr>
                          </a:solidFill>
                          <a:effectLst/>
                          <a:latin typeface="Calibri"/>
                          <a:ea typeface="Calibri"/>
                          <a:cs typeface="Arial"/>
                        </a:rPr>
                        <a:t>Queste azioni si svilupperanno in modo sinergico al</a:t>
                      </a:r>
                      <a:r>
                        <a:rPr lang="it-IT" sz="1000" baseline="0" dirty="0" smtClean="0">
                          <a:solidFill>
                            <a:schemeClr val="tx1">
                              <a:lumMod val="65000"/>
                              <a:lumOff val="35000"/>
                            </a:schemeClr>
                          </a:solidFill>
                          <a:effectLst/>
                          <a:latin typeface="Calibri"/>
                          <a:ea typeface="Calibri"/>
                          <a:cs typeface="Arial"/>
                        </a:rPr>
                        <a:t>la presenza di due poli tecnologici importanti presenti sul territorio provinciale.</a:t>
                      </a:r>
                      <a:endParaRPr lang="it-IT" sz="1000" dirty="0" smtClean="0">
                        <a:solidFill>
                          <a:schemeClr val="tx1">
                            <a:lumMod val="65000"/>
                            <a:lumOff val="35000"/>
                          </a:schemeClr>
                        </a:solidFill>
                        <a:effectLst/>
                        <a:latin typeface="Calibri"/>
                        <a:ea typeface="Calibri"/>
                        <a:cs typeface="Arial"/>
                      </a:endParaRP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algn="just">
                        <a:lnSpc>
                          <a:spcPct val="100000"/>
                        </a:lnSpc>
                        <a:spcAft>
                          <a:spcPts val="0"/>
                        </a:spcAft>
                      </a:pPr>
                      <a:r>
                        <a:rPr lang="it-IT" sz="1000" b="0" i="0" u="none" strike="noStrike" kern="1200" baseline="0" dirty="0" smtClean="0">
                          <a:solidFill>
                            <a:schemeClr val="tx1">
                              <a:lumMod val="65000"/>
                              <a:lumOff val="35000"/>
                            </a:schemeClr>
                          </a:solidFill>
                          <a:latin typeface="Calibri" pitchFamily="34" charset="0"/>
                          <a:ea typeface="+mn-ea"/>
                          <a:cs typeface="+mn-cs"/>
                        </a:rPr>
                        <a:t>CENTRALITA’ DEL SETTORE PRIMARIO E DEL PATRIMONIO ENOGASTRONOMICO </a:t>
                      </a:r>
                    </a:p>
                    <a:p>
                      <a:pPr algn="just">
                        <a:lnSpc>
                          <a:spcPct val="100000"/>
                        </a:lnSpc>
                        <a:spcAft>
                          <a:spcPts val="0"/>
                        </a:spcAft>
                      </a:pPr>
                      <a:r>
                        <a:rPr lang="it-IT" sz="1000" kern="1200" dirty="0" smtClean="0">
                          <a:solidFill>
                            <a:schemeClr val="tx1">
                              <a:lumMod val="65000"/>
                              <a:lumOff val="35000"/>
                            </a:schemeClr>
                          </a:solidFill>
                          <a:effectLst/>
                          <a:latin typeface="Calibri" pitchFamily="34" charset="0"/>
                          <a:ea typeface="Calibri"/>
                          <a:cs typeface="Times New Roman"/>
                        </a:rPr>
                        <a:t>Da un punto di vista territoriale diventa indispensabile difendere le eccellenze locali del settore primario che caratterizzano le provincia di Pavia e che nel periodo di crisi economica che si sta evolvendo hanno dimostrato di poter esprimere  qualità, potenzialità produttive e legame con  il territorio per poter affrontare il fenomeno della globalizzazione che, se da un lato significa l’apertura di nuove frontiere di mercato, dall’altro manifesta il forte pericolo di una standardizzazione di quelle che sono le tipicità dei prodotti del made in </a:t>
                      </a:r>
                      <a:r>
                        <a:rPr lang="it-IT" sz="1000" kern="1200" dirty="0" err="1" smtClean="0">
                          <a:solidFill>
                            <a:schemeClr val="tx1">
                              <a:lumMod val="65000"/>
                              <a:lumOff val="35000"/>
                            </a:schemeClr>
                          </a:solidFill>
                          <a:effectLst/>
                          <a:latin typeface="Calibri" pitchFamily="34" charset="0"/>
                          <a:ea typeface="Calibri"/>
                          <a:cs typeface="Times New Roman"/>
                        </a:rPr>
                        <a:t>Italy</a:t>
                      </a:r>
                      <a:r>
                        <a:rPr lang="it-IT" sz="1000" kern="1200" dirty="0" smtClean="0">
                          <a:solidFill>
                            <a:schemeClr val="tx1">
                              <a:lumMod val="65000"/>
                              <a:lumOff val="35000"/>
                            </a:schemeClr>
                          </a:solidFill>
                          <a:effectLst/>
                          <a:latin typeface="Calibri" pitchFamily="34" charset="0"/>
                          <a:ea typeface="Calibri"/>
                          <a:cs typeface="Times New Roman"/>
                        </a:rPr>
                        <a:t>. In particolare ci si riferisce al settore risicolo e al settore vitivinicolo ma sono molte le produzioni</a:t>
                      </a:r>
                      <a:r>
                        <a:rPr lang="it-IT" sz="1000" kern="1200" baseline="0" dirty="0" smtClean="0">
                          <a:solidFill>
                            <a:schemeClr val="tx1">
                              <a:lumMod val="65000"/>
                              <a:lumOff val="35000"/>
                            </a:schemeClr>
                          </a:solidFill>
                          <a:effectLst/>
                          <a:latin typeface="Calibri" pitchFamily="34" charset="0"/>
                          <a:ea typeface="Calibri"/>
                          <a:cs typeface="Times New Roman"/>
                        </a:rPr>
                        <a:t> agricole cui va riconosciuto un ruolo di primo piano nella nostra provincia. </a:t>
                      </a: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25</a:t>
            </a:fld>
            <a:endParaRPr lang="it-IT"/>
          </a:p>
        </p:txBody>
      </p:sp>
    </p:spTree>
    <p:extLst>
      <p:ext uri="{BB962C8B-B14F-4D97-AF65-F5344CB8AC3E}">
        <p14:creationId xmlns:p14="http://schemas.microsoft.com/office/powerpoint/2010/main" val="6218635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727588931"/>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89864618"/>
              </p:ext>
            </p:extLst>
          </p:nvPr>
        </p:nvGraphicFramePr>
        <p:xfrm>
          <a:off x="395536" y="1052736"/>
          <a:ext cx="8352928" cy="5472608"/>
        </p:xfrm>
        <a:graphic>
          <a:graphicData uri="http://schemas.openxmlformats.org/drawingml/2006/table">
            <a:tbl>
              <a:tblPr/>
              <a:tblGrid>
                <a:gridCol w="8352928"/>
              </a:tblGrid>
              <a:tr h="547260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algn="just">
                        <a:lnSpc>
                          <a:spcPct val="100000"/>
                        </a:lnSpc>
                        <a:spcAft>
                          <a:spcPts val="1000"/>
                        </a:spcAft>
                      </a:pPr>
                      <a:endParaRPr lang="it-IT" sz="1000" kern="1200" dirty="0" smtClean="0">
                        <a:solidFill>
                          <a:schemeClr val="tx1">
                            <a:lumMod val="65000"/>
                            <a:lumOff val="35000"/>
                          </a:schemeClr>
                        </a:solidFill>
                        <a:effectLst/>
                        <a:latin typeface="Calibri" pitchFamily="34" charset="0"/>
                        <a:ea typeface="Calibri"/>
                        <a:cs typeface="Times New Roman"/>
                      </a:endParaRPr>
                    </a:p>
                    <a:p>
                      <a:pPr algn="just">
                        <a:lnSpc>
                          <a:spcPct val="100000"/>
                        </a:lnSpc>
                        <a:spcAft>
                          <a:spcPts val="1000"/>
                        </a:spcAft>
                      </a:pPr>
                      <a:r>
                        <a:rPr lang="it-IT" sz="1000" kern="1200" dirty="0" smtClean="0">
                          <a:solidFill>
                            <a:schemeClr val="tx1">
                              <a:lumMod val="65000"/>
                              <a:lumOff val="35000"/>
                            </a:schemeClr>
                          </a:solidFill>
                          <a:effectLst/>
                          <a:latin typeface="Calibri" pitchFamily="34" charset="0"/>
                          <a:ea typeface="Calibri"/>
                          <a:cs typeface="Times New Roman"/>
                        </a:rPr>
                        <a:t>PROGETTO</a:t>
                      </a:r>
                      <a:r>
                        <a:rPr lang="it-IT" sz="1000" kern="1200" baseline="0" dirty="0" smtClean="0">
                          <a:solidFill>
                            <a:schemeClr val="tx1">
                              <a:lumMod val="65000"/>
                              <a:lumOff val="35000"/>
                            </a:schemeClr>
                          </a:solidFill>
                          <a:effectLst/>
                          <a:latin typeface="Calibri" pitchFamily="34" charset="0"/>
                          <a:ea typeface="Calibri"/>
                          <a:cs typeface="Times New Roman"/>
                        </a:rPr>
                        <a:t> DI RILANCIO DEL CENTRO DI RICERCA E FORMAZIONE «RICCAGIOIA»</a:t>
                      </a:r>
                    </a:p>
                    <a:p>
                      <a:pPr algn="just">
                        <a:lnSpc>
                          <a:spcPct val="100000"/>
                        </a:lnSpc>
                        <a:spcAft>
                          <a:spcPts val="1000"/>
                        </a:spcAft>
                      </a:pPr>
                      <a:r>
                        <a:rPr lang="it-IT" sz="1000" kern="1200" baseline="0" dirty="0" smtClean="0">
                          <a:solidFill>
                            <a:schemeClr val="tx1">
                              <a:lumMod val="65000"/>
                              <a:lumOff val="35000"/>
                            </a:schemeClr>
                          </a:solidFill>
                          <a:effectLst/>
                          <a:latin typeface="Calibri" pitchFamily="34" charset="0"/>
                          <a:ea typeface="Calibri"/>
                          <a:cs typeface="Times New Roman"/>
                        </a:rPr>
                        <a:t>Il Centro </a:t>
                      </a:r>
                      <a:r>
                        <a:rPr lang="it-IT" sz="1000" kern="1200" baseline="0" dirty="0" err="1" smtClean="0">
                          <a:solidFill>
                            <a:schemeClr val="tx1">
                              <a:lumMod val="65000"/>
                              <a:lumOff val="35000"/>
                            </a:schemeClr>
                          </a:solidFill>
                          <a:effectLst/>
                          <a:latin typeface="Calibri" pitchFamily="34" charset="0"/>
                          <a:ea typeface="Calibri"/>
                          <a:cs typeface="Times New Roman"/>
                        </a:rPr>
                        <a:t>Riccagioia</a:t>
                      </a:r>
                      <a:r>
                        <a:rPr lang="it-IT" sz="1000" kern="1200" baseline="0" dirty="0" smtClean="0">
                          <a:solidFill>
                            <a:schemeClr val="tx1">
                              <a:lumMod val="65000"/>
                              <a:lumOff val="35000"/>
                            </a:schemeClr>
                          </a:solidFill>
                          <a:effectLst/>
                          <a:latin typeface="Calibri" pitchFamily="34" charset="0"/>
                          <a:ea typeface="Calibri"/>
                          <a:cs typeface="Times New Roman"/>
                        </a:rPr>
                        <a:t>, specializzato in attività di ricerca e servizi per il settore vitivinicolo e l'agricoltura collinare appenninica, è un centro di eccellenza dell’Oltrepò Pavese e della Regione Lombardia che occupa una superficie di 50 ettari coltivata a vigneti, frutteti e seminativi, dispone di una cantina per prove di micro e </a:t>
                      </a:r>
                      <a:r>
                        <a:rPr lang="it-IT" sz="1000" kern="1200" baseline="0" dirty="0" err="1" smtClean="0">
                          <a:solidFill>
                            <a:schemeClr val="tx1">
                              <a:lumMod val="65000"/>
                              <a:lumOff val="35000"/>
                            </a:schemeClr>
                          </a:solidFill>
                          <a:effectLst/>
                          <a:latin typeface="Calibri" pitchFamily="34" charset="0"/>
                          <a:ea typeface="Calibri"/>
                          <a:cs typeface="Times New Roman"/>
                        </a:rPr>
                        <a:t>mesovinificazione</a:t>
                      </a:r>
                      <a:r>
                        <a:rPr lang="it-IT" sz="1000" kern="1200" baseline="0" dirty="0" smtClean="0">
                          <a:solidFill>
                            <a:schemeClr val="tx1">
                              <a:lumMod val="65000"/>
                              <a:lumOff val="35000"/>
                            </a:schemeClr>
                          </a:solidFill>
                          <a:effectLst/>
                          <a:latin typeface="Calibri" pitchFamily="34" charset="0"/>
                          <a:ea typeface="Calibri"/>
                          <a:cs typeface="Times New Roman"/>
                        </a:rPr>
                        <a:t> e di un laboratorio enologico, è dotato di serre speciali dedicate alla sperimentazione in viticoltura con le collezioni di </a:t>
                      </a:r>
                      <a:r>
                        <a:rPr lang="it-IT" sz="1000" kern="1200" baseline="0" dirty="0" err="1" smtClean="0">
                          <a:solidFill>
                            <a:schemeClr val="tx1">
                              <a:lumMod val="65000"/>
                              <a:lumOff val="35000"/>
                            </a:schemeClr>
                          </a:solidFill>
                          <a:effectLst/>
                          <a:latin typeface="Calibri" pitchFamily="34" charset="0"/>
                          <a:ea typeface="Calibri"/>
                          <a:cs typeface="Times New Roman"/>
                        </a:rPr>
                        <a:t>germoplasma</a:t>
                      </a:r>
                      <a:r>
                        <a:rPr lang="it-IT" sz="1000" kern="1200" baseline="0" dirty="0" smtClean="0">
                          <a:solidFill>
                            <a:schemeClr val="tx1">
                              <a:lumMod val="65000"/>
                              <a:lumOff val="35000"/>
                            </a:schemeClr>
                          </a:solidFill>
                          <a:effectLst/>
                          <a:latin typeface="Calibri" pitchFamily="34" charset="0"/>
                          <a:ea typeface="Calibri"/>
                          <a:cs typeface="Times New Roman"/>
                        </a:rPr>
                        <a:t> e </a:t>
                      </a:r>
                      <a:r>
                        <a:rPr lang="it-IT" sz="1000" b="1" kern="1200" baseline="0" dirty="0" smtClean="0">
                          <a:solidFill>
                            <a:schemeClr val="tx1">
                              <a:lumMod val="65000"/>
                              <a:lumOff val="35000"/>
                            </a:schemeClr>
                          </a:solidFill>
                          <a:effectLst/>
                          <a:latin typeface="Calibri" pitchFamily="34" charset="0"/>
                          <a:ea typeface="Calibri"/>
                          <a:cs typeface="Times New Roman"/>
                        </a:rPr>
                        <a:t>il nucleo di </a:t>
                      </a:r>
                      <a:r>
                        <a:rPr lang="it-IT" sz="1000" b="1" kern="1200" baseline="0" dirty="0" err="1" smtClean="0">
                          <a:solidFill>
                            <a:schemeClr val="tx1">
                              <a:lumMod val="65000"/>
                              <a:lumOff val="35000"/>
                            </a:schemeClr>
                          </a:solidFill>
                          <a:effectLst/>
                          <a:latin typeface="Calibri" pitchFamily="34" charset="0"/>
                          <a:ea typeface="Calibri"/>
                          <a:cs typeface="Times New Roman"/>
                        </a:rPr>
                        <a:t>premoltiplicazione</a:t>
                      </a:r>
                      <a:r>
                        <a:rPr lang="it-IT" sz="1000" b="1" kern="1200" baseline="0" dirty="0" smtClean="0">
                          <a:solidFill>
                            <a:schemeClr val="tx1">
                              <a:lumMod val="65000"/>
                              <a:lumOff val="35000"/>
                            </a:schemeClr>
                          </a:solidFill>
                          <a:effectLst/>
                          <a:latin typeface="Calibri" pitchFamily="34" charset="0"/>
                          <a:ea typeface="Calibri"/>
                          <a:cs typeface="Times New Roman"/>
                        </a:rPr>
                        <a:t> viticola,</a:t>
                      </a:r>
                      <a:r>
                        <a:rPr lang="it-IT" sz="1000" b="0" kern="1200" baseline="0" dirty="0" smtClean="0">
                          <a:solidFill>
                            <a:schemeClr val="tx1">
                              <a:lumMod val="65000"/>
                              <a:lumOff val="35000"/>
                            </a:schemeClr>
                          </a:solidFill>
                          <a:effectLst/>
                          <a:latin typeface="+mn-lt"/>
                          <a:ea typeface="Calibri"/>
                          <a:cs typeface="Times New Roman"/>
                        </a:rPr>
                        <a:t> oltre a spazi dedicati alla formazione</a:t>
                      </a:r>
                      <a:r>
                        <a:rPr lang="it-IT" sz="1000" b="1" kern="1200" baseline="0" dirty="0" smtClean="0">
                          <a:solidFill>
                            <a:schemeClr val="tx1">
                              <a:lumMod val="65000"/>
                              <a:lumOff val="35000"/>
                            </a:schemeClr>
                          </a:solidFill>
                          <a:effectLst/>
                          <a:latin typeface="Calibri" pitchFamily="34" charset="0"/>
                          <a:ea typeface="Calibri"/>
                          <a:cs typeface="Times New Roman"/>
                        </a:rPr>
                        <a:t> </a:t>
                      </a:r>
                      <a:r>
                        <a:rPr lang="it-IT" sz="1000" kern="1200" baseline="0" dirty="0" smtClean="0">
                          <a:solidFill>
                            <a:schemeClr val="tx1">
                              <a:lumMod val="65000"/>
                              <a:lumOff val="35000"/>
                            </a:schemeClr>
                          </a:solidFill>
                          <a:effectLst/>
                          <a:latin typeface="Calibri" pitchFamily="34" charset="0"/>
                          <a:ea typeface="Calibri"/>
                          <a:cs typeface="Times New Roman"/>
                        </a:rPr>
                        <a:t>specialistica e alla ricettività. </a:t>
                      </a:r>
                      <a:r>
                        <a:rPr lang="it-IT" sz="1000" kern="1200" baseline="0" dirty="0" err="1" smtClean="0">
                          <a:solidFill>
                            <a:schemeClr val="tx1">
                              <a:lumMod val="65000"/>
                              <a:lumOff val="35000"/>
                            </a:schemeClr>
                          </a:solidFill>
                          <a:effectLst/>
                          <a:latin typeface="Calibri" pitchFamily="34" charset="0"/>
                          <a:ea typeface="Calibri"/>
                          <a:cs typeface="Times New Roman"/>
                        </a:rPr>
                        <a:t>Riccagioia</a:t>
                      </a:r>
                      <a:r>
                        <a:rPr lang="it-IT" sz="1000" kern="1200" baseline="0" dirty="0" smtClean="0">
                          <a:solidFill>
                            <a:schemeClr val="tx1">
                              <a:lumMod val="65000"/>
                              <a:lumOff val="35000"/>
                            </a:schemeClr>
                          </a:solidFill>
                          <a:effectLst/>
                          <a:latin typeface="Calibri" pitchFamily="34" charset="0"/>
                          <a:ea typeface="Calibri"/>
                          <a:cs typeface="Times New Roman"/>
                        </a:rPr>
                        <a:t> è stata una società consortile per azioni (</a:t>
                      </a:r>
                      <a:r>
                        <a:rPr lang="it-IT" sz="1000" kern="1200" baseline="0" dirty="0" err="1" smtClean="0">
                          <a:solidFill>
                            <a:schemeClr val="tx1">
                              <a:lumMod val="65000"/>
                              <a:lumOff val="35000"/>
                            </a:schemeClr>
                          </a:solidFill>
                          <a:effectLst/>
                          <a:latin typeface="Calibri" pitchFamily="34" charset="0"/>
                          <a:ea typeface="Calibri"/>
                          <a:cs typeface="Times New Roman"/>
                        </a:rPr>
                        <a:t>ScpA</a:t>
                      </a:r>
                      <a:r>
                        <a:rPr lang="it-IT" sz="1000" kern="1200" baseline="0" dirty="0" smtClean="0">
                          <a:solidFill>
                            <a:schemeClr val="tx1">
                              <a:lumMod val="65000"/>
                              <a:lumOff val="35000"/>
                            </a:schemeClr>
                          </a:solidFill>
                          <a:effectLst/>
                          <a:latin typeface="Calibri" pitchFamily="34" charset="0"/>
                          <a:ea typeface="Calibri"/>
                          <a:cs typeface="Times New Roman"/>
                        </a:rPr>
                        <a:t>) di proprietà di Regione Lombardia ed ERSAF con il concorso di altri enti pubblici e privati che ha avuto in affido da Regione Lombardia la gestione  della proprietà immobiliare perché vi si realizzasse un centro di eccellenza rivolto al mondo del vino e dell’enologia. </a:t>
                      </a:r>
                    </a:p>
                    <a:p>
                      <a:pPr algn="just">
                        <a:lnSpc>
                          <a:spcPct val="100000"/>
                        </a:lnSpc>
                        <a:spcAft>
                          <a:spcPts val="1000"/>
                        </a:spcAft>
                      </a:pPr>
                      <a:r>
                        <a:rPr lang="it-IT" sz="1000" kern="1200" baseline="0" dirty="0" smtClean="0">
                          <a:solidFill>
                            <a:schemeClr val="tx1">
                              <a:lumMod val="65000"/>
                              <a:lumOff val="35000"/>
                            </a:schemeClr>
                          </a:solidFill>
                          <a:effectLst/>
                          <a:latin typeface="Calibri" pitchFamily="34" charset="0"/>
                          <a:ea typeface="Calibri"/>
                          <a:cs typeface="Times New Roman"/>
                        </a:rPr>
                        <a:t>La Camera di Commercio, ha ritenuto di impegnarsi in un’azione di coordinamento  per la modulazione di un percorso di  rilancio del Centro attraverso una partnership territoriale che tiene conto dei diversi aspetti e delle differenti opportunità che  può offrire </a:t>
                      </a:r>
                      <a:r>
                        <a:rPr lang="it-IT" sz="1000" kern="1200" baseline="0" dirty="0" err="1" smtClean="0">
                          <a:solidFill>
                            <a:schemeClr val="tx1">
                              <a:lumMod val="65000"/>
                              <a:lumOff val="35000"/>
                            </a:schemeClr>
                          </a:solidFill>
                          <a:effectLst/>
                          <a:latin typeface="Calibri" pitchFamily="34" charset="0"/>
                          <a:ea typeface="Calibri"/>
                          <a:cs typeface="Times New Roman"/>
                        </a:rPr>
                        <a:t>Riccagioia</a:t>
                      </a:r>
                      <a:r>
                        <a:rPr lang="it-IT" sz="1000" kern="1200" baseline="0" dirty="0" smtClean="0">
                          <a:solidFill>
                            <a:schemeClr val="tx1">
                              <a:lumMod val="65000"/>
                              <a:lumOff val="35000"/>
                            </a:schemeClr>
                          </a:solidFill>
                          <a:effectLst/>
                          <a:latin typeface="Calibri" pitchFamily="34" charset="0"/>
                          <a:ea typeface="Calibri"/>
                          <a:cs typeface="Times New Roman"/>
                        </a:rPr>
                        <a:t>. Nel 2016 pertanto la Camera di Pavia ha condotto numerosi tavoli operativi per la redazione di un progetto condiviso anche con Regione Lombardia e si appresta a partecipare insieme agli altri partner al bando per la Concessione del Centro di Formazione e ricerca </a:t>
                      </a:r>
                      <a:r>
                        <a:rPr lang="it-IT" sz="1000" kern="1200" baseline="0" dirty="0" err="1" smtClean="0">
                          <a:solidFill>
                            <a:schemeClr val="tx1">
                              <a:lumMod val="65000"/>
                              <a:lumOff val="35000"/>
                            </a:schemeClr>
                          </a:solidFill>
                          <a:effectLst/>
                          <a:latin typeface="Calibri" pitchFamily="34" charset="0"/>
                          <a:ea typeface="Calibri"/>
                          <a:cs typeface="Times New Roman"/>
                        </a:rPr>
                        <a:t>Riccagioia</a:t>
                      </a:r>
                      <a:r>
                        <a:rPr lang="it-IT" sz="1000" kern="1200" baseline="0" dirty="0" smtClean="0">
                          <a:solidFill>
                            <a:schemeClr val="tx1">
                              <a:lumMod val="65000"/>
                              <a:lumOff val="35000"/>
                            </a:schemeClr>
                          </a:solidFill>
                          <a:effectLst/>
                          <a:latin typeface="Calibri" pitchFamily="34" charset="0"/>
                          <a:ea typeface="Calibri"/>
                          <a:cs typeface="Times New Roman"/>
                        </a:rPr>
                        <a:t>. Durante il 2017 le azioni della Camera si concretizzeranno sulla partecipazione al bando e sull’attivazione di una propria azione diretta nel centro consistente nell’avvio di attività finalizzate a acquisire ruolo di Autorità pubblica di controllo nel settore vitivinicolo.</a:t>
                      </a:r>
                    </a:p>
                    <a:p>
                      <a:pPr algn="just">
                        <a:lnSpc>
                          <a:spcPct val="100000"/>
                        </a:lnSpc>
                        <a:spcAft>
                          <a:spcPts val="1000"/>
                        </a:spcAft>
                      </a:pPr>
                      <a:r>
                        <a:rPr lang="it-IT" sz="1000" kern="1200" dirty="0" smtClean="0">
                          <a:solidFill>
                            <a:schemeClr val="tx1">
                              <a:lumMod val="65000"/>
                              <a:lumOff val="35000"/>
                            </a:schemeClr>
                          </a:solidFill>
                          <a:effectLst/>
                          <a:latin typeface="Calibri" pitchFamily="34" charset="0"/>
                          <a:ea typeface="Calibri"/>
                          <a:cs typeface="Times New Roman"/>
                        </a:rPr>
                        <a:t>Per quanto riguarda la filiera vitivinicola, in considerazioni della superficie dedicata a tale produzione pari a circa 13.500 ettari e che nei decenni si è indirizzata verso importanti quantitativi di prodotto sfuso, è indispensabile qualificare la produzione, l’etichettatura quindi la tracciabilità del vino e la creazione di strategie di marketing che sviluppino le reti di vendita nazionali e internazionali, creando un forte legame prodotto-territorio in modo tale che diventi un connubio indistinguibile che non consenta interpretazioni o evasioni dall’identificazione provinciale. </a:t>
                      </a:r>
                    </a:p>
                    <a:p>
                      <a:pPr algn="just">
                        <a:lnSpc>
                          <a:spcPct val="100000"/>
                        </a:lnSpc>
                        <a:spcAft>
                          <a:spcPts val="200"/>
                        </a:spcAft>
                      </a:pPr>
                      <a:r>
                        <a:rPr lang="it-IT" sz="1000" kern="1200" dirty="0" smtClean="0">
                          <a:solidFill>
                            <a:schemeClr val="tx1">
                              <a:lumMod val="65000"/>
                              <a:lumOff val="35000"/>
                            </a:schemeClr>
                          </a:solidFill>
                          <a:effectLst/>
                          <a:latin typeface="Calibri" pitchFamily="34" charset="0"/>
                          <a:ea typeface="Calibri"/>
                          <a:cs typeface="Times New Roman"/>
                        </a:rPr>
                        <a:t>Un’azione in questo senso</a:t>
                      </a:r>
                      <a:r>
                        <a:rPr lang="it-IT" sz="1000" kern="1200" baseline="0" dirty="0" smtClean="0">
                          <a:solidFill>
                            <a:schemeClr val="tx1">
                              <a:lumMod val="65000"/>
                              <a:lumOff val="35000"/>
                            </a:schemeClr>
                          </a:solidFill>
                          <a:effectLst/>
                          <a:latin typeface="Calibri" pitchFamily="34" charset="0"/>
                          <a:ea typeface="Calibri"/>
                          <a:cs typeface="Times New Roman"/>
                        </a:rPr>
                        <a:t> potrebbe risiedere nel  legare il prodotto «vino» di qualità al packaging </a:t>
                      </a:r>
                      <a:r>
                        <a:rPr lang="it-IT" sz="1000" kern="1200" baseline="0" dirty="0" err="1" smtClean="0">
                          <a:solidFill>
                            <a:schemeClr val="tx1">
                              <a:lumMod val="65000"/>
                              <a:lumOff val="35000"/>
                            </a:schemeClr>
                          </a:solidFill>
                          <a:effectLst/>
                          <a:latin typeface="Calibri" pitchFamily="34" charset="0"/>
                          <a:ea typeface="Calibri"/>
                          <a:cs typeface="Times New Roman"/>
                        </a:rPr>
                        <a:t>luxory</a:t>
                      </a:r>
                      <a:r>
                        <a:rPr lang="it-IT" sz="1000" kern="1200" baseline="0" dirty="0" smtClean="0">
                          <a:solidFill>
                            <a:schemeClr val="tx1">
                              <a:lumMod val="65000"/>
                              <a:lumOff val="35000"/>
                            </a:schemeClr>
                          </a:solidFill>
                          <a:effectLst/>
                          <a:latin typeface="Calibri" pitchFamily="34" charset="0"/>
                          <a:ea typeface="Calibri"/>
                          <a:cs typeface="Times New Roman"/>
                        </a:rPr>
                        <a:t>, per valorizzare il prodotto con un imballaggio innovativo e di lusso e veicolarlo con maggior facilità e ad un prezzo adeguato. </a:t>
                      </a:r>
                    </a:p>
                    <a:p>
                      <a:pPr algn="just">
                        <a:lnSpc>
                          <a:spcPct val="100000"/>
                        </a:lnSpc>
                        <a:spcAft>
                          <a:spcPts val="200"/>
                        </a:spcAft>
                      </a:pPr>
                      <a:r>
                        <a:rPr lang="it-IT" sz="1000" kern="1200" baseline="0" dirty="0" smtClean="0">
                          <a:solidFill>
                            <a:schemeClr val="tx1">
                              <a:lumMod val="65000"/>
                              <a:lumOff val="35000"/>
                            </a:schemeClr>
                          </a:solidFill>
                          <a:effectLst/>
                          <a:latin typeface="Calibri" pitchFamily="34" charset="0"/>
                          <a:ea typeface="Calibri"/>
                          <a:cs typeface="Times New Roman"/>
                        </a:rPr>
                        <a:t>Un altro progetto in cui la Camera potrebbe impegnarsi in collaborazione con il Distretto di qualità dei vini dell’Oltrepò è il progetto «Bonarda». Il vino che ha fatto la storia dell’enologia lombarda potrebbe tornare a rivivere nella sua forma  più autentica e genuina grazie all’iniziativa di  un gruppo  di  produttori e il sostegno delle istituzioni locali.</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26</a:t>
            </a:fld>
            <a:endParaRPr lang="it-IT"/>
          </a:p>
        </p:txBody>
      </p:sp>
    </p:spTree>
    <p:extLst>
      <p:ext uri="{BB962C8B-B14F-4D97-AF65-F5344CB8AC3E}">
        <p14:creationId xmlns:p14="http://schemas.microsoft.com/office/powerpoint/2010/main" val="24313010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4169693800"/>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818803155"/>
              </p:ext>
            </p:extLst>
          </p:nvPr>
        </p:nvGraphicFramePr>
        <p:xfrm>
          <a:off x="395536" y="1052736"/>
          <a:ext cx="8352928" cy="5472608"/>
        </p:xfrm>
        <a:graphic>
          <a:graphicData uri="http://schemas.openxmlformats.org/drawingml/2006/table">
            <a:tbl>
              <a:tblPr/>
              <a:tblGrid>
                <a:gridCol w="8352928"/>
              </a:tblGrid>
              <a:tr h="547260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rgbClr val="595959"/>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SOSTEGNO ALLE FILIERE PRODUTTIVE STRATEGICHE IN CHIAVE MARKETING TERRITORIALE E PROMOZIONE TURISTICA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Attraverso l’Azienda Speciale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la Camera perseguirà anche nel 2017 l’obiettivo strategico di promuovere, anche in chiave turistica, le tipicità produttive e le eccellenze del territorio.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Il contributo di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si concretizzerà nella organizzazione diretta e nel coordinamento di manifestazioni fieristiche ed eventi promozionali finalizzate alla conoscenza e diffusione delle produzioni tipiche e tradizionali della provincia, nonché di attività di supporto per favorire la progettazione di strumenti per la promozione del territorio, anche in chiave turistica e di marketing territoriale.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Da un punto di vista territoriale diventa indispensabile difendere le eccellenze locali del settore primario che caratterizzano le provincia di Pavia e che nel periodo di crisi economica che si sta evolvendo hanno dimostrato di poter esprimere qualità, potenzialità produttive e legame con  il territorio. Per la valorizzazione di tali eccellenze produttive,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intende  proseguire nell'opera di qualificazione della più importante rassegna enogastronomica della provincia di Pavia: l’Autunno Pavese Doc, che nel 2017 giungerà alla 65° edizione. Il nuovo format adottato nelle precedenti edizione ha tracciato una direzione da consolidare nei prossimi anni, attraverso un'offerta di qualità per un pubblico diversificato, che rafforzi il legame tra territorio e prodotti di eccellenza, sviluppando quanto più possibile le opportunità commerciali delle aziende dei settori coinvolti. L’esposizione sarà nuovamente affiancata da attività che mirino a renderla più completa ed interattiva possibile nei confronti dei visitatori e a tal fine sarà sede di laboratori di approfondimento tecnico, degustazioni, seminari informativi nonché momenti di intrattenimento culturale. La manifestazione sarà l’occasione per concentrarsi ulteriormente sul rilancio della filiera vitivinicola territoriale promuovendone un nuovo posizionamento di mercato che sia sinonimo di qualità, serietà ed eccellenza.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Un peso di rilievo nel quadro delle attività promozionali sarà inoltre riservato alla possibilità di attrarre flussi turistici valorizzando il pregevole patrimonio enogastronomico, ambientale, monumentale e artistico di cui il territorio dispone, che rappresenta una fonte di valore aggiunto di impatto trasversale su  diversi comparti economici. Grazie all’approvazione nel 2015 della nuova legge regionale sul turismo, che riconosce al sistema camerale ruolo di partner attivo per la valorizzazione delle risorse del territorio, verranno proposte nuove progettualità volte a far conoscere il patrimonio culturale locale incentivando l’esplorazione del territorio nel solco tracciato dalle recenti positive esperienza di collaborazione con le associazioni di categoria, i Distretti dell’Attrattività e con la società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Explora</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Proseguiranno tra l’altro le attività affidate all’Azienda nell’ambito del progetto “Pavia in Rete, Un sistema culturale per la città” (Capofila Comune di Pavia) finalizzate ad aumentare la presenza di turisti sul territorio e di valorizzare presso i cittadini le risorse culturali presenti migliorandone le opportunità di fruizione.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promozione del territorio si baserà sempre su una energica attività di comunicazione che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in questi anni ha qualificato anche attraverso un rapporto più stretto con i media locali e nazionali e attraverso la valorizzazione di strumenti quali i Social Media, la piattaforma CRM, e la newsletter camerale.</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27</a:t>
            </a:fld>
            <a:endParaRPr lang="it-IT"/>
          </a:p>
        </p:txBody>
      </p:sp>
    </p:spTree>
    <p:extLst>
      <p:ext uri="{BB962C8B-B14F-4D97-AF65-F5344CB8AC3E}">
        <p14:creationId xmlns:p14="http://schemas.microsoft.com/office/powerpoint/2010/main" val="28370088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278423078"/>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650656522"/>
              </p:ext>
            </p:extLst>
          </p:nvPr>
        </p:nvGraphicFramePr>
        <p:xfrm>
          <a:off x="395536" y="1052736"/>
          <a:ext cx="8136904" cy="5803776"/>
        </p:xfrm>
        <a:graphic>
          <a:graphicData uri="http://schemas.openxmlformats.org/drawingml/2006/table">
            <a:tbl>
              <a:tblPr/>
              <a:tblGrid>
                <a:gridCol w="8136904"/>
              </a:tblGrid>
              <a:tr h="5803776">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PROMOZIONE TURISTICA E NUOVI ITINERARI RELIGIOSI</a:t>
                      </a:r>
                    </a:p>
                    <a:p>
                      <a:pPr algn="just" fontAlgn="base">
                        <a:spcBef>
                          <a:spcPts val="240"/>
                        </a:spcBef>
                        <a:spcAft>
                          <a:spcPts val="0"/>
                        </a:spcAft>
                      </a:pPr>
                      <a:r>
                        <a:rPr lang="it-IT" sz="1000" dirty="0" smtClean="0">
                          <a:solidFill>
                            <a:srgbClr val="595959"/>
                          </a:solidFill>
                          <a:effectLst/>
                          <a:latin typeface="Calibri"/>
                          <a:ea typeface="Times New Roman"/>
                        </a:rPr>
                        <a:t>Le nuove competenze sul turismo che la Camera dovrebbe avere in capo con la nuova normativa apre nuovi spazi di intervento per le Camere di Commercio che potranno essere partner ancora più attivi nello sviluppo delle politiche turistiche sui territori. Il nostro impegno sarà rivolto a far conoscere questo patrimonio e ad incentivare l’esplorazione del territorio anche attraverso la realizzazione di azioni di grande rilevanza in tema di turismo religioso.</a:t>
                      </a:r>
                      <a:endParaRPr lang="it-IT" sz="1200" dirty="0" smtClean="0">
                        <a:effectLst/>
                        <a:latin typeface="Times New Roman"/>
                        <a:ea typeface="Times New Roman"/>
                      </a:endParaRPr>
                    </a:p>
                    <a:p>
                      <a:pPr algn="just" fontAlgn="base">
                        <a:spcBef>
                          <a:spcPts val="240"/>
                        </a:spcBef>
                        <a:spcAft>
                          <a:spcPts val="0"/>
                        </a:spcAft>
                      </a:pPr>
                      <a:r>
                        <a:rPr lang="it-IT" sz="1000" dirty="0" smtClean="0">
                          <a:solidFill>
                            <a:srgbClr val="595959"/>
                          </a:solidFill>
                          <a:effectLst/>
                          <a:latin typeface="Calibri"/>
                          <a:ea typeface="Times New Roman"/>
                        </a:rPr>
                        <a:t>Su questo fronte l’attività sarà rivolta, sulla scia di quanto già avviato nei due anni trascorsi, a consolidare e ampliare le azioni per il completamento e la promozione dell’itinerario di San Colombano: il percorso religioso e storico che il Santo irlandese ha intrapreso come pellegrino della fede da Dublino a Bobbio e le cui origini si riallacciano ad oltre 1400 anni fa. </a:t>
                      </a:r>
                      <a:endParaRPr lang="it-IT" sz="1200" dirty="0" smtClean="0">
                        <a:effectLst/>
                        <a:latin typeface="Times New Roman"/>
                        <a:ea typeface="Times New Roman"/>
                      </a:endParaRPr>
                    </a:p>
                    <a:p>
                      <a:pPr algn="just" fontAlgn="base">
                        <a:spcBef>
                          <a:spcPts val="240"/>
                        </a:spcBef>
                        <a:spcAft>
                          <a:spcPts val="0"/>
                        </a:spcAft>
                      </a:pPr>
                      <a:r>
                        <a:rPr lang="it-IT" sz="1000" dirty="0" smtClean="0">
                          <a:solidFill>
                            <a:srgbClr val="595959"/>
                          </a:solidFill>
                          <a:effectLst/>
                          <a:latin typeface="Calibri"/>
                          <a:ea typeface="Times New Roman"/>
                        </a:rPr>
                        <a:t>Il progetto, che mira a recuperare e promuovere un tracciato di grande importanza per i pellegrini nonché a creare un itinerario escursionistico da percorrere a piedi, in bicicletta, a cavallo, per rilanciare i territori e le aree interessate anche sotto il profilo turistico-commerciale, è inserito in un programma internazionale per il riconoscimento del percorso come Cammino Europeo della Fede, e coinvolge l’Irlanda, l’Irlanda del Nord, la Francia, il Belgio e la Svizzera. </a:t>
                      </a:r>
                      <a:endParaRPr lang="it-IT" sz="1200" dirty="0" smtClean="0">
                        <a:effectLst/>
                        <a:latin typeface="Times New Roman"/>
                        <a:ea typeface="Times New Roman"/>
                      </a:endParaRPr>
                    </a:p>
                    <a:p>
                      <a:pPr algn="just" fontAlgn="base">
                        <a:spcBef>
                          <a:spcPts val="240"/>
                        </a:spcBef>
                        <a:spcAft>
                          <a:spcPts val="0"/>
                        </a:spcAft>
                      </a:pPr>
                      <a:r>
                        <a:rPr lang="it-IT" sz="1000" dirty="0" smtClean="0">
                          <a:solidFill>
                            <a:srgbClr val="595959"/>
                          </a:solidFill>
                          <a:effectLst/>
                          <a:latin typeface="Calibri"/>
                          <a:ea typeface="Times New Roman"/>
                        </a:rPr>
                        <a:t>La Camera di Commercio di Pavia è stata riconosciuta come Ente capofila della partnership che si occuperà del tratto italiano ed una delegazione europea ha visitato la nostra sede nello scorso mese di ottobre  per stabilire le modalità operative del lavoro futuro invitando una delegazione italiana a </a:t>
                      </a:r>
                      <a:r>
                        <a:rPr lang="it-IT" sz="1000" dirty="0" err="1" smtClean="0">
                          <a:solidFill>
                            <a:srgbClr val="595959"/>
                          </a:solidFill>
                          <a:effectLst/>
                          <a:latin typeface="Calibri"/>
                          <a:ea typeface="Times New Roman"/>
                        </a:rPr>
                        <a:t>Luxeuil</a:t>
                      </a:r>
                      <a:r>
                        <a:rPr lang="it-IT" sz="1000" dirty="0" smtClean="0">
                          <a:solidFill>
                            <a:srgbClr val="595959"/>
                          </a:solidFill>
                          <a:effectLst/>
                          <a:latin typeface="Calibri"/>
                          <a:ea typeface="Times New Roman"/>
                        </a:rPr>
                        <a:t>, in Francia, dove, nel mese di novembre, si terrà una manifestazione europea di grande rilevanza per il progetto.</a:t>
                      </a:r>
                      <a:endParaRPr lang="it-IT" sz="1200" dirty="0" smtClean="0">
                        <a:effectLst/>
                        <a:latin typeface="Times New Roman"/>
                        <a:ea typeface="Times New Roman"/>
                      </a:endParaRPr>
                    </a:p>
                    <a:p>
                      <a:pPr algn="just" fontAlgn="base">
                        <a:spcBef>
                          <a:spcPts val="240"/>
                        </a:spcBef>
                        <a:spcAft>
                          <a:spcPts val="0"/>
                        </a:spcAft>
                      </a:pPr>
                      <a:r>
                        <a:rPr lang="it-IT" sz="1000" dirty="0" smtClean="0">
                          <a:solidFill>
                            <a:srgbClr val="595959"/>
                          </a:solidFill>
                          <a:effectLst/>
                          <a:latin typeface="Calibri"/>
                          <a:ea typeface="Times New Roman"/>
                        </a:rPr>
                        <a:t>Per l’anno a venire la Camera intende impegnarsi nel ruolo di coordinatore del progetto italiano organizzando degli «Stati Generali» del Percorso di San Colombano ai quali far intervenire le diverse Associazioni Europee degli «amici di San Colombano» per fare il punto dello stato di avanzamento a livello internazionale e stabilire quali azioni promozionali intraprendere. </a:t>
                      </a:r>
                      <a:endParaRPr lang="it-IT" sz="1200" dirty="0" smtClean="0">
                        <a:effectLst/>
                        <a:latin typeface="Times New Roman"/>
                        <a:ea typeface="Times New Roman"/>
                      </a:endParaRPr>
                    </a:p>
                    <a:p>
                      <a:pPr algn="just" fontAlgn="base">
                        <a:spcBef>
                          <a:spcPts val="240"/>
                        </a:spcBef>
                        <a:spcAft>
                          <a:spcPts val="0"/>
                        </a:spcAft>
                      </a:pPr>
                      <a:r>
                        <a:rPr lang="it-IT" sz="1000" dirty="0" smtClean="0">
                          <a:solidFill>
                            <a:srgbClr val="595959"/>
                          </a:solidFill>
                          <a:effectLst/>
                          <a:latin typeface="Calibri"/>
                          <a:ea typeface="Times New Roman"/>
                        </a:rPr>
                        <a:t>Nel 2017 saranno realizzate inoltre le azioni che la Camera di Commercio ha previsto nell’ambito della adesione al partenariato del progetto presentato sul bando a favore del turismo religioso di Regione Lombardia dall’Associazione Il Bel San Michele, unitamente ad altre associazioni ed enti del territorio. Le azioni della Camera riguarderanno la realizzazione di un sito web ed una applicazione per dispositivi mobili, dedicati alla promozione del percorso e del territorio, una pubblicazione-guida con cartina dell’itinerario ed una serie di cartellonistica parlante che illustri i luoghi del cammino e la storia. A fianco di queste azioni si cercherà di attivare altre attività, da far transitare sull’Accordo di Programma in modo da trovare una importante fonte di finanziamento, volta a favorire la creazione di un circuito di posti di accoglienza e ristoro e di servizi di supporto al pellegrino che intraprende il viaggio da Dublino a Bobbio. </a:t>
                      </a:r>
                      <a:endParaRPr lang="it-IT" sz="1200" dirty="0" smtClean="0">
                        <a:effectLst/>
                        <a:latin typeface="Times New Roman"/>
                        <a:ea typeface="Times New Roman"/>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PROMOZIONE DEL TERRITORIO MEDIANTE SOSTEGNO ALLE  INIZIATIVE PER LO SVILUPPO DELL’ECONOMIA PROVINCIALE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La Camera di Commercio di Pavia, anche per il 2017, intende sostenere la valorizzazione e lo sviluppo del territorio, anche attraverso la concessione di contributi a favore di progetti per la promozione dell’economia della Provincia realizzata da Enti o Associazioni del territorio.</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28</a:t>
            </a:fld>
            <a:endParaRPr lang="it-IT"/>
          </a:p>
        </p:txBody>
      </p:sp>
    </p:spTree>
    <p:extLst>
      <p:ext uri="{BB962C8B-B14F-4D97-AF65-F5344CB8AC3E}">
        <p14:creationId xmlns:p14="http://schemas.microsoft.com/office/powerpoint/2010/main" val="20230409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801918507"/>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1364569327"/>
              </p:ext>
            </p:extLst>
          </p:nvPr>
        </p:nvGraphicFramePr>
        <p:xfrm>
          <a:off x="539552" y="1054224"/>
          <a:ext cx="8136904" cy="5803776"/>
        </p:xfrm>
        <a:graphic>
          <a:graphicData uri="http://schemas.openxmlformats.org/drawingml/2006/table">
            <a:tbl>
              <a:tblPr/>
              <a:tblGrid>
                <a:gridCol w="8136904"/>
              </a:tblGrid>
              <a:tr h="5803776">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Anche il  decreto di riforma riconosce e valorizza il ruolo di agenti di semplificazione delle Camere di Commercio , che negli ultimi vent’anni hanno gestito con grande efficacia il percorso di innovazione tecnologica  del Registro Imprese, fulcro di un patrimonio informativo di estrema ricchezza a garanzia della pubblicità legale e della regolazione del mercato. In effetti il legislatore ha attribuito al Registro nuove funzioni per portare a compimento quel disegno di semplificazione e facilitazione all’accesso informativo sancito nella normativa comunitaria.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Dalla riforma esce un Registro Imprese con una chiara connotazione multifunzionale, caratterizzato da uniformità di gestione a livello nazionale  - garantita dal coordinamento più pregnante del Mise  che assume nuovi poteri di vigilanza sul Registro sommati a quelli del Giudice – e da un Conservatore unico, nominato dal Mise su proposta di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Unioncamere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per ogni distretto facente capo al Tribunale delle Imprese . Il riferimento per Pavia è il Tribunale delle Imprese di Milano.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SOSTEGNO AI SUAP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Permane l’impegno anche per il 2017 a supportare gli Sportelli Unici delle Attività produttive  per  incentivare l’innovazione e la semplificazione delle procedure anche attraverso  l’impiego di risorse economiche ingenti.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Tra le azioni previste:</a:t>
                      </a:r>
                    </a:p>
                    <a:p>
                      <a:pPr marL="171450" marR="0" lvl="0" indent="-171450" algn="just" defTabSz="914400" rtl="0" eaLnBrk="1" fontAlgn="base" latinLnBrk="0" hangingPunct="1">
                        <a:lnSpc>
                          <a:spcPct val="100000"/>
                        </a:lnSpc>
                        <a:spcBef>
                          <a:spcPct val="20000"/>
                        </a:spcBef>
                        <a:spcAft>
                          <a:spcPct val="0"/>
                        </a:spcAft>
                        <a:buClrTx/>
                        <a:buSzTx/>
                        <a:buFontTx/>
                        <a:buChar char="-"/>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formazione rivolta  ai responsabili degli Sportelli e ai collaboratori  per assicurare competenze adeguate</a:t>
                      </a:r>
                    </a:p>
                    <a:p>
                      <a:pPr marL="171450" marR="0" lvl="0" indent="-171450" algn="just" defTabSz="914400" rtl="0" eaLnBrk="1" fontAlgn="base" latinLnBrk="0" hangingPunct="1">
                        <a:lnSpc>
                          <a:spcPct val="100000"/>
                        </a:lnSpc>
                        <a:spcBef>
                          <a:spcPct val="20000"/>
                        </a:spcBef>
                        <a:spcAft>
                          <a:spcPct val="0"/>
                        </a:spcAft>
                        <a:buClrTx/>
                        <a:buSzTx/>
                        <a:buFontTx/>
                        <a:buChar char="-"/>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diffusione della piattaforma telematica camerale per supportare - sul piano organizzativo e procedurale – i SUAP nella gestione delle pratiche relative all’avvio delle attività economiche di impresa, offrendo uno strumento semplificato per la trasmissione delle istanze.</a:t>
                      </a:r>
                    </a:p>
                    <a:p>
                      <a:pPr marL="171450" marR="0" lvl="0" indent="-171450" algn="just" defTabSz="914400" rtl="0" eaLnBrk="1" fontAlgn="base" latinLnBrk="0" hangingPunct="1">
                        <a:lnSpc>
                          <a:spcPct val="100000"/>
                        </a:lnSpc>
                        <a:spcBef>
                          <a:spcPct val="20000"/>
                        </a:spcBef>
                        <a:spcAft>
                          <a:spcPct val="0"/>
                        </a:spcAft>
                        <a:buClrTx/>
                        <a:buSzTx/>
                        <a:buFontTx/>
                        <a:buChar char="-"/>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FASCICOLO INFORMATICO D’IMPRESA E PUNTO UNICO DI CONTATTO</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Il Fascicolo Informatico d’Impresa previsto dal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Dpr</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160/2010 ha lo scopo di  creare un unico punto di raccolta di dati e documenti relativi alla costituzione, all’avvio e all’esercizio delle attività, favorendo la collaborazione tra pubbliche amministrazioni e l’efficienza dell’attività amministrativa, con evidenti vantaggi di semplificazione nei rapporti tra PA e imprese.  La riforma del sistema camerale attribuisce un ruolo strategico alle Camere in questa materia.  Le Camere di Commercio provvedono alla  formazione e alla gestione dei documenti del fascicolo senza alcun onere finanziario aggiuntivo a carico delle imprese stesse.</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Nel corso del 2016 in ambito regionale si è chiusa positivamente la prima fase di sperimentazione del fascicolo informatico; la prossima sfida è costituita dall’estensione dei Comuni coinvolti (da 12 a 163) con  i quali verranno consolidati i risultati conseguiti nella prima fase nonché verranno testati nuovi modelli organizzativi e procedimenti da informatizzare.  Oltre ai compiti di tenuta  e gestione del fascicolo, l’Ente si impegna  a favorire una sempre più forte integrazione  tra SUAP – Registro Imprese  - Fascicolo informatico d’impresa. </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REGISTRO IMPRESE E NUOVI SERVIZI</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Il 2017 si caratterizzerà per il potenziamento di alcuni servizi innovativi che coinvolgono il Registro Imprese . Anzitutto  quello di assistenza alle start up e alle PMI innovative , di sviluppo del registro dell’alternanza scuola-lavoro e di rilascio del nuovo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Spid</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(sistema pubblico di identità digitale) per l’accesso tramite un unico identificativo ai servizi di tutte le PA, tutte funzioni che impegneranno la Camera in onerosi e complessi processi di acquisizione di nuove competenze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29</a:t>
            </a:fld>
            <a:endParaRPr lang="it-IT"/>
          </a:p>
        </p:txBody>
      </p:sp>
    </p:spTree>
    <p:extLst>
      <p:ext uri="{BB962C8B-B14F-4D97-AF65-F5344CB8AC3E}">
        <p14:creationId xmlns:p14="http://schemas.microsoft.com/office/powerpoint/2010/main" val="14795635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238694665"/>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190970617"/>
              </p:ext>
            </p:extLst>
          </p:nvPr>
        </p:nvGraphicFramePr>
        <p:xfrm>
          <a:off x="395536" y="1052736"/>
          <a:ext cx="8424936" cy="5805264"/>
        </p:xfrm>
        <a:graphic>
          <a:graphicData uri="http://schemas.openxmlformats.org/drawingml/2006/table">
            <a:tbl>
              <a:tblPr/>
              <a:tblGrid>
                <a:gridCol w="8424936"/>
              </a:tblGrid>
              <a:tr h="580526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Il servizi finalizzati a garantire la trasparenza del mercato e la regolarità delle transazioni commerciali, nell’interesse dei consumatori e delle imprese che operano correttamente, continuano a svolgere un ruolo centrale nel panorama delle funzioni di supporto allo sviluppo dell’economia, anche nelle intenzioni di riforma del sistema camerale perseguite dal Governo.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VIGILANZA DEL MERCATO – CONTROLLI SULLA SICUREZZA DEI PRODOTTI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Nel 2017 saranno consolidati gli interventi della Camera nell’ambito  della trasparenza del mercato e della tutela del consumatore.  A tal proposito l’Ente si potrà anche avvalere del sostegno finanziario derivante dalla sottoscrizione della Convenzione con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l’Unioncamere</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 finalizzata a dare attuazione al Protocollo d’intesa con il Ministero dello Sviluppo Economico in materia di controlli sulla sicurezza dei prodotti.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In particolare verranno effettuati contributi forfetariamente sulla base del numero delle ispezioni effettuate, come avvenuto negli esercizi precedenti. Mediante percorsi formativi già intrapresi nel corso del 2016 il personale effettuerà anche l’analisi documentale, rivolgendosi solo per i casi più complessi all’ausilio di un laboratorio convenzionato. Altra novità è costituita dalle analisi di laboratorio, che non saranno più commissionate più sulla base di selezione casuale, ma solo in caso di riscontrate difformità formali a seguito del controllo visivo sui prodotti medesimi.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L’adesione alla Convenzione comporta anche il vantaggio per il sistema camerale di uniformare le procedure in un ambito particolarmente  delicato, quale è quello dell’applicazione delle sanzioni amministrative in caso di constatazione di illeciti.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CONSOLIDAMENTO  DELL’IMPEGNO NELL’OFFERTA DI SERVIZI  DI CONCILIAZIONE</a:t>
                      </a:r>
                    </a:p>
                    <a:p>
                      <a:pPr marL="0" marR="0" lvl="0" indent="0" algn="just" defTabSz="914400" rtl="0" eaLnBrk="1" fontAlgn="base" latinLnBrk="0" hangingPunct="1">
                        <a:lnSpc>
                          <a:spcPct val="100000"/>
                        </a:lnSpc>
                        <a:spcBef>
                          <a:spcPts val="0"/>
                        </a:spcBef>
                        <a:spcAft>
                          <a:spcPct val="0"/>
                        </a:spcAft>
                        <a:buClrTx/>
                        <a:buSzTx/>
                        <a:buFont typeface="Arial" charset="0"/>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La  mediazione, in quanto strumento di giustizia alternativa, costituisce un’ importante funzione storicamente svolta dalle Camere. Già prima dell’entrata in vigore della nuova mediazione ex D.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Lgs</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 28/2010 la Camera di Commercio di Pavia aveva creduto nell’importanza dell’istituto e ne aveva promosso l’utilizzo da parte delle imprese e dei cittadini.  L’iscrizione del proprio Organismo di mediazione nel Registro istituito presso il Ministero della Giustizia ha consentito di consolidare il proprio impegno, anche nell’ambito delle casistiche di controversie per cui è previsto il tentativo obbligatorio di conciliazione. Si tratta di un impegno che verrà rinnovato anche per il  2017, anche tramite l’incentivazione di percorsi di aggiornamento rivolti sia al personale interno, sia ai professionisti che collaborano in qualità di mediatori con l’Organismo camerale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Calibri"/>
                        <a:ea typeface="+mn-ea"/>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a:ea typeface="+mn-ea"/>
                          <a:cs typeface="Times New Roman" panose="02020603050405020304" pitchFamily="18" charset="0"/>
                        </a:rPr>
                        <a:t>AVVIO DELLE ATTIVITA’ PER LA COMPOSIZIONE DELLE CRISI DA SOVRAINDEBITAMENTO</a:t>
                      </a:r>
                    </a:p>
                    <a:p>
                      <a:pPr marL="0" marR="0" lvl="0" indent="0" algn="just" defTabSz="914400" rtl="0" eaLnBrk="1" fontAlgn="base" latinLnBrk="0" hangingPunct="1">
                        <a:lnSpc>
                          <a:spcPct val="100000"/>
                        </a:lnSpc>
                        <a:spcBef>
                          <a:spcPts val="0"/>
                        </a:spcBef>
                        <a:spcAft>
                          <a:spcPct val="0"/>
                        </a:spcAft>
                        <a:buClrTx/>
                        <a:buSzTx/>
                        <a:buFont typeface="Arial" charset="0"/>
                        <a:buNone/>
                        <a:tabLst/>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a:ea typeface="+mn-ea"/>
                          <a:cs typeface="Times New Roman" panose="02020603050405020304" pitchFamily="18" charset="0"/>
                        </a:rPr>
                        <a:t>Con il supporto di uno specifico progetto promosso da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Calibri"/>
                          <a:ea typeface="+mn-ea"/>
                          <a:cs typeface="Times New Roman" panose="02020603050405020304" pitchFamily="18" charset="0"/>
                        </a:rPr>
                        <a:t>Unioncamere</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a:ea typeface="+mn-ea"/>
                          <a:cs typeface="Times New Roman" panose="02020603050405020304" pitchFamily="18" charset="0"/>
                        </a:rPr>
                        <a:t>, la Camera ha contribuito nel 2016 alla costituzione un Organismo per la composizione delle crisi da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Calibri"/>
                          <a:ea typeface="+mn-ea"/>
                          <a:cs typeface="Times New Roman" panose="02020603050405020304" pitchFamily="18" charset="0"/>
                        </a:rPr>
                        <a:t>sovraindebitamento</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a:ea typeface="+mn-ea"/>
                          <a:cs typeface="Times New Roman" panose="02020603050405020304" pitchFamily="18" charset="0"/>
                        </a:rPr>
                        <a:t>. La Camera Arbitrale di Milano, Azienda speciale della Camera di Commercio di Milano, si avvarrà dei sette Enti lombardi collegati, tra cui la Camera di Pavia, per l’offerta del servizio nei confronti dei soggetti legittimati all’accesso del servizio, ossia i consumatori, i professionisti e le imprese non assoggettabili alle procedure fallimentari. Tali soggetti qualora si trovino in gravi situazioni debitorie, e in presenza di determinati requisiti di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Calibri"/>
                          <a:ea typeface="+mn-ea"/>
                          <a:cs typeface="Times New Roman" panose="02020603050405020304" pitchFamily="18" charset="0"/>
                        </a:rPr>
                        <a:t>meritevolezza</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a:ea typeface="+mn-ea"/>
                          <a:cs typeface="Times New Roman" panose="02020603050405020304" pitchFamily="18" charset="0"/>
                        </a:rPr>
                        <a:t>, potranno far ricorso a questo strumento,  evitando il rischio di esposizione</a:t>
                      </a:r>
                      <a:r>
                        <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rPr>
                        <a:t> alle procedure intraprese singolarmente dai creditori. Il procedimento sarà svolto con l’ausilio dei gestori delle crisi, professionisti appositamente selezionati in possesso delle necessarie condizioni di imparzialità .</a:t>
                      </a:r>
                    </a:p>
                    <a:p>
                      <a:pPr marL="0" marR="0" lvl="0" indent="0" algn="just" defTabSz="914400" rtl="0" eaLnBrk="1" fontAlgn="base" latinLnBrk="0" hangingPunct="1">
                        <a:lnSpc>
                          <a:spcPct val="100000"/>
                        </a:lnSpc>
                        <a:spcBef>
                          <a:spcPts val="0"/>
                        </a:spcBef>
                        <a:spcAft>
                          <a:spcPct val="0"/>
                        </a:spcAft>
                        <a:buClrTx/>
                        <a:buSzTx/>
                        <a:buFont typeface="Arial" charset="0"/>
                        <a:buNone/>
                        <a:tabLst/>
                      </a:pPr>
                      <a:endPar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endParaRPr>
                    </a:p>
                    <a:p>
                      <a:pPr marL="0" marR="0" lvl="0" indent="0" algn="just" defTabSz="914400" rtl="0" eaLnBrk="1" fontAlgn="base" latinLnBrk="0" hangingPunct="1">
                        <a:lnSpc>
                          <a:spcPct val="100000"/>
                        </a:lnSpc>
                        <a:spcBef>
                          <a:spcPts val="0"/>
                        </a:spcBef>
                        <a:spcAft>
                          <a:spcPct val="0"/>
                        </a:spcAft>
                        <a:buClrTx/>
                        <a:buSzTx/>
                        <a:buFont typeface="Arial" charset="0"/>
                        <a:buNone/>
                        <a:tabLst/>
                      </a:pPr>
                      <a:r>
                        <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rPr>
                        <a:t>DIFFUSIONE DELLA CONOSCENZA DELLE FUNZIONI CAMERALI IN MATERIA DI REGOLAZIONE DEL MERCATO</a:t>
                      </a:r>
                    </a:p>
                    <a:p>
                      <a:pPr marL="0" marR="0" lvl="0" indent="0" algn="just" defTabSz="914400" rtl="0" eaLnBrk="1" fontAlgn="base" latinLnBrk="0" hangingPunct="1">
                        <a:lnSpc>
                          <a:spcPct val="100000"/>
                        </a:lnSpc>
                        <a:spcBef>
                          <a:spcPts val="0"/>
                        </a:spcBef>
                        <a:spcAft>
                          <a:spcPct val="0"/>
                        </a:spcAft>
                        <a:buClrTx/>
                        <a:buSzTx/>
                        <a:buFont typeface="Arial" charset="0"/>
                        <a:buNone/>
                        <a:tabLst/>
                      </a:pPr>
                      <a:r>
                        <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rPr>
                        <a:t>Saranno effettuati incontri con le scuole per diffondere la conoscenza delle attività svolte dalla Camera di Commercio nel settore della regolazione del mercato (vigilanza sulla sicurezza dei prodotti, deposito di brevetti e marchi, tenuta del registro dei protesti cambiari, concorsi a premio, mediazione)</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30</a:t>
            </a:fld>
            <a:endParaRPr lang="it-IT"/>
          </a:p>
        </p:txBody>
      </p:sp>
    </p:spTree>
    <p:extLst>
      <p:ext uri="{BB962C8B-B14F-4D97-AF65-F5344CB8AC3E}">
        <p14:creationId xmlns:p14="http://schemas.microsoft.com/office/powerpoint/2010/main" val="169442574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410932601"/>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42256326"/>
              </p:ext>
            </p:extLst>
          </p:nvPr>
        </p:nvGraphicFramePr>
        <p:xfrm>
          <a:off x="395536" y="1052736"/>
          <a:ext cx="8136904" cy="5803776"/>
        </p:xfrm>
        <a:graphic>
          <a:graphicData uri="http://schemas.openxmlformats.org/drawingml/2006/table">
            <a:tbl>
              <a:tblPr/>
              <a:tblGrid>
                <a:gridCol w="8136904"/>
              </a:tblGrid>
              <a:tr h="5803776">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rPr>
                        <a:t>QUALIFICAZIONE DELLE FUNZIONI DI RILEVAZIONE DEI PREZZI E VALORIZZAZIONE DELLA BORSA MERCI TELEMATICA ITALIANA IN ACCORDO CON LE NUOVE PREVISIONI NORMATIVE</a:t>
                      </a:r>
                    </a:p>
                    <a:p>
                      <a:pPr marL="0" marR="0" lvl="0" indent="0" algn="just" defTabSz="914400" rtl="0" eaLnBrk="1" fontAlgn="base" latinLnBrk="0" hangingPunct="1">
                        <a:lnSpc>
                          <a:spcPct val="100000"/>
                        </a:lnSpc>
                        <a:spcBef>
                          <a:spcPts val="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legge 91/2015 recante disposizioni urgenti in materia di rilancio dei settori agricoli in crisi ha introdotto (art. 6 bis) nuove norme per la trasparenza nelle relazioni contrattuali nelle filiere agricole che comportano l’istituzione, con decreto del Ministro delle Politiche agricole Alimentari e Forestali, delle Commissioni uniche nazionali per le filiere maggiormente rappresentative del sistema agricolo alimentare, in linea con gli orientamenti dell’Unione Europea in materia di organizzazioni comuni di mercati. Alle Commissioni uniche nazionali parteciperanno i delegati delle organizzazioni e delle associazioni professionali dei produttori agricoli, dell’industria di trasformazione, del commercio e della distribuzione. Le Commissioni avranno sede presso una o più borse merci, individuate secondo criteri che tengono conto della rilevanza economica della specifica filiera, e opereranno con il supporto della società di gestione Borsa Merci Telematica Italiana. Le stesse saranno chiamate a determinare quotazioni di prezzo, che gli operatori commerciali possono adottare come riferimento nei contratti di compravendita e di cessione stipulati ai sensi della normativa vigente. A seguito della loro istituzione le borse merci ed eventuali commissioni prezzi e sale di contrattazione istituite presso le Camere di Commercio dovranno sospendere l’autonoma rilevazione dei relativi prezzi e limitarsi a pubblicare quelli rilevati dalle Commissioni uniche nazionali. </a:t>
                      </a:r>
                    </a:p>
                    <a:p>
                      <a:pPr marL="0" marR="0" lvl="0" indent="0" algn="l" defTabSz="914400" rtl="0" eaLnBrk="1" fontAlgn="base" latinLnBrk="0" hangingPunct="1">
                        <a:lnSpc>
                          <a:spcPct val="100000"/>
                        </a:lnSpc>
                        <a:spcBef>
                          <a:spcPts val="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Camera di Commercio in collaborazione con BMTI intende seguire l’attuazione della nuova normativa in modo attivo anche al fine di valorizzare la Sala Contrattazione Merci di Mortara in relazione alla approvazione della  CUN nazionale del riso e del  risone.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rPr>
                        <a:t>DIVULGAZIONE DEL SERVIZIO DI ORIENTAMENTO PER CONTRASTARE L’ILLEGALITÀ NELLE RELAZIONI ECONOMICHE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Camera di Commercio di Pavia ha aderito, negli anni scorsi, al progetto «Sportello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RiEmergo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in collaborazione con l’Unione Regionale, e nell’ottobre dello scorso anno, ha reso pubblica l’attivazione dello sportello con un evento aperto, oltreché  alle forze dell’ordine,  alle associazioni e alle imprese del territorio. Durante il 2016 lo Sportello ha raccolto un discreto numero di segnalazioni dimostrando la propria utilità. Anche per l’anno 2017, pertanto,  l’attività dello Sportello Legalità continuerà a svolgere attività di ricezione di richieste ed eventuali segnalazioni al referente camerale che si incaricherà di smistare la segnalazione ai referenti esterni competenti già individuati (Associazioni Libera 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Transparency</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International), supportando la richiesta con gli strumenti informatici a disposizione in modo da fornire anche un’assistenza tecnica diretta ai soggetti segnalanti. Lo Sportello Legalità avrà anche una funzione di monitoraggio delle segnalazioni, per consentire la valutazione dei risultati di efficacia ed efficienza dello svolgimento del servizio e si attiverà su azioni di sensibilizzazione per la diffusione della cultura della legalità attraverso incontri e dibattiti, coinvolgendo direttamente imprese e loro associazioni di categoria.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Oltre a ciò la Camera proseguirà a dare attuazione all’accordo stipulato fra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Unioncamere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e Ministero dell’Istruzione in materia di educazione alla legalità economica, che prevede la messa a punto di un programma di azioni da realizzare sui singoli territori rivolti alle scuole  e finalizzati a far conoscere, in un’ottica educativa, l’importanza delle informazioni di cui le Camere di Commercio sono depositarie per favorire un’economia sana e legale.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000" b="0" i="0" u="none" strike="noStrike" kern="1200" cap="none" spc="0" normalizeH="0" baseline="0" noProof="0" dirty="0" smtClean="0">
                        <a:ln>
                          <a:noFill/>
                        </a:ln>
                        <a:solidFill>
                          <a:schemeClr val="tx1"/>
                        </a:solidFill>
                        <a:effectLst/>
                        <a:uLnTx/>
                        <a:uFillTx/>
                        <a:latin typeface="Calibri" panose="020F0502020204030204" pitchFamily="34" charset="0"/>
                        <a:cs typeface="Times New Roman" panose="02020603050405020304"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31</a:t>
            </a:fld>
            <a:endParaRPr lang="it-IT"/>
          </a:p>
        </p:txBody>
      </p:sp>
    </p:spTree>
    <p:extLst>
      <p:ext uri="{BB962C8B-B14F-4D97-AF65-F5344CB8AC3E}">
        <p14:creationId xmlns:p14="http://schemas.microsoft.com/office/powerpoint/2010/main" val="22309096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422919715"/>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279724961"/>
              </p:ext>
            </p:extLst>
          </p:nvPr>
        </p:nvGraphicFramePr>
        <p:xfrm>
          <a:off x="467544" y="1124744"/>
          <a:ext cx="8207375" cy="514065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La Camera sarà indotta ne corso del prossimo anno ad avviare azioni per rinnovare la gestione e l’organizzazione della struttura con l’obiettivo di renderla più funzionale e adeguarla al nuovo scenario di riferimento che deriverà dall’esito del piano di razionalizzazione di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Calibri" pitchFamily="34" charset="0"/>
                          <a:ea typeface="+mn-ea"/>
                          <a:cs typeface="+mn-cs"/>
                        </a:rPr>
                        <a:t>Unioncamere</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  relativo agli accorpamenti, al riordino delle sedi e alla revisione dell’assetto del personale. In ogni caso l’Ente conferma l’intento di migliorare continuamente la performance organizzativa e valutare i margini di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Calibri" pitchFamily="34" charset="0"/>
                          <a:ea typeface="+mn-ea"/>
                          <a:cs typeface="+mn-cs"/>
                        </a:rPr>
                        <a:t>efficientamento</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 dell’azione camerale, tenuto conto del condizionamento esterno e delle potenzialità /opportunità derivanti dai nuovi compiti assegnati alle Camere.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CONSOLIDARE I BENEFICI DEL NUOVO SISTEMA DI GESTIONE DIGITALE DEI DOCUMENTI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Con l’introduzione dal settembre 2015 dell’applicativo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Calibri" pitchFamily="34" charset="0"/>
                          <a:ea typeface="+mn-ea"/>
                          <a:cs typeface="+mn-cs"/>
                        </a:rPr>
                        <a:t>Gedoc</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 di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Calibri" pitchFamily="34" charset="0"/>
                          <a:ea typeface="+mn-ea"/>
                          <a:cs typeface="+mn-cs"/>
                        </a:rPr>
                        <a:t>Infocamere</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 il sistema di gestione documentale è stato informatizzato, in ottemperanza alle previsioni dell’agenda digitale italiana che vuole un amministrazione  pubblica completamente </a:t>
                      </a:r>
                      <a:r>
                        <a:rPr kumimoji="0" lang="it-IT" altLang="it-IT" sz="1000" b="0" i="1" u="none" strike="noStrike" kern="1200" cap="none" spc="0" normalizeH="0" baseline="0" noProof="0" dirty="0" err="1" smtClean="0">
                          <a:ln>
                            <a:noFill/>
                          </a:ln>
                          <a:solidFill>
                            <a:schemeClr val="tx1">
                              <a:lumMod val="65000"/>
                              <a:lumOff val="35000"/>
                            </a:schemeClr>
                          </a:solidFill>
                          <a:effectLst/>
                          <a:uLnTx/>
                          <a:uFillTx/>
                          <a:latin typeface="Calibri" pitchFamily="34" charset="0"/>
                          <a:ea typeface="+mn-ea"/>
                          <a:cs typeface="+mn-cs"/>
                        </a:rPr>
                        <a:t>paperless</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 sia al suo interno che nei rapporti con il cittadino. La documentazione dall’Ente in ingresso e in uscita viene protocollata, assegnata, fascicolata e archiviata solo con procedimenti  informatici.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La prossima tappa è costituita dall’attivazione di un sistema di conservazione documentale secondo le norme vigenti; inoltre in ottemperanza a quanto previsto dal vigente Codice dell’Amministrazione Digitale, saranno attuati interventi per la reingegnerizzazione dei processi, finalizzati alla completa digitalizzazione dei fascicoli per i quali sussiste ancora un sistema di gestione  parzialmente  cartaceo.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EFFETTUARE UNA RIORGANIZZAZIONE  FINALIZZATA ALLA RIASSEGNAZIONE DI ALCUNE ATTIVITA’ NELL’AMBITO DELL’AREA DEI SERVIZI ISTITUZIONALI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Tra i servizi offerti ai cittadini e alle imprese particolare importanza rivestono  il rilascio dei dispositivi di firma digitale emessi da enti certificatori autorizzati e il rilascio delle  carte tachigrafiche; questi ultimi sono dispositivi che consentono l’utilizzo dell’unità veicolare (tachigrafo) nelle sue diverse funzioni, permettendo di identificare il soggetto che opera con il tachigrafo (conducenti, officine di manutenzione, aziende proprietarie dei veicoli, autorità di controllo) e di conservare i dati delle operazioni svolte con il tachigrafo.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A seguito della cessata esternalizzazione  dei suddetti servizi  si prospetta per l’Ente la necessità di procedere a una riorganizzazione interna,  volta a  gestire il considerevole carico relativo (nel 2015 i  dispositivi di firma digitale rilasciati sono stati 3766, le carte tachigrafiche 1171); il coinvolgimento di diverse risorse nell’ambito dell’Area dei servizi istituzionali, ha l’obiettivo di garantire il mantenimento dei livelli di servizi finora offerti, realizzando una maggiore flessibilità anche attraverso opportuni percorsi di formazione.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200" b="0" i="0" u="none" strike="noStrike" cap="none" normalizeH="0" baseline="0" dirty="0" smtClean="0">
                        <a:ln>
                          <a:noFill/>
                        </a:ln>
                        <a:solidFill>
                          <a:srgbClr val="FF0000"/>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32</a:t>
            </a:fld>
            <a:endParaRPr lang="it-IT"/>
          </a:p>
        </p:txBody>
      </p:sp>
    </p:spTree>
    <p:extLst>
      <p:ext uri="{BB962C8B-B14F-4D97-AF65-F5344CB8AC3E}">
        <p14:creationId xmlns:p14="http://schemas.microsoft.com/office/powerpoint/2010/main" val="213048870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416348452"/>
              </p:ext>
            </p:extLst>
          </p:nvPr>
        </p:nvGraphicFramePr>
        <p:xfrm>
          <a:off x="323528" y="260648"/>
          <a:ext cx="8280920" cy="1080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016590749"/>
              </p:ext>
            </p:extLst>
          </p:nvPr>
        </p:nvGraphicFramePr>
        <p:xfrm>
          <a:off x="395536" y="1268760"/>
          <a:ext cx="8279383" cy="5068642"/>
        </p:xfrm>
        <a:graphic>
          <a:graphicData uri="http://schemas.openxmlformats.org/drawingml/2006/table">
            <a:tbl>
              <a:tblPr/>
              <a:tblGrid>
                <a:gridCol w="8279383"/>
              </a:tblGrid>
              <a:tr h="5068642">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endParaRPr kumimoji="0" lang="it-IT" altLang="it-IT" sz="1200" b="0" i="0" u="none" strike="noStrike" cap="none" normalizeH="0" baseline="0" dirty="0" smtClean="0">
                        <a:ln>
                          <a:noFill/>
                        </a:ln>
                        <a:solidFill>
                          <a:schemeClr val="bg1">
                            <a:lumMod val="50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mn-lt"/>
                        </a:rPr>
                        <a:t>Il momento di intenso cambiamento che stanno attraversando le Camere di Commercio soggette a una riorganizzazione della struttura e dei meccanismi operativi degli enti non può prescindere da percorsi di aggiornamento e riqualificazione del personale dipendente.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mn-lt"/>
                        </a:rPr>
                        <a:t>A </a:t>
                      </a:r>
                      <a:r>
                        <a:rPr kumimoji="0" lang="it-IT" altLang="it-IT" sz="1000" b="0" i="0" u="none" strike="noStrike" cap="none" normalizeH="0" baseline="0" dirty="0" smtClean="0">
                          <a:ln>
                            <a:noFill/>
                          </a:ln>
                          <a:solidFill>
                            <a:schemeClr val="tx1">
                              <a:lumMod val="65000"/>
                              <a:lumOff val="35000"/>
                            </a:schemeClr>
                          </a:solidFill>
                          <a:effectLst/>
                          <a:latin typeface="+mn-lt"/>
                        </a:rPr>
                        <a:t>ciò si aggiunga che i numerosi vincoli </a:t>
                      </a:r>
                      <a:r>
                        <a:rPr kumimoji="0" lang="it-IT" altLang="it-IT" sz="1000" b="0" i="0" u="none" strike="noStrike" cap="none" normalizeH="0" baseline="0" dirty="0" err="1" smtClean="0">
                          <a:ln>
                            <a:noFill/>
                          </a:ln>
                          <a:solidFill>
                            <a:schemeClr val="tx1">
                              <a:lumMod val="65000"/>
                              <a:lumOff val="35000"/>
                            </a:schemeClr>
                          </a:solidFill>
                          <a:effectLst/>
                          <a:latin typeface="+mn-lt"/>
                        </a:rPr>
                        <a:t>assunzionali</a:t>
                      </a:r>
                      <a:r>
                        <a:rPr kumimoji="0" lang="it-IT" altLang="it-IT" sz="1000" b="0" i="0" u="none" strike="noStrike" cap="none" normalizeH="0" baseline="0" dirty="0" smtClean="0">
                          <a:ln>
                            <a:noFill/>
                          </a:ln>
                          <a:solidFill>
                            <a:schemeClr val="tx1">
                              <a:lumMod val="65000"/>
                              <a:lumOff val="35000"/>
                            </a:schemeClr>
                          </a:solidFill>
                          <a:effectLst/>
                          <a:latin typeface="+mn-lt"/>
                        </a:rPr>
                        <a:t> introdotti a partire dalla legge finanziaria 2005 e tuttora vigenti, non hanno consentito – nel tempo - un adeguato ricambio generazionale, reso ancor più difficoltoso in ragione degli stretti vincoli di accesso alla pensione. Inoltre l’attuale legge di riforma delle Camere di Commercio comporta inevitabilmente gravi ripercussioni sul piano dell’occupazione, in particolar modo in un Ente di medie dimensioni.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mn-lt"/>
                        </a:rPr>
                        <a:t>In tale difficile contesto si dovrà necessariamente tenere conto della necessità di: </a:t>
                      </a: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v"/>
                        <a:tabLst/>
                      </a:pPr>
                      <a:r>
                        <a:rPr kumimoji="0" lang="it-IT" altLang="it-IT" sz="1000" b="0" i="0" u="none" strike="noStrike" cap="none" normalizeH="0" baseline="0" dirty="0" smtClean="0">
                          <a:ln>
                            <a:noFill/>
                          </a:ln>
                          <a:solidFill>
                            <a:schemeClr val="tx1">
                              <a:lumMod val="65000"/>
                              <a:lumOff val="35000"/>
                            </a:schemeClr>
                          </a:solidFill>
                          <a:effectLst/>
                          <a:latin typeface="+mn-lt"/>
                        </a:rPr>
                        <a:t>intervenire sulle modalità di organizzazione del lavoro, mirando ad una gestione delle risorse umane basata sulla cultura del  risultato </a:t>
                      </a: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v"/>
                        <a:tabLst/>
                      </a:pPr>
                      <a:r>
                        <a:rPr kumimoji="0" lang="it-IT" altLang="it-IT" sz="1000" b="0" i="0" u="none" strike="noStrike" cap="none" normalizeH="0" baseline="0" dirty="0" smtClean="0">
                          <a:ln>
                            <a:noFill/>
                          </a:ln>
                          <a:solidFill>
                            <a:schemeClr val="tx1">
                              <a:lumMod val="65000"/>
                              <a:lumOff val="35000"/>
                            </a:schemeClr>
                          </a:solidFill>
                          <a:effectLst/>
                          <a:latin typeface="+mn-lt"/>
                        </a:rPr>
                        <a:t>individuare percorsi formativi adeguati diretti all’acquisizione/rafforzamento delle competenze richieste, nonché a elevare il grado di motivazione, il senso di appartenenza e lo spirito di squadra</a:t>
                      </a: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v"/>
                        <a:tabLst/>
                      </a:pPr>
                      <a:r>
                        <a:rPr kumimoji="0" lang="it-IT" altLang="it-IT" sz="1000" b="0" i="0" u="none" strike="noStrike" cap="none" normalizeH="0" baseline="0" dirty="0" smtClean="0">
                          <a:ln>
                            <a:noFill/>
                          </a:ln>
                          <a:solidFill>
                            <a:schemeClr val="tx1">
                              <a:lumMod val="65000"/>
                              <a:lumOff val="35000"/>
                            </a:schemeClr>
                          </a:solidFill>
                          <a:effectLst/>
                          <a:latin typeface="+mn-lt"/>
                        </a:rPr>
                        <a:t>favorire momenti di scambio delle diverse esperienze e la condivisione delle conoscenze </a:t>
                      </a: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v"/>
                        <a:tabLst/>
                      </a:pPr>
                      <a:r>
                        <a:rPr kumimoji="0" lang="it-IT" altLang="it-IT" sz="1000" b="0" i="0" u="none" strike="noStrike" cap="none" normalizeH="0" baseline="0" dirty="0" smtClean="0">
                          <a:ln>
                            <a:noFill/>
                          </a:ln>
                          <a:solidFill>
                            <a:schemeClr val="tx1">
                              <a:lumMod val="65000"/>
                              <a:lumOff val="35000"/>
                            </a:schemeClr>
                          </a:solidFill>
                          <a:effectLst/>
                          <a:latin typeface="+mn-lt"/>
                        </a:rPr>
                        <a:t>rafforzare le competenze tecniche dei dipendenti facilitando nell’insieme la modernizzazione della Struttura.</a:t>
                      </a:r>
                    </a:p>
                    <a:p>
                      <a:pPr marL="0" marR="0" lvl="0" indent="0" algn="just"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it-IT" altLang="it-IT" sz="1000" b="0" i="0" u="none" strike="noStrike" cap="none" normalizeH="0" baseline="0" dirty="0" smtClean="0">
                        <a:ln>
                          <a:noFill/>
                        </a:ln>
                        <a:solidFill>
                          <a:schemeClr val="tx1">
                            <a:lumMod val="65000"/>
                            <a:lumOff val="35000"/>
                          </a:schemeClr>
                        </a:solidFill>
                        <a:effectLst/>
                        <a:latin typeface="+mn-lt"/>
                      </a:endParaRPr>
                    </a:p>
                    <a:p>
                      <a:pPr marL="0" marR="0" lvl="0" indent="0" algn="just"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it-IT" altLang="it-IT" sz="1000" b="0" i="0" u="none" strike="noStrike" cap="none" normalizeH="0" baseline="0" dirty="0" smtClean="0">
                        <a:ln>
                          <a:noFill/>
                        </a:ln>
                        <a:solidFill>
                          <a:schemeClr val="tx1">
                            <a:lumMod val="65000"/>
                            <a:lumOff val="35000"/>
                          </a:schemeClr>
                        </a:solidFill>
                        <a:effectLst/>
                        <a:latin typeface="+mn-lt"/>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mn-lt"/>
                        </a:rPr>
                        <a:t>Nelle fasi di cambiamento la conoscenza è una leva strategica fondamentale, anche per le altre istituzioni e per le imprese, che possono trovare nell’informazione economica una leva per qualificare le proprie strategie competitive e per affermarsi sui mercati.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mn-lt"/>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mn-lt"/>
                        </a:rPr>
                        <a:t>OSSERVARE </a:t>
                      </a:r>
                      <a:r>
                        <a:rPr kumimoji="0" lang="it-IT" altLang="it-IT" sz="1000" b="0" i="0" u="none" strike="noStrike" cap="none" normalizeH="0" baseline="0" dirty="0" smtClean="0">
                          <a:ln>
                            <a:noFill/>
                          </a:ln>
                          <a:solidFill>
                            <a:schemeClr val="tx1">
                              <a:lumMod val="65000"/>
                              <a:lumOff val="35000"/>
                            </a:schemeClr>
                          </a:solidFill>
                          <a:effectLst/>
                          <a:latin typeface="+mn-lt"/>
                        </a:rPr>
                        <a:t>CON CONTINUITA’ E COMPRENDERE A FONDO IL CONTESTO TERRITORIALE E LE SUE EVOLUZIONI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mn-lt"/>
                        </a:rPr>
                        <a:t>Si punta a rendere conto con più frequenza e in maniera dettagliata delle caratteristiche dell’economia locale, evidenziandone specificità e dinamiche evolutive, attraverso la realizzazione di analisi statistiche ed economiche applicate al territorio che siano anche da corredo costante e di stimolo alla  attività di comunicazione istituzionale dell’Ente.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mn-lt"/>
                        </a:rPr>
                        <a:t>L’attività di analisi economica potrà alimentarsi anche  attraverso gli sviluppi del progetto Pavia2020 che richiederà ulteriori approfondimenti sulle filiere ad elevato potenziale di sviluppo che verranno via via evidenziate.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mn-lt"/>
                        </a:rPr>
                        <a:t>Questo compito di osservatorio – che da sempre qualifica le  Camere di Commercio – andrà migliorato con elaborazioni grafiche e </a:t>
                      </a:r>
                      <a:r>
                        <a:rPr kumimoji="0" lang="it-IT" altLang="it-IT" sz="1000" b="0" i="0" u="none" strike="noStrike" cap="none" normalizeH="0" baseline="0" dirty="0" err="1" smtClean="0">
                          <a:ln>
                            <a:noFill/>
                          </a:ln>
                          <a:solidFill>
                            <a:schemeClr val="tx1">
                              <a:lumMod val="65000"/>
                              <a:lumOff val="35000"/>
                            </a:schemeClr>
                          </a:solidFill>
                          <a:effectLst/>
                          <a:latin typeface="+mn-lt"/>
                        </a:rPr>
                        <a:t>infografiche</a:t>
                      </a:r>
                      <a:r>
                        <a:rPr kumimoji="0" lang="it-IT" altLang="it-IT" sz="1000" b="0" i="0" u="none" strike="noStrike" cap="none" normalizeH="0" baseline="0" dirty="0" smtClean="0">
                          <a:ln>
                            <a:noFill/>
                          </a:ln>
                          <a:solidFill>
                            <a:schemeClr val="tx1">
                              <a:lumMod val="65000"/>
                              <a:lumOff val="35000"/>
                            </a:schemeClr>
                          </a:solidFill>
                          <a:effectLst/>
                          <a:latin typeface="+mn-lt"/>
                        </a:rPr>
                        <a:t> più evolute</a:t>
                      </a:r>
                      <a:r>
                        <a:rPr kumimoji="0" lang="it-IT" altLang="it-IT" sz="1000" b="0" i="0" u="sng" strike="noStrike" cap="none" normalizeH="0" baseline="0" dirty="0" smtClean="0">
                          <a:ln>
                            <a:noFill/>
                          </a:ln>
                          <a:solidFill>
                            <a:schemeClr val="tx1">
                              <a:lumMod val="65000"/>
                              <a:lumOff val="35000"/>
                            </a:schemeClr>
                          </a:solidFill>
                          <a:effectLst/>
                          <a:latin typeface="+mn-lt"/>
                        </a:rPr>
                        <a:t> </a:t>
                      </a:r>
                      <a:r>
                        <a:rPr kumimoji="0" lang="it-IT" altLang="it-IT" sz="1000" b="0" i="0" u="none" strike="noStrike" cap="none" normalizeH="0" baseline="0" dirty="0" smtClean="0">
                          <a:ln>
                            <a:noFill/>
                          </a:ln>
                          <a:solidFill>
                            <a:schemeClr val="tx1">
                              <a:lumMod val="65000"/>
                              <a:lumOff val="35000"/>
                            </a:schemeClr>
                          </a:solidFill>
                          <a:effectLst/>
                          <a:latin typeface="+mn-lt"/>
                        </a:rPr>
                        <a:t>e in grado di rendere l’informazione immediatamente fruibile, e incrementando il volume di informazioni economico-statistiche accessibili in rete.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200" b="0" i="0" u="none" strike="noStrike" cap="none" normalizeH="0" baseline="0" dirty="0" smtClean="0">
                        <a:ln>
                          <a:noFill/>
                        </a:ln>
                        <a:solidFill>
                          <a:schemeClr val="bg1">
                            <a:lumMod val="50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33</a:t>
            </a:fld>
            <a:endParaRPr lang="it-IT"/>
          </a:p>
        </p:txBody>
      </p:sp>
    </p:spTree>
    <p:extLst>
      <p:ext uri="{BB962C8B-B14F-4D97-AF65-F5344CB8AC3E}">
        <p14:creationId xmlns:p14="http://schemas.microsoft.com/office/powerpoint/2010/main" val="275463762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046128478"/>
              </p:ext>
            </p:extLst>
          </p:nvPr>
        </p:nvGraphicFramePr>
        <p:xfrm>
          <a:off x="323528" y="260648"/>
          <a:ext cx="8280920" cy="1008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917364484"/>
              </p:ext>
            </p:extLst>
          </p:nvPr>
        </p:nvGraphicFramePr>
        <p:xfrm>
          <a:off x="323528" y="1196752"/>
          <a:ext cx="8135367" cy="5420488"/>
        </p:xfrm>
        <a:graphic>
          <a:graphicData uri="http://schemas.openxmlformats.org/drawingml/2006/table">
            <a:tbl>
              <a:tblPr/>
              <a:tblGrid>
                <a:gridCol w="8135367"/>
              </a:tblGrid>
              <a:tr h="542048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endParaRPr kumimoji="0" lang="it-IT" altLang="it-IT" sz="1200" b="0" i="0" u="none" strike="noStrike" cap="none" normalizeH="0" baseline="0" dirty="0" smtClean="0">
                        <a:ln>
                          <a:noFill/>
                        </a:ln>
                        <a:solidFill>
                          <a:schemeClr val="bg1">
                            <a:lumMod val="50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VALORIZZARE I PATRIMONI INFORMATIVI PER DARE ALLE IMPRESE INFORMAZIONI A VALORE AGGIUNTO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Business Intelligence, Big data e analisi di mercato. Sono termini sempre più frequentemente utilizzati per indicare le potenzialità proprie di grandi raccolte di dati (come quelle possedute dal sistema camerale) che possono essere processati ed elaborati per misurare fenomeni, rilevare tendenze e rapporti, effettuare previsioni, in sostanza per offrire informazioni più precise con le quali è possibile prendere decisioni più rapide e mirate. La società di informatica del sistema camerale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Infocamere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ha già messo a punto strumenti di gestione che consentono di trasformare tempestivamente dati complessi in approfondimenti significativi, e di rappresentarli  con visualizzazioni accattivanti ed efficaci (es.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Ri.map</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Ri.build</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Ri.cerca</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Ri.visual</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Camera di Commercio potrà sfruttare questi strumenti per proporre pacchetti informativi costruiti ad hoc sulle esigenze di determinate comunità imprenditoriali o di singole imprese. Ancora più sfidante sarà far comprendere alle imprese stesse l’importanza e l’elevato valore strategico di queste informazioni.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bg1">
                            <a:lumMod val="50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34</a:t>
            </a:fld>
            <a:endParaRPr lang="it-IT"/>
          </a:p>
        </p:txBody>
      </p:sp>
    </p:spTree>
    <p:extLst>
      <p:ext uri="{BB962C8B-B14F-4D97-AF65-F5344CB8AC3E}">
        <p14:creationId xmlns:p14="http://schemas.microsoft.com/office/powerpoint/2010/main" val="22998228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721101887"/>
              </p:ext>
            </p:extLst>
          </p:nvPr>
        </p:nvGraphicFramePr>
        <p:xfrm>
          <a:off x="395536" y="26064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346948470"/>
              </p:ext>
            </p:extLst>
          </p:nvPr>
        </p:nvGraphicFramePr>
        <p:xfrm>
          <a:off x="467544" y="1124744"/>
          <a:ext cx="8207375" cy="514065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Nel 2017 la gestione e l’organizzazione dell’ente dovranno adeguarsi a uno scenario completamente nuovo, nel quale è venuta meno una rilevante quota di entrate , è in corso un processo di  accorpamento tra Camere  che potrebbe riguardare anche  il nostro Ente e sono in fase di ridefinizione i compiti istituzionali  il cui esito è ad oggi ancora incerto.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Il Diritto annuale sarà ridotto del 50% ai sensi dell’art. 28 della Legge 114/2014 e non si prevedono rilevanti  variazioni nei proventi per diritti di segreteria e in altri proventi in quanto </a:t>
                      </a:r>
                      <a:r>
                        <a:rPr kumimoji="0" 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Unioncamere</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non ha ancora provveduto alla definizione dei costi standard che dovevano essere disponibili entro il primo trimestre 2016.</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In particolare:</a:t>
                      </a: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Ø"/>
                        <a:tabLst/>
                      </a:pPr>
                      <a:endPar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endParaRP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Ø"/>
                        <a:tabLst/>
                      </a:pPr>
                      <a:r>
                        <a:rPr kumimoji="0" lang="it-IT" sz="1000" b="0" i="0" u="none" strike="noStrike" kern="1200" cap="none" normalizeH="0" baseline="0" dirty="0" smtClean="0">
                          <a:ln>
                            <a:noFill/>
                          </a:ln>
                          <a:solidFill>
                            <a:schemeClr val="tx1">
                              <a:lumMod val="65000"/>
                              <a:lumOff val="35000"/>
                            </a:schemeClr>
                          </a:solidFill>
                          <a:effectLst/>
                          <a:latin typeface="+mn-lt"/>
                          <a:ea typeface="+mn-ea"/>
                          <a:cs typeface="+mn-cs"/>
                        </a:rPr>
                        <a:t>E’ necessario proseguire il progetto di Performance </a:t>
                      </a:r>
                      <a:r>
                        <a:rPr kumimoji="0" lang="it-IT" sz="1000" b="0" i="0" u="none" strike="noStrike" kern="1200" cap="none" normalizeH="0" baseline="0" dirty="0" err="1" smtClean="0">
                          <a:ln>
                            <a:noFill/>
                          </a:ln>
                          <a:solidFill>
                            <a:schemeClr val="tx1">
                              <a:lumMod val="65000"/>
                              <a:lumOff val="35000"/>
                            </a:schemeClr>
                          </a:solidFill>
                          <a:effectLst/>
                          <a:latin typeface="+mn-lt"/>
                          <a:ea typeface="+mn-ea"/>
                          <a:cs typeface="+mn-cs"/>
                        </a:rPr>
                        <a:t>Benchmarking</a:t>
                      </a:r>
                      <a:r>
                        <a:rPr kumimoji="0" lang="it-IT" sz="1000" b="0" i="0" u="none" strike="noStrike" kern="1200" cap="none" normalizeH="0" baseline="0" dirty="0" smtClean="0">
                          <a:ln>
                            <a:noFill/>
                          </a:ln>
                          <a:solidFill>
                            <a:schemeClr val="tx1">
                              <a:lumMod val="65000"/>
                              <a:lumOff val="35000"/>
                            </a:schemeClr>
                          </a:solidFill>
                          <a:effectLst/>
                          <a:latin typeface="+mn-lt"/>
                          <a:ea typeface="+mn-ea"/>
                          <a:cs typeface="+mn-cs"/>
                        </a:rPr>
                        <a:t> a cui l’Ente ha aderito dal 2012 sviluppato dalle Sistema camerale toscano e a cui aderiscono attualmente Camere di Commercio del centro e nord Italia che consente la misurazione della performance dei servizi dell’Ente e il confronto, basato su criteri di rilevazione omogenei,  con realtà similari. I dati raccolti con il progetto sono inoltre necessari al fine di alimentare il sistema di rilevazione delle performance effettuata da </a:t>
                      </a:r>
                      <a:r>
                        <a:rPr kumimoji="0" lang="it-IT" sz="1000" b="0" i="0" u="none" strike="noStrike" kern="1200" cap="none" normalizeH="0" baseline="0" dirty="0" err="1" smtClean="0">
                          <a:ln>
                            <a:noFill/>
                          </a:ln>
                          <a:solidFill>
                            <a:schemeClr val="tx1">
                              <a:lumMod val="65000"/>
                              <a:lumOff val="35000"/>
                            </a:schemeClr>
                          </a:solidFill>
                          <a:effectLst/>
                          <a:latin typeface="+mn-lt"/>
                          <a:ea typeface="+mn-ea"/>
                          <a:cs typeface="+mn-cs"/>
                        </a:rPr>
                        <a:t>Unioncamere</a:t>
                      </a:r>
                      <a:r>
                        <a:rPr kumimoji="0" lang="it-IT" sz="1000" b="0" i="0" u="none" strike="noStrike" kern="1200" cap="none" normalizeH="0" baseline="0" dirty="0" smtClean="0">
                          <a:ln>
                            <a:noFill/>
                          </a:ln>
                          <a:solidFill>
                            <a:schemeClr val="tx1">
                              <a:lumMod val="65000"/>
                              <a:lumOff val="35000"/>
                            </a:schemeClr>
                          </a:solidFill>
                          <a:effectLst/>
                          <a:latin typeface="+mn-lt"/>
                          <a:ea typeface="+mn-ea"/>
                          <a:cs typeface="+mn-cs"/>
                        </a:rPr>
                        <a:t>   su cui sarà basata anche  la </a:t>
                      </a:r>
                      <a:r>
                        <a:rPr kumimoji="0" lang="it-IT" sz="1000" b="0" i="0" u="none" strike="noStrike" kern="1200" cap="none" normalizeH="0" baseline="0" dirty="0" err="1" smtClean="0">
                          <a:ln>
                            <a:noFill/>
                          </a:ln>
                          <a:solidFill>
                            <a:schemeClr val="tx1">
                              <a:lumMod val="65000"/>
                              <a:lumOff val="35000"/>
                            </a:schemeClr>
                          </a:solidFill>
                          <a:effectLst/>
                          <a:latin typeface="+mn-lt"/>
                          <a:ea typeface="+mn-ea"/>
                          <a:cs typeface="+mn-cs"/>
                        </a:rPr>
                        <a:t>premialità</a:t>
                      </a:r>
                      <a:r>
                        <a:rPr kumimoji="0" lang="it-IT" sz="1000" b="0" i="0" u="none" strike="noStrike" kern="1200" cap="none" normalizeH="0" baseline="0" dirty="0" smtClean="0">
                          <a:ln>
                            <a:noFill/>
                          </a:ln>
                          <a:solidFill>
                            <a:schemeClr val="tx1">
                              <a:lumMod val="65000"/>
                              <a:lumOff val="35000"/>
                            </a:schemeClr>
                          </a:solidFill>
                          <a:effectLst/>
                          <a:latin typeface="+mn-lt"/>
                          <a:ea typeface="+mn-ea"/>
                          <a:cs typeface="+mn-cs"/>
                        </a:rPr>
                        <a:t>  degli Enti camerali  che in base a tali dati saranno considerati  «virtuosi».</a:t>
                      </a: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Ø"/>
                        <a:tabLst/>
                      </a:pPr>
                      <a:endParaRPr kumimoji="0" lang="it-IT" sz="1000" b="0" i="0" u="none" strike="noStrike" kern="1200" cap="none" normalizeH="0" baseline="0" dirty="0" smtClean="0">
                        <a:ln>
                          <a:noFill/>
                        </a:ln>
                        <a:solidFill>
                          <a:schemeClr val="tx1">
                            <a:lumMod val="65000"/>
                            <a:lumOff val="35000"/>
                          </a:schemeClr>
                        </a:solidFill>
                        <a:effectLst/>
                        <a:latin typeface="+mn-lt"/>
                        <a:ea typeface="+mn-ea"/>
                        <a:cs typeface="+mn-cs"/>
                      </a:endParaRP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Ø"/>
                        <a:tabLst/>
                      </a:pPr>
                      <a:r>
                        <a:rPr kumimoji="0" lang="it-IT" sz="1000" b="0" i="0" u="none" strike="noStrike" kern="1200" cap="none" normalizeH="0" baseline="0" dirty="0" smtClean="0">
                          <a:ln>
                            <a:noFill/>
                          </a:ln>
                          <a:solidFill>
                            <a:schemeClr val="tx1">
                              <a:lumMod val="65000"/>
                              <a:lumOff val="35000"/>
                            </a:schemeClr>
                          </a:solidFill>
                          <a:effectLst/>
                          <a:latin typeface="+mn-lt"/>
                          <a:ea typeface="+mn-ea"/>
                          <a:cs typeface="+mn-cs"/>
                        </a:rPr>
                        <a:t>Qualora le Amministrazioni competenti accettino la possibilità che l’Ente rimanga autonomo e non si accorpi con altre Camere sarà necessario procedere  ad una puntuale valutazione  delle poste patrimoniali , con particolare riferimento agli immobili di proprietà, che non sono sede di attività istituzionali, al fine di procedere alla loro valorizzazione sul mercato immobiliare ai fini di reperire le risorse che consentano nel medio/lungo periodo  la sostenibilità economica e finanziaria  dell’Ente</a:t>
                      </a:r>
                      <a:endParaRPr kumimoji="0" lang="it-IT" altLang="it-IT" sz="1000" b="0" i="0" u="none" strike="noStrike" cap="none" normalizeH="0" baseline="0" dirty="0" smtClean="0">
                        <a:ln>
                          <a:noFill/>
                        </a:ln>
                        <a:solidFill>
                          <a:schemeClr val="tx1">
                            <a:lumMod val="65000"/>
                            <a:lumOff val="35000"/>
                          </a:schemeClr>
                        </a:solidFill>
                        <a:effectLst/>
                        <a:latin typeface="+mn-lt"/>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mn-lt"/>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35</a:t>
            </a:fld>
            <a:endParaRPr lang="it-IT"/>
          </a:p>
        </p:txBody>
      </p:sp>
    </p:spTree>
    <p:extLst>
      <p:ext uri="{BB962C8B-B14F-4D97-AF65-F5344CB8AC3E}">
        <p14:creationId xmlns:p14="http://schemas.microsoft.com/office/powerpoint/2010/main" val="97458867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1373</TotalTime>
  <Words>14672</Words>
  <Application>Microsoft Office PowerPoint</Application>
  <PresentationFormat>Presentazione su schermo (4:3)</PresentationFormat>
  <Paragraphs>430</Paragraphs>
  <Slides>35</Slides>
  <Notes>3</Notes>
  <HiddenSlides>0</HiddenSlides>
  <MMClips>0</MMClips>
  <ScaleCrop>false</ScaleCrop>
  <HeadingPairs>
    <vt:vector size="4" baseType="variant">
      <vt:variant>
        <vt:lpstr>Tema</vt:lpstr>
      </vt:variant>
      <vt:variant>
        <vt:i4>1</vt:i4>
      </vt:variant>
      <vt:variant>
        <vt:lpstr>Titoli diapositive</vt:lpstr>
      </vt:variant>
      <vt:variant>
        <vt:i4>35</vt:i4>
      </vt:variant>
    </vt:vector>
  </HeadingPairs>
  <TitlesOfParts>
    <vt:vector size="36" baseType="lpstr">
      <vt:lpstr>Tema di Office</vt:lpstr>
      <vt:lpstr>RELAZIONE PREVISIONALE E PROGRAMMATICA 2017  </vt:lpstr>
      <vt:lpstr>Sommario</vt:lpstr>
      <vt:lpstr>Presentazione standard di PowerPoint</vt:lpstr>
      <vt:lpstr>Presentazione standard di PowerPoint</vt:lpstr>
      <vt:lpstr>2 – SCENARI DI RIFERIMENTO </vt:lpstr>
      <vt:lpstr>SCENARIO ECONOMICO (I)</vt:lpstr>
      <vt:lpstr>SCENARIO ECONOMICO (II)</vt:lpstr>
      <vt:lpstr>SCENARIO ECONOMICO (III)</vt:lpstr>
      <vt:lpstr>SCENARIO NORMATIVO  (I)</vt:lpstr>
      <vt:lpstr>SCENARIO NORMATIVO (II)</vt:lpstr>
      <vt:lpstr>SCENARIO NORMATIVO (III)</vt:lpstr>
      <vt:lpstr>NUOVO RUOLO DELLA CAMERA E  RELAZIONI ISTITUZIONALI (I) </vt:lpstr>
      <vt:lpstr>NUOVO RUOLO DELLA CAMERA E RELAZIONI ISTITUZIONALI (II)</vt:lpstr>
      <vt:lpstr>Presentazione standard di PowerPoint</vt:lpstr>
      <vt:lpstr> </vt:lpstr>
      <vt:lpstr>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Infocamere S.c.p.a.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RELAZIONE PREVISIONALE E PROGRAMMATICA 2017</dc:title>
  <dc:creator>elena maggi</dc:creator>
  <cp:lastModifiedBy>elena maggi</cp:lastModifiedBy>
  <cp:revision>114</cp:revision>
  <cp:lastPrinted>2016-11-07T14:07:47Z</cp:lastPrinted>
  <dcterms:created xsi:type="dcterms:W3CDTF">2016-10-19T09:06:28Z</dcterms:created>
  <dcterms:modified xsi:type="dcterms:W3CDTF">2016-11-08T07:32:21Z</dcterms:modified>
</cp:coreProperties>
</file>