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16"/>
  </p:notesMasterIdLst>
  <p:handoutMasterIdLst>
    <p:handoutMasterId r:id="rId17"/>
  </p:handoutMasterIdLst>
  <p:sldIdLst>
    <p:sldId id="296" r:id="rId2"/>
    <p:sldId id="522" r:id="rId3"/>
    <p:sldId id="564" r:id="rId4"/>
    <p:sldId id="544" r:id="rId5"/>
    <p:sldId id="545" r:id="rId6"/>
    <p:sldId id="451" r:id="rId7"/>
    <p:sldId id="437" r:id="rId8"/>
    <p:sldId id="566" r:id="rId9"/>
    <p:sldId id="567" r:id="rId10"/>
    <p:sldId id="502" r:id="rId11"/>
    <p:sldId id="511" r:id="rId12"/>
    <p:sldId id="518" r:id="rId13"/>
    <p:sldId id="514" r:id="rId14"/>
    <p:sldId id="406" r:id="rId15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6699"/>
    <a:srgbClr val="FFCC66"/>
    <a:srgbClr val="969696"/>
    <a:srgbClr val="00CC99"/>
    <a:srgbClr val="9933FF"/>
    <a:srgbClr val="99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Stile medio 4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Stile scuro 2 - Colore 1/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400" autoAdjust="0"/>
  </p:normalViewPr>
  <p:slideViewPr>
    <p:cSldViewPr>
      <p:cViewPr>
        <p:scale>
          <a:sx n="110" d="100"/>
          <a:sy n="110" d="100"/>
        </p:scale>
        <p:origin x="-18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462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3763" tIns="46882" rIns="93763" bIns="46882" rtlCol="0"/>
          <a:lstStyle>
            <a:lvl1pPr algn="l">
              <a:defRPr sz="1300"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3763" tIns="46882" rIns="93763" bIns="46882" rtlCol="0"/>
          <a:lstStyle>
            <a:lvl1pPr algn="r">
              <a:defRPr sz="1300">
                <a:cs typeface="Arial" pitchFamily="34" charset="0"/>
              </a:defRPr>
            </a:lvl1pPr>
          </a:lstStyle>
          <a:p>
            <a:pPr>
              <a:defRPr/>
            </a:pPr>
            <a:fld id="{BF1DB2E6-6569-4A56-BC32-F21B2218DF84}" type="datetimeFigureOut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3763" tIns="46882" rIns="93763" bIns="46882" rtlCol="0" anchor="b"/>
          <a:lstStyle>
            <a:lvl1pPr algn="l">
              <a:defRPr sz="1300"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3763" tIns="46882" rIns="93763" bIns="46882" rtlCol="0" anchor="b"/>
          <a:lstStyle>
            <a:lvl1pPr algn="r">
              <a:defRPr sz="1300">
                <a:cs typeface="Arial" pitchFamily="34" charset="0"/>
              </a:defRPr>
            </a:lvl1pPr>
          </a:lstStyle>
          <a:p>
            <a:pPr>
              <a:defRPr/>
            </a:pPr>
            <a:fld id="{9E59D991-AA9A-4215-9D05-401340E9065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1282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3763" tIns="46882" rIns="93763" bIns="4688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3763" tIns="46882" rIns="93763" bIns="4688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F872E7F-834F-40CC-BA8F-0F1393CE9CEA}" type="datetimeFigureOut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63" tIns="46882" rIns="93763" bIns="46882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8813"/>
          </a:xfrm>
          <a:prstGeom prst="rect">
            <a:avLst/>
          </a:prstGeom>
        </p:spPr>
        <p:txBody>
          <a:bodyPr vert="horz" lIns="93763" tIns="46882" rIns="93763" bIns="46882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3763" tIns="46882" rIns="93763" bIns="4688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3763" tIns="46882" rIns="93763" bIns="4688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B00F5948-664F-446E-9137-8F4969C361A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968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6381750"/>
            <a:ext cx="158432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 fontAlgn="auto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5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0FE027CA-1FD6-4C0F-91BE-683F0A5A6D08}" type="datetime1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6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7" name="Segnaposto numero diapositiva 26"/>
          <p:cNvSpPr>
            <a:spLocks noGrp="1"/>
          </p:cNvSpPr>
          <p:nvPr>
            <p:ph type="sldNum" sz="quarter" idx="12"/>
          </p:nvPr>
        </p:nvSpPr>
        <p:spPr>
          <a:xfrm>
            <a:off x="7092950" y="6308725"/>
            <a:ext cx="1943100" cy="649288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it-IT"/>
              <a:t>  EXPO </a:t>
            </a:r>
          </a:p>
          <a:p>
            <a:pPr>
              <a:defRPr/>
            </a:pPr>
            <a:r>
              <a:rPr lang="it-IT"/>
              <a:t>MILANO 2015</a:t>
            </a:r>
          </a:p>
          <a:p>
            <a:pPr>
              <a:defRPr/>
            </a:pPr>
            <a:fld id="{393CB66A-AF59-4417-8204-A6FB863259B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8331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8F5A7-0315-4C77-8D45-72FA426CB4AD}" type="datetime1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>
          <a:xfrm>
            <a:off x="7956550" y="6356350"/>
            <a:ext cx="73025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5DC249-7750-41ED-8BA4-EFAAFFC276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817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D1CBF780-70F4-47B6-8C74-D5C716675177}" type="datetime1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956550" y="6356350"/>
            <a:ext cx="73025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white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3DC6796-1084-4A53-88D5-FFD0514CEBF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810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EF98E-F148-4B9F-8A8A-35ACE709F547}" type="datetime1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6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7" name="Segnaposto numero diapositiva 17"/>
          <p:cNvSpPr>
            <a:spLocks noGrp="1"/>
          </p:cNvSpPr>
          <p:nvPr>
            <p:ph type="sldNum" sz="quarter" idx="12"/>
          </p:nvPr>
        </p:nvSpPr>
        <p:spPr>
          <a:xfrm>
            <a:off x="7956550" y="6356350"/>
            <a:ext cx="73025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DCE9CE4-B0F8-4375-AF4A-9ADC29DF6BF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049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7F553-8716-4E7A-B324-A30122C74258}" type="datetime1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8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9" name="Segnaposto numero diapositiva 17"/>
          <p:cNvSpPr>
            <a:spLocks noGrp="1"/>
          </p:cNvSpPr>
          <p:nvPr>
            <p:ph type="sldNum" sz="quarter" idx="12"/>
          </p:nvPr>
        </p:nvSpPr>
        <p:spPr>
          <a:xfrm>
            <a:off x="7956550" y="6356350"/>
            <a:ext cx="73025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85DA8E-B791-4A22-8F76-8A181E9F41B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93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BFE1F-2FC0-4408-A1AB-CBBCAC0502F5}" type="datetime1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4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5" name="Segnaposto numero diapositiva 17"/>
          <p:cNvSpPr>
            <a:spLocks noGrp="1"/>
          </p:cNvSpPr>
          <p:nvPr>
            <p:ph type="sldNum" sz="quarter" idx="12"/>
          </p:nvPr>
        </p:nvSpPr>
        <p:spPr>
          <a:xfrm>
            <a:off x="7956550" y="6356350"/>
            <a:ext cx="73025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C78D17-ECA1-46C4-AB5E-22EACBF9938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1771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C9E89-90FD-4925-976F-6E07DDFFD6DA}" type="datetime1">
              <a:rPr lang="it-IT"/>
              <a:pPr>
                <a:defRPr/>
              </a:pPr>
              <a:t>21/03/2014</a:t>
            </a:fld>
            <a:endParaRPr lang="it-IT" dirty="0"/>
          </a:p>
        </p:txBody>
      </p:sp>
      <p:sp>
        <p:nvSpPr>
          <p:cNvPr id="3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4" name="Segnaposto numero diapositiva 17"/>
          <p:cNvSpPr>
            <a:spLocks noGrp="1"/>
          </p:cNvSpPr>
          <p:nvPr>
            <p:ph type="sldNum" sz="quarter" idx="12"/>
          </p:nvPr>
        </p:nvSpPr>
        <p:spPr>
          <a:xfrm>
            <a:off x="6948488" y="6356350"/>
            <a:ext cx="1738312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prstClr val="white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it-IT"/>
              <a:t>    EXPO</a:t>
            </a:r>
          </a:p>
          <a:p>
            <a:pPr>
              <a:defRPr/>
            </a:pPr>
            <a:r>
              <a:rPr lang="it-IT"/>
              <a:t>  Milano 2015</a:t>
            </a:r>
          </a:p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946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B1D12-E499-4EF6-A8FC-CC504885627E}" type="datetime1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6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7" name="Segnaposto numero diapositiva 17"/>
          <p:cNvSpPr>
            <a:spLocks noGrp="1"/>
          </p:cNvSpPr>
          <p:nvPr>
            <p:ph type="sldNum" sz="quarter" idx="12"/>
          </p:nvPr>
        </p:nvSpPr>
        <p:spPr>
          <a:xfrm>
            <a:off x="7956550" y="6356350"/>
            <a:ext cx="73025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5A66C4-1E5A-4FA5-ADBA-FCAD2E79BC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0580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taglia e arrotonda singolo angolo rettangolo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riangolo rettangolo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igura a mano libera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337300"/>
            <a:ext cx="144145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10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FC3F8-9828-4B49-BC61-F2C443ADC5E3}" type="datetime1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11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12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F8F452-0D9A-46CD-9036-0A014BFF904B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8533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0426C-77A3-4EA3-A8DE-9250DDC8C8CE}" type="datetime1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>
          <a:xfrm>
            <a:off x="7956550" y="6356350"/>
            <a:ext cx="73025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ECF5836-7355-4C30-B0F9-9CA2D8CA185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5179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125CB-066B-44E6-A6A9-298F13ACBA3C}" type="datetime1">
              <a:rPr lang="it-IT"/>
              <a:pPr>
                <a:defRPr/>
              </a:pPr>
              <a:t>21/03/2014</a:t>
            </a:fld>
            <a:endParaRPr lang="it-IT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>
          <a:xfrm>
            <a:off x="7956550" y="6356350"/>
            <a:ext cx="73025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AB045AA-139B-457E-9756-8DD7E5F1D50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400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0" y="6308725"/>
            <a:ext cx="9144000" cy="5492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prstClr val="white"/>
                </a:solidFill>
              </a:rPr>
              <a:t>                                                                                                                                  Expo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prstClr val="white"/>
                </a:solidFill>
              </a:rPr>
              <a:t>                                                                                                                                      Milano 2015</a:t>
            </a:r>
          </a:p>
        </p:txBody>
      </p:sp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9" name="Segnaposto titolo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  <a:endParaRPr lang="en-US" altLang="it-IT" smtClean="0"/>
          </a:p>
        </p:txBody>
      </p:sp>
      <p:sp>
        <p:nvSpPr>
          <p:cNvPr id="1030" name="Segnaposto testo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  <a:endParaRPr lang="en-US" altLang="it-IT" smtClean="0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07118F6-CC1E-4E04-9A43-06E372072E58}" type="datetime1">
              <a:rPr lang="it-IT"/>
              <a:pPr>
                <a:defRPr/>
              </a:pPr>
              <a:t>21/03/2014</a:t>
            </a:fld>
            <a:endParaRPr lang="it-IT" dirty="0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t-IT"/>
              <a:t>Expo Milano 2015</a:t>
            </a:r>
          </a:p>
        </p:txBody>
      </p:sp>
      <p:grpSp>
        <p:nvGrpSpPr>
          <p:cNvPr id="1033" name="Gruppo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</p:grpSp>
      <p:sp>
        <p:nvSpPr>
          <p:cNvPr id="15" name="Titolo 1"/>
          <p:cNvSpPr txBox="1">
            <a:spLocks/>
          </p:cNvSpPr>
          <p:nvPr/>
        </p:nvSpPr>
        <p:spPr>
          <a:xfrm>
            <a:off x="0" y="0"/>
            <a:ext cx="2051050" cy="74453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fontAlgn="auto">
              <a:spcAft>
                <a:spcPts val="0"/>
              </a:spcAft>
              <a:defRPr/>
            </a:pPr>
            <a:endParaRPr lang="it-IT" sz="2800" dirty="0">
              <a:solidFill>
                <a:prstClr val="white"/>
              </a:solidFill>
              <a:latin typeface="Calibri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35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399213"/>
            <a:ext cx="1381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86" r:id="rId1"/>
    <p:sldLayoutId id="2147485487" r:id="rId2"/>
    <p:sldLayoutId id="2147485488" r:id="rId3"/>
    <p:sldLayoutId id="2147485489" r:id="rId4"/>
    <p:sldLayoutId id="2147485490" r:id="rId5"/>
    <p:sldLayoutId id="2147485491" r:id="rId6"/>
    <p:sldLayoutId id="2147485492" r:id="rId7"/>
    <p:sldLayoutId id="2147485493" r:id="rId8"/>
    <p:sldLayoutId id="2147485494" r:id="rId9"/>
    <p:sldLayoutId id="2147485495" r:id="rId10"/>
    <p:sldLayoutId id="214748549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it/url?sa=i&amp;rct=j&amp;q=&amp;esrc=s&amp;frm=1&amp;source=images&amp;cd=&amp;cad=rja&amp;docid=Ywg5XTvJGeh5dM&amp;tbnid=kRIyqzn2ND6vcM:&amp;ved=0CAUQjRw&amp;url=http://www.theopalsf.com/lgbt/&amp;ei=FzunUpfAM4fD0QX_t4DgCg&amp;bvm=bv.57799294,d.bGQ&amp;psig=AFQjCNESfHwG85yO7PfKpUy5U7JQZCcGpw&amp;ust=1386777740456265" TargetMode="External"/><Relationship Id="rId13" Type="http://schemas.openxmlformats.org/officeDocument/2006/relationships/image" Target="../media/image17.jpeg"/><Relationship Id="rId18" Type="http://schemas.openxmlformats.org/officeDocument/2006/relationships/image" Target="../media/image20.jpeg"/><Relationship Id="rId26" Type="http://schemas.openxmlformats.org/officeDocument/2006/relationships/image" Target="../media/image24.jpeg"/><Relationship Id="rId3" Type="http://schemas.openxmlformats.org/officeDocument/2006/relationships/image" Target="../media/image12.jpeg"/><Relationship Id="rId21" Type="http://schemas.openxmlformats.org/officeDocument/2006/relationships/hyperlink" Target="http://www.google.it/url?sa=i&amp;rct=j&amp;q=&amp;esrc=s&amp;source=images&amp;cd=&amp;cad=rja&amp;docid=HM1tEglkm5DiKM&amp;tbnid=tfmtBBEAbCdk2M:&amp;ved=0CAUQjRw&amp;url=http://www.bafabandiere.it/pubblicita/stampa-ecosostenibile/&amp;ei=uz-oUpeYIcWctAaDmIGoBw&amp;bvm=bv.57799294,d.bGQ&amp;psig=AFQjCNFDons-25MvgMuNLmNFankbCxO_1g&amp;ust=1386844465750101" TargetMode="External"/><Relationship Id="rId7" Type="http://schemas.openxmlformats.org/officeDocument/2006/relationships/image" Target="../media/image14.jpeg"/><Relationship Id="rId12" Type="http://schemas.openxmlformats.org/officeDocument/2006/relationships/hyperlink" Target="http://www.albergoilcacciatore.it/ita/nei_dintorni2012-montagna-in-estate.php#passeggiate" TargetMode="External"/><Relationship Id="rId17" Type="http://schemas.openxmlformats.org/officeDocument/2006/relationships/hyperlink" Target="http://www.google.it/url?sa=i&amp;rct=j&amp;q=&amp;esrc=s&amp;source=images&amp;cd=&amp;cad=rja&amp;docid=jHuR-gt-rji5xM&amp;tbnid=YFcGgeIWGdCcEM:&amp;ved=0CAUQjRw&amp;url=http://girandola-errante-ilpiccolo.blogautore.repubblica.it/tag/disabilita/&amp;ei=UeSpUvr0BYnPsgbdmIHICg&amp;bvm=bv.57967247,d.bGQ&amp;psig=AFQjCNHBBigkiibSVKW5hedVbotCqPd1JQ&amp;ust=1386952122203176" TargetMode="External"/><Relationship Id="rId25" Type="http://schemas.openxmlformats.org/officeDocument/2006/relationships/hyperlink" Target="http://www.google.it/url?sa=i&amp;rct=j&amp;q=&amp;esrc=s&amp;frm=1&amp;source=images&amp;cd=&amp;cad=rja&amp;docid=Umcj_61dTj2T-M&amp;tbnid=9H9D-N7onGv0BM:&amp;ved=0CAUQjRw&amp;url=http://www.bikeintrentino.it/&amp;ei=QOylUt7CB5Sa0AXY1YGYCQ&amp;bvm=bv.57752919,d.bGQ&amp;psig=AFQjCNE8wUS9hh10IYBlL1Z84OAb6fQlRw&amp;ust=1386692018707596" TargetMode="External"/><Relationship Id="rId2" Type="http://schemas.openxmlformats.org/officeDocument/2006/relationships/hyperlink" Target="http://www.google.it/url?sa=i&amp;rct=j&amp;q=&amp;esrc=s&amp;frm=1&amp;source=images&amp;cd=&amp;cad=rja&amp;docid=u4HlbKQ8KcvSGM&amp;tbnid=UY4nE7CTS5WMmM:&amp;ved=0CAUQjRw&amp;url=http://faidatemania.pianetadonna.it/come-usare-le-bacchette-giapponesi-165457.html&amp;ei=NDmnUv7VLsGWtAak14HQDg&amp;bvm=bv.57799294,d.bGQ&amp;psig=AFQjCNGl6Z9oW2WTz5oxyq28nR0K2gAX2Q&amp;ust=1386777253100683" TargetMode="External"/><Relationship Id="rId16" Type="http://schemas.openxmlformats.org/officeDocument/2006/relationships/image" Target="../media/image19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it/url?sa=i&amp;rct=j&amp;q=&amp;esrc=s&amp;frm=1&amp;source=images&amp;cd=&amp;cad=rja&amp;docid=-_KYv03I0mH95M&amp;tbnid=2eRmQBVsdm3dpM:&amp;ved=0CAUQjRw&amp;url=http://www.petsallowed.co.uk/pet-friendly-hotels.php&amp;ei=cdelUtTeDO2b0wXx84CQCQ&amp;bvm=bv.57752919,d.d2k&amp;psig=AFQjCNGiBeJr0OwQ7hMdLYQIxnmvysV5uA&amp;ust=1386686563705515" TargetMode="External"/><Relationship Id="rId11" Type="http://schemas.openxmlformats.org/officeDocument/2006/relationships/image" Target="../media/image16.jpeg"/><Relationship Id="rId24" Type="http://schemas.openxmlformats.org/officeDocument/2006/relationships/image" Target="../media/image23.jpeg"/><Relationship Id="rId5" Type="http://schemas.openxmlformats.org/officeDocument/2006/relationships/image" Target="../media/image13.jpeg"/><Relationship Id="rId15" Type="http://schemas.openxmlformats.org/officeDocument/2006/relationships/hyperlink" Target="http://www.google.it/url?sa=i&amp;rct=j&amp;q=&amp;esrc=s&amp;source=images&amp;cd=&amp;cad=rja&amp;docid=n4ZavUuqd2H48M&amp;tbnid=DsobN2GA4wmWdM:&amp;ved=0CAUQjRw&amp;url=http://www.jkplace.com/ita-rooms.php&amp;ei=wOmpUsrSIMjUtAaWhYG4DQ&amp;bvm=bv.57967247,d.bGQ&amp;psig=AFQjCNEKqkBF_DB6C-SGFosZ-GPljs1aaw&amp;ust=1386953521368988" TargetMode="External"/><Relationship Id="rId23" Type="http://schemas.openxmlformats.org/officeDocument/2006/relationships/hyperlink" Target="http://www.google.it/url?sa=i&amp;rct=j&amp;q=&amp;esrc=s&amp;source=images&amp;cd=&amp;cad=rja&amp;docid=N42xkuD0A_FkGM&amp;tbnid=ZikUkSQ016WAKM:&amp;ved=0CAUQjRw&amp;url=http://www.lavoroagenziaviaggi.com/blog/2013/08/31/donne-che-viaggiano-da-sole/&amp;ei=r9ixUpbdEaem0QXbjYEQ&amp;bvm=bv.58187178,d.d2k&amp;psig=AFQjCNF8sSWUK3wl6S2YteN_ZNXWP7noEw&amp;ust=1387473394608401" TargetMode="External"/><Relationship Id="rId10" Type="http://schemas.openxmlformats.org/officeDocument/2006/relationships/hyperlink" Target="http://www.google.it/url?sa=i&amp;rct=j&amp;q=&amp;esrc=s&amp;source=images&amp;cd=&amp;cad=rja&amp;docid=oh56zgPvh25dUM&amp;tbnid=3jTQVlSe9wCs_M:&amp;ved=0CAUQjRw&amp;url=http://www.deabyday.tv/cucina-e-ricette/abc-della-cucina/guide/3119/La-cucina-milanese--i-piatti-tipici-tra-storia-e-tradizione.html&amp;ei=ICeoUueZLci40QWQ5oGwDw&amp;bvm=bv.57799294,d.ZGU&amp;psig=AFQjCNGlEVIo4CaeRRKp1refwT3E0bXZqA&amp;ust=1386838135231940" TargetMode="External"/><Relationship Id="rId19" Type="http://schemas.openxmlformats.org/officeDocument/2006/relationships/hyperlink" Target="http://www.google.it/url?sa=i&amp;rct=j&amp;q=&amp;esrc=s&amp;source=images&amp;cd=&amp;cad=rja&amp;docid=VLhBtznnVOB5CM&amp;tbnid=oBsdbkFcd4mKoM:&amp;ved=0CAUQjRw&amp;url=http://www.ulss7.it/magnoliaPublic/istituzionale/notizie-e-comunicazione/notizie/allergia.html&amp;ei=vNGpUpXoCYjFtQa2zYFo&amp;bvm=bv.57967247,d.ZGU&amp;psig=AFQjCNEj3_jrIma7Mjo8SuOybPBM5Pnlvg&amp;ust=1386947372666853" TargetMode="External"/><Relationship Id="rId4" Type="http://schemas.openxmlformats.org/officeDocument/2006/relationships/hyperlink" Target="http://www.google.it/url?sa=i&amp;rct=j&amp;q=&amp;esrc=s&amp;source=images&amp;cd=&amp;cad=rja&amp;docid=gUmnxIE36GBO2M&amp;tbnid=dDeIJNOPE_89YM:&amp;ved=0CAUQjRw&amp;url=http://www.easyviaggio.com/israele/il-quartiere-ebraico-della-citta-vecchia-1815&amp;ei=5yqoUo2WIO_20gWq34HYAg&amp;bvm=bv.57799294,d.d2k&amp;psig=AFQjCNGPnGHHcfsCDu8toFqWfssxlcVseQ&amp;ust=1386839110273607" TargetMode="External"/><Relationship Id="rId9" Type="http://schemas.openxmlformats.org/officeDocument/2006/relationships/image" Target="../media/image15.jpeg"/><Relationship Id="rId14" Type="http://schemas.openxmlformats.org/officeDocument/2006/relationships/image" Target="../media/image18.jpeg"/><Relationship Id="rId22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it/url?sa=i&amp;rct=j&amp;q=&amp;esrc=s&amp;source=images&amp;cd=&amp;cad=rja&amp;docid=GAJKosH6sisgcM&amp;tbnid=23vJ2bXt_wtZRM:&amp;ved=0CAUQjRw&amp;url=http://www.consorzioparsifal.it/news/n8840_p1/cooperazione-assemblea-nazionale-di-aci.html&amp;ei=LUqwUonWHsKL0AXFjIHQAg&amp;bvm=bv.57967247,d.bGE&amp;psig=AFQjCNEr_y1tlot7PswPYdqC5gAZo6R_sg&amp;ust=1387371348423048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google.it/url?sa=i&amp;rct=j&amp;q=&amp;esrc=s&amp;source=images&amp;cd=&amp;cad=rja&amp;docid=QeOs7EcsV5f8tM&amp;tbnid=OK7FyOsgNqkh7M:&amp;ved=0CAUQjRw&amp;url=http://www.mitmischen.de/diskutieren/nachrichten/september/entwicklungszusammenarbeit-3009/index.jsp&amp;ei=YkqwUtbVHKTS0QXUw4HAAg&amp;bvm=bv.57967247,d.bGE&amp;psig=AFQjCNEr_y1tlot7PswPYdqC5gAZo6R_sg&amp;ust=1387371348423048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hyperlink" Target="http://www.google.it/url?sa=i&amp;rct=j&amp;q=&amp;esrc=s&amp;source=images&amp;cd=&amp;cad=rja&amp;docid=Iy7DCYeMoVHH-M&amp;tbnid=hF7mx-qMB-CO9M:&amp;ved=0CAUQjRw&amp;url=http://ilquotidianoinclasse.ilsole24ore.com/2012/11/lunione-fa-la-forza-14/&amp;ei=S1uwUoncMseEtAa7joDQDg&amp;bvm=bv.57967247,d.Yms&amp;psig=AFQjCNEEef1H9NHYQyn4RATgOgfsssQloQ&amp;ust=1387375795959111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docid=I5XUE3s0nvATQM&amp;tbnid=QghISksolI7U5M:&amp;ved=0CAUQjRw&amp;url=http://www.ausniguarda.it/LAssociazione/Gli_Sportelli_Informativi/Gli_sportelli_informativi.kl&amp;ei=k9qyUv_hLsPA0QWJ84DgDg&amp;bvm=bv.58187178,d.d2k&amp;psig=AFQjCNGWa7RdULE2dFqWtiECdjtZuOJ6qQ&amp;ust=1387539468211806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google.it/url?sa=i&amp;rct=j&amp;q=&amp;esrc=s&amp;frm=1&amp;source=images&amp;cd=&amp;cad=rja&amp;docid=0nsplg3hrTNaPM&amp;tbnid=pqnN5OgJIaaj4M:&amp;ved=0CAUQjRw&amp;url=http://www.eurosystems.it/infoecontatti.htm&amp;ei=-yukUtfLE4a40QWBtYGACQ&amp;psig=AFQjCNHHf4sZ7XSrPf4lc0Tahz4AfYDr6g&amp;ust=1386576956235288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it/url?sa=i&amp;rct=j&amp;q=&amp;esrc=s&amp;source=images&amp;cd=&amp;cad=rja&amp;docid=GAJKosH6sisgcM&amp;tbnid=23vJ2bXt_wtZRM:&amp;ved=0CAUQjRw&amp;url=http://www.consorzioparsifal.it/news/n8840_p1/cooperazione-assemblea-nazionale-di-aci.html&amp;ei=LUqwUonWHsKL0AXFjIHQAg&amp;bvm=bv.57967247,d.bGE&amp;psig=AFQjCNEr_y1tlot7PswPYdqC5gAZo6R_sg&amp;ust=1387371348423048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1535832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1"/>
                </a:solidFill>
              </a:rPr>
              <a:t/>
            </a:r>
            <a:br>
              <a:rPr lang="it-IT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chemeClr val="tx1"/>
                </a:solidFill>
              </a:rPr>
              <a:t/>
            </a:r>
            <a:br>
              <a:rPr lang="it-IT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chemeClr val="tx1"/>
                </a:solidFill>
              </a:rPr>
              <a:t/>
            </a:r>
            <a:br>
              <a:rPr lang="it-IT" dirty="0" smtClean="0">
                <a:solidFill>
                  <a:schemeClr val="tx1"/>
                </a:solidFill>
              </a:rPr>
            </a:br>
            <a:endParaRPr lang="it-IT" sz="8900" dirty="0">
              <a:solidFill>
                <a:srgbClr val="FF0000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0" y="6308725"/>
            <a:ext cx="9144000" cy="5492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prstClr val="white"/>
                </a:solidFill>
              </a:rPr>
              <a:t>                                                                                                                                  </a:t>
            </a:r>
          </a:p>
        </p:txBody>
      </p:sp>
      <p:sp>
        <p:nvSpPr>
          <p:cNvPr id="13316" name="Sottotitolo 10"/>
          <p:cNvSpPr>
            <a:spLocks noGrp="1"/>
          </p:cNvSpPr>
          <p:nvPr>
            <p:ph type="subTitle" idx="1"/>
          </p:nvPr>
        </p:nvSpPr>
        <p:spPr>
          <a:xfrm>
            <a:off x="644525" y="3213100"/>
            <a:ext cx="7854950" cy="2232025"/>
          </a:xfrm>
        </p:spPr>
        <p:txBody>
          <a:bodyPr/>
          <a:lstStyle/>
          <a:p>
            <a:pPr marR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it-IT" altLang="it-IT" smtClean="0">
              <a:latin typeface="Century Gothic" pitchFamily="34" charset="0"/>
            </a:endParaRPr>
          </a:p>
          <a:p>
            <a:pPr marR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it-IT" altLang="it-IT" smtClean="0">
              <a:latin typeface="Century Gothic" pitchFamily="34" charset="0"/>
            </a:endParaRPr>
          </a:p>
          <a:p>
            <a:pPr marR="0" algn="ct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3600" smtClean="0">
                <a:latin typeface="Century Gothic" pitchFamily="34" charset="0"/>
              </a:rPr>
              <a:t>PRESENTAZIONE</a:t>
            </a:r>
          </a:p>
          <a:p>
            <a:pPr marR="0" algn="ct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3600" smtClean="0">
                <a:latin typeface="Century Gothic" pitchFamily="34" charset="0"/>
              </a:rPr>
              <a:t>CLUB DI PRODOTTO</a:t>
            </a:r>
          </a:p>
          <a:p>
            <a:pPr marR="0" algn="ct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it-IT" altLang="it-IT" sz="3600" smtClean="0">
              <a:latin typeface="Century Gothic" pitchFamily="34" charset="0"/>
            </a:endParaRP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425" y="2390775"/>
            <a:ext cx="3479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ttangolo 49"/>
          <p:cNvSpPr/>
          <p:nvPr/>
        </p:nvSpPr>
        <p:spPr>
          <a:xfrm>
            <a:off x="939800" y="1341438"/>
            <a:ext cx="7400925" cy="34559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1" name="CasellaDiTesto 50"/>
          <p:cNvSpPr txBox="1"/>
          <p:nvPr/>
        </p:nvSpPr>
        <p:spPr>
          <a:xfrm>
            <a:off x="1901825" y="836613"/>
            <a:ext cx="5051425" cy="36988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CHI SIAMO</a:t>
            </a:r>
          </a:p>
        </p:txBody>
      </p:sp>
      <p:sp>
        <p:nvSpPr>
          <p:cNvPr id="2" name="Rettangolo 1"/>
          <p:cNvSpPr/>
          <p:nvPr/>
        </p:nvSpPr>
        <p:spPr>
          <a:xfrm>
            <a:off x="1081088" y="1412875"/>
            <a:ext cx="6985000" cy="3232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Explora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S.C.p.A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. è: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una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DESTINATION MANAGEMENT ORGANIZATION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che ha il compito di promuovere la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Lombardia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sul mercato turistico internazionale, valorizzando al meglio l’evento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Expo2015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, utilizzandolo come strumento per attirare nuovi turisti.</a:t>
            </a:r>
          </a:p>
          <a:p>
            <a:pPr algn="just"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una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PUBLIC MARKETING COMPANY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, nata come facilitatore di business per gli operatori turistici locali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I soci di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Explora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S.C.p.A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. sono: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Camera di Commercio di Milano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Expo 2015 S.p.A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Regione Lombardia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Unioncamere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Lombardia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  <p:pic>
        <p:nvPicPr>
          <p:cNvPr id="58370" name="Picture 2" descr="Z:\04.Marketing Offline\IMMAGINI\Foto Lombardia - Ale\Adamello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4995863"/>
            <a:ext cx="2160587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2" name="Picture 4" descr="Z:\04.Marketing Offline\IMMAGINI\Foto Lombardia - Ale\Cernobbio 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5137150"/>
            <a:ext cx="2232025" cy="10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3" name="Picture 5" descr="Z:\04.Marketing Offline\IMMAGINI\Foto Lombardia - Ale\Mantova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84875" y="5038725"/>
            <a:ext cx="2187575" cy="1054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539750" y="2281238"/>
            <a:ext cx="8216900" cy="1290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UNO STRUMENTO A SERVIZIO DEI TERRITORI E DELLE IMPRESE</a:t>
            </a:r>
          </a:p>
          <a:p>
            <a:pPr algn="ctr">
              <a:lnSpc>
                <a:spcPct val="150000"/>
              </a:lnSpc>
              <a:defRPr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FACILITATORE DEL BUSINESS DEGLI OPERATORI </a:t>
            </a:r>
          </a:p>
          <a:p>
            <a:pPr algn="ctr">
              <a:lnSpc>
                <a:spcPct val="150000"/>
              </a:lnSpc>
              <a:defRPr/>
            </a:pPr>
            <a:endParaRPr lang="it-IT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363" name="CasellaDiTesto 3"/>
          <p:cNvSpPr txBox="1">
            <a:spLocks noChangeArrowheads="1"/>
          </p:cNvSpPr>
          <p:nvPr/>
        </p:nvSpPr>
        <p:spPr bwMode="auto">
          <a:xfrm>
            <a:off x="539750" y="1939925"/>
            <a:ext cx="8251825" cy="369888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b="1">
                <a:solidFill>
                  <a:schemeClr val="bg1"/>
                </a:solidFill>
                <a:latin typeface="Calibri" pitchFamily="34" charset="0"/>
              </a:rPr>
              <a:t>COSA SIAMO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74675" y="3638550"/>
            <a:ext cx="8253413" cy="3698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it-IT" b="1" dirty="0">
                <a:solidFill>
                  <a:schemeClr val="bg1"/>
                </a:solidFill>
              </a:rPr>
              <a:t>COSA NON SIAMO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34938" y="4010025"/>
            <a:ext cx="9009062" cy="216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TOUR OPERATOR</a:t>
            </a:r>
          </a:p>
          <a:p>
            <a:pPr algn="ctr">
              <a:lnSpc>
                <a:spcPct val="150000"/>
              </a:lnSpc>
              <a:defRPr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UN’AGENZIA DI VIAGGI</a:t>
            </a:r>
          </a:p>
          <a:p>
            <a:pPr algn="ctr">
              <a:lnSpc>
                <a:spcPct val="150000"/>
              </a:lnSpc>
              <a:defRPr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 FACCIAMO INTERMEDIAZIONE</a:t>
            </a:r>
          </a:p>
          <a:p>
            <a:pPr algn="ctr">
              <a:lnSpc>
                <a:spcPct val="150000"/>
              </a:lnSpc>
              <a:defRPr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SOSTANZA, NON OPERIAMO IN CONCORRENZA CON GLI OPERATORI</a:t>
            </a:r>
          </a:p>
          <a:p>
            <a:pPr algn="ctr">
              <a:lnSpc>
                <a:spcPct val="150000"/>
              </a:lnSpc>
              <a:defRPr/>
            </a:pPr>
            <a:endParaRPr lang="it-IT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366" name="Picture 2" descr="Z:\Materiali Immagine Coordinata\Logo\-logo explor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988" y="450850"/>
            <a:ext cx="3822700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uppo 1"/>
          <p:cNvGrpSpPr>
            <a:grpSpLocks/>
          </p:cNvGrpSpPr>
          <p:nvPr/>
        </p:nvGrpSpPr>
        <p:grpSpPr bwMode="auto">
          <a:xfrm>
            <a:off x="611188" y="2205038"/>
            <a:ext cx="7961312" cy="3779837"/>
            <a:chOff x="611560" y="2357438"/>
            <a:chExt cx="7960940" cy="3779837"/>
          </a:xfrm>
        </p:grpSpPr>
        <p:sp>
          <p:nvSpPr>
            <p:cNvPr id="4" name="Rettangolo 3"/>
            <p:cNvSpPr/>
            <p:nvPr/>
          </p:nvSpPr>
          <p:spPr>
            <a:xfrm>
              <a:off x="611560" y="3875088"/>
              <a:ext cx="1739819" cy="64293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t-IT" sz="1400" b="1" dirty="0">
                  <a:solidFill>
                    <a:schemeClr val="bg1"/>
                  </a:solidFill>
                  <a:latin typeface="Century Gothic" pitchFamily="34" charset="0"/>
                </a:rPr>
                <a:t> MARKETING</a:t>
              </a:r>
            </a:p>
            <a:p>
              <a:pPr algn="ctr">
                <a:defRPr/>
              </a:pPr>
              <a:r>
                <a:rPr lang="it-IT" sz="1400" b="1" dirty="0">
                  <a:solidFill>
                    <a:schemeClr val="bg1"/>
                  </a:solidFill>
                  <a:latin typeface="Century Gothic" pitchFamily="34" charset="0"/>
                </a:rPr>
                <a:t>MIX</a:t>
              </a:r>
            </a:p>
          </p:txBody>
        </p:sp>
        <p:cxnSp>
          <p:nvCxnSpPr>
            <p:cNvPr id="6" name="Connettore 1 5"/>
            <p:cNvCxnSpPr/>
            <p:nvPr/>
          </p:nvCxnSpPr>
          <p:spPr>
            <a:xfrm rot="5400000" flipH="1" flipV="1">
              <a:off x="701161" y="4228307"/>
              <a:ext cx="3743325" cy="1588"/>
            </a:xfrm>
            <a:prstGeom prst="line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cxnSp>
        <p:sp>
          <p:nvSpPr>
            <p:cNvPr id="17" name="Rettangolo 16"/>
            <p:cNvSpPr/>
            <p:nvPr/>
          </p:nvSpPr>
          <p:spPr>
            <a:xfrm flipH="1">
              <a:off x="3000635" y="2357438"/>
              <a:ext cx="2530357" cy="3779837"/>
            </a:xfrm>
            <a:prstGeom prst="rect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t-IT" sz="1400" b="1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Online Marketing</a:t>
              </a:r>
            </a:p>
            <a:p>
              <a:pPr>
                <a:defRPr/>
              </a:pPr>
              <a:endParaRPr lang="it-IT" sz="1100" u="sng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algn="just">
                <a:defRPr/>
              </a:pPr>
              <a:r>
                <a:rPr lang="it-IT" sz="1400" u="sng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Digital</a:t>
              </a:r>
              <a:r>
                <a:rPr lang="it-IT" sz="1400" u="sng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 Marketing</a:t>
              </a:r>
            </a:p>
            <a:p>
              <a:pPr lvl="1" indent="-280988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Website</a:t>
              </a:r>
            </a:p>
            <a:p>
              <a:pPr lvl="1" indent="-280988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E-mail marketing</a:t>
              </a:r>
            </a:p>
            <a:p>
              <a:pPr lvl="1" indent="-280988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SEO</a:t>
              </a:r>
            </a:p>
            <a:p>
              <a:pPr lvl="1" indent="-280988" algn="just">
                <a:buFont typeface="Wingdings" pitchFamily="2" charset="2"/>
                <a:buChar char="ü"/>
                <a:defRPr/>
              </a:pP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SEM-Display</a:t>
              </a:r>
              <a:endParaRPr lang="it-IT" sz="14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lvl="1" indent="-280988" algn="just">
                <a:buFont typeface="Wingdings" pitchFamily="2" charset="2"/>
                <a:buChar char="ü"/>
                <a:defRPr/>
              </a:pP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Apps</a:t>
              </a:r>
              <a:endParaRPr lang="it-IT" sz="14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lvl="1" indent="-280988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Mobile</a:t>
              </a:r>
            </a:p>
            <a:p>
              <a:pPr lvl="1" algn="just">
                <a:defRPr/>
              </a:pPr>
              <a:endParaRPr lang="it-IT" sz="11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>
                <a:defRPr/>
              </a:pPr>
              <a:r>
                <a:rPr lang="it-IT" sz="1400" u="sng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Social Media Marketing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Social </a:t>
              </a: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networks</a:t>
              </a:r>
              <a:endParaRPr lang="it-IT" sz="14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Blogging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Social Community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Social PR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Social advertising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Traveller </a:t>
              </a: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review</a:t>
              </a: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 </a:t>
              </a: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sites</a:t>
              </a:r>
              <a:endParaRPr lang="it-IT" sz="14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Contest</a:t>
              </a:r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5724658" y="2357438"/>
              <a:ext cx="2847842" cy="3779837"/>
            </a:xfrm>
            <a:prstGeom prst="rect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t-IT" sz="1400" b="1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Offline Marketing</a:t>
              </a:r>
            </a:p>
            <a:p>
              <a:pPr>
                <a:defRPr/>
              </a:pPr>
              <a:endParaRPr lang="it-IT" sz="1100" u="sng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algn="just">
                <a:buFont typeface="Arial" pitchFamily="34" charset="0"/>
                <a:buChar char="•"/>
                <a:defRPr/>
              </a:pPr>
              <a:r>
                <a:rPr lang="it-IT" sz="1400" u="sng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 </a:t>
              </a: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Public relations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 </a:t>
              </a: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Famtrips</a:t>
              </a:r>
              <a:endParaRPr lang="it-IT" sz="14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 </a:t>
              </a: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Blogtrips</a:t>
              </a:r>
              <a:endParaRPr lang="it-IT" sz="14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Article</a:t>
              </a: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 marketing</a:t>
              </a:r>
            </a:p>
            <a:p>
              <a:pPr algn="just">
                <a:buFont typeface="Arial" pitchFamily="34" charset="0"/>
                <a:buChar char="•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Advertising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Speciality</a:t>
              </a: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 Advertising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Co-marketing</a:t>
              </a:r>
            </a:p>
            <a:p>
              <a:pPr lvl="1" algn="just">
                <a:defRPr/>
              </a:pPr>
              <a:endParaRPr lang="it-IT" sz="11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algn="just">
                <a:buFont typeface="Arial" pitchFamily="34" charset="0"/>
                <a:buChar char="•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Fiere ed Eventi (B2B)</a:t>
              </a:r>
            </a:p>
            <a:p>
              <a:pPr algn="just">
                <a:buFont typeface="Arial" pitchFamily="34" charset="0"/>
                <a:buChar char="•"/>
                <a:defRPr/>
              </a:pP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Workshops</a:t>
              </a: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: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Help </a:t>
              </a: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sales</a:t>
              </a: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 staff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Co-marketing</a:t>
              </a:r>
              <a:endParaRPr lang="it-IT" sz="14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algn="just">
                <a:buFont typeface="Arial" pitchFamily="34" charset="0"/>
                <a:buChar char="•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 </a:t>
              </a: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Sales</a:t>
              </a: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 promotion (B2C2B)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Road </a:t>
              </a: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shows</a:t>
              </a:r>
              <a:endParaRPr lang="it-IT" sz="14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Contest</a:t>
              </a:r>
            </a:p>
            <a:p>
              <a:pPr lvl="1" algn="just">
                <a:buFont typeface="Wingdings" pitchFamily="2" charset="2"/>
                <a:buChar char="ü"/>
                <a:defRPr/>
              </a:pPr>
              <a:r>
                <a:rPr lang="it-IT" sz="1400" dirty="0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Materiale - </a:t>
              </a:r>
              <a:r>
                <a:rPr lang="it-IT" sz="1400" dirty="0" err="1">
                  <a:solidFill>
                    <a:srgbClr val="04617B">
                      <a:lumMod val="75000"/>
                    </a:srgbClr>
                  </a:solidFill>
                  <a:latin typeface="Century Gothic" pitchFamily="34" charset="0"/>
                </a:rPr>
                <a:t>audiovisual</a:t>
              </a:r>
              <a:endParaRPr lang="it-IT" sz="1400" dirty="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</p:txBody>
        </p:sp>
        <p:sp>
          <p:nvSpPr>
            <p:cNvPr id="23" name="Freccia a destra 22"/>
            <p:cNvSpPr/>
            <p:nvPr/>
          </p:nvSpPr>
          <p:spPr>
            <a:xfrm>
              <a:off x="2643465" y="5929313"/>
              <a:ext cx="287324" cy="142875"/>
            </a:xfrm>
            <a:prstGeom prst="rightArrow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it-IT" sz="140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</p:txBody>
        </p:sp>
        <p:sp>
          <p:nvSpPr>
            <p:cNvPr id="24" name="Freccia a destra 23"/>
            <p:cNvSpPr/>
            <p:nvPr/>
          </p:nvSpPr>
          <p:spPr>
            <a:xfrm>
              <a:off x="2643465" y="2500313"/>
              <a:ext cx="287324" cy="142875"/>
            </a:xfrm>
            <a:prstGeom prst="rightArrow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it-IT" sz="1400">
                <a:solidFill>
                  <a:srgbClr val="04617B">
                    <a:lumMod val="75000"/>
                  </a:srgbClr>
                </a:solidFill>
                <a:latin typeface="Century Gothic" pitchFamily="34" charset="0"/>
              </a:endParaRPr>
            </a:p>
          </p:txBody>
        </p:sp>
      </p:grpSp>
      <p:sp>
        <p:nvSpPr>
          <p:cNvPr id="16387" name="Rettangolo 18"/>
          <p:cNvSpPr>
            <a:spLocks noChangeArrowheads="1"/>
          </p:cNvSpPr>
          <p:nvPr/>
        </p:nvSpPr>
        <p:spPr bwMode="auto">
          <a:xfrm>
            <a:off x="500063" y="1700213"/>
            <a:ext cx="3365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 b="1">
                <a:solidFill>
                  <a:srgbClr val="03495C"/>
                </a:solidFill>
                <a:latin typeface="Century Gothic" pitchFamily="34" charset="0"/>
              </a:rPr>
              <a:t>Il Marketing Mix  Integrato di Explora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330325" y="981075"/>
            <a:ext cx="6913563" cy="36988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GLI AMBITI OPERATIVI DI MARKETING E COMUNICAZIONE</a:t>
            </a:r>
          </a:p>
        </p:txBody>
      </p:sp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9" b="5789"/>
          <a:stretch>
            <a:fillRect/>
          </a:stretch>
        </p:blipFill>
        <p:spPr bwMode="auto">
          <a:xfrm>
            <a:off x="714375" y="4587875"/>
            <a:ext cx="1739900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Immagine 3" descr="Mappa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205038"/>
            <a:ext cx="1509712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asellaDiTesto 50"/>
          <p:cNvSpPr txBox="1"/>
          <p:nvPr/>
        </p:nvSpPr>
        <p:spPr>
          <a:xfrm>
            <a:off x="1901825" y="981075"/>
            <a:ext cx="5622925" cy="3683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GLI STRUMENTI DI EXPLORA</a:t>
            </a:r>
          </a:p>
        </p:txBody>
      </p:sp>
      <p:sp>
        <p:nvSpPr>
          <p:cNvPr id="17411" name="CasellaDiTesto 16"/>
          <p:cNvSpPr txBox="1">
            <a:spLocks noChangeArrowheads="1"/>
          </p:cNvSpPr>
          <p:nvPr/>
        </p:nvSpPr>
        <p:spPr bwMode="auto">
          <a:xfrm>
            <a:off x="923925" y="1619250"/>
            <a:ext cx="7392988" cy="36988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b="1">
                <a:solidFill>
                  <a:schemeClr val="bg1"/>
                </a:solidFill>
                <a:latin typeface="Bell Gothic Std Light"/>
              </a:rPr>
              <a:t>Quali strumenti di PROMOCOMMERCIALIZZAZIONE utilizzeremo?</a:t>
            </a:r>
          </a:p>
        </p:txBody>
      </p:sp>
      <p:grpSp>
        <p:nvGrpSpPr>
          <p:cNvPr id="17412" name="Gruppo 3"/>
          <p:cNvGrpSpPr>
            <a:grpSpLocks/>
          </p:cNvGrpSpPr>
          <p:nvPr/>
        </p:nvGrpSpPr>
        <p:grpSpPr bwMode="auto">
          <a:xfrm>
            <a:off x="719138" y="2136775"/>
            <a:ext cx="7597775" cy="4029075"/>
            <a:chOff x="719572" y="1992126"/>
            <a:chExt cx="7597341" cy="4029162"/>
          </a:xfrm>
        </p:grpSpPr>
        <p:sp>
          <p:nvSpPr>
            <p:cNvPr id="50" name="Rettangolo 49"/>
            <p:cNvSpPr/>
            <p:nvPr/>
          </p:nvSpPr>
          <p:spPr>
            <a:xfrm>
              <a:off x="916411" y="1992126"/>
              <a:ext cx="7400502" cy="4029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" name="Rettangolo 1"/>
            <p:cNvSpPr/>
            <p:nvPr/>
          </p:nvSpPr>
          <p:spPr>
            <a:xfrm>
              <a:off x="827516" y="2146117"/>
              <a:ext cx="2914484" cy="89219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PORTALE DI DESTINAZIONE                                 </a:t>
              </a:r>
            </a:p>
            <a:p>
              <a:pPr>
                <a:defRPr/>
              </a:pPr>
              <a:endParaRPr lang="it-IT" sz="1600" b="1" dirty="0"/>
            </a:p>
          </p:txBody>
        </p:sp>
        <p:sp>
          <p:nvSpPr>
            <p:cNvPr id="3" name="Freccia in giù 2"/>
            <p:cNvSpPr/>
            <p:nvPr/>
          </p:nvSpPr>
          <p:spPr>
            <a:xfrm>
              <a:off x="1835520" y="2925596"/>
              <a:ext cx="863551" cy="1150963"/>
            </a:xfrm>
            <a:prstGeom prst="downArrow">
              <a:avLst/>
            </a:prstGeom>
            <a:solidFill>
              <a:srgbClr val="99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6" name="Rettangolo 5"/>
            <p:cNvSpPr/>
            <p:nvPr/>
          </p:nvSpPr>
          <p:spPr>
            <a:xfrm>
              <a:off x="719572" y="4221024"/>
              <a:ext cx="3097035" cy="83028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Attesi n. </a:t>
              </a:r>
              <a:r>
                <a:rPr lang="it-IT" sz="1600" b="1" i="1" u="sng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10 milioni </a:t>
              </a:r>
              <a:r>
                <a:rPr lang="it-IT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di visitatori sul portale nei 6 mesi di durata dell’Expo2015</a:t>
              </a:r>
              <a:endParaRPr lang="it-IT" sz="1600" b="1" dirty="0"/>
            </a:p>
          </p:txBody>
        </p:sp>
        <p:sp>
          <p:nvSpPr>
            <p:cNvPr id="8" name="Rettangolo 7"/>
            <p:cNvSpPr/>
            <p:nvPr/>
          </p:nvSpPr>
          <p:spPr>
            <a:xfrm>
              <a:off x="4932556" y="4149586"/>
              <a:ext cx="2519218" cy="83028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Definiti in base alla motivazione di turismo</a:t>
              </a:r>
            </a:p>
            <a:p>
              <a:pPr>
                <a:defRPr/>
              </a:pPr>
              <a:endParaRPr lang="it-IT" sz="1600" b="1" dirty="0"/>
            </a:p>
          </p:txBody>
        </p:sp>
        <p:sp>
          <p:nvSpPr>
            <p:cNvPr id="10" name="Rettangolo 9"/>
            <p:cNvSpPr/>
            <p:nvPr/>
          </p:nvSpPr>
          <p:spPr>
            <a:xfrm>
              <a:off x="4859536" y="2276295"/>
              <a:ext cx="2916070" cy="6159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it-IT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 CLUB DI PRODOTTO </a:t>
              </a:r>
            </a:p>
            <a:p>
              <a:pPr>
                <a:defRPr/>
              </a:pPr>
              <a:endParaRPr lang="it-IT" sz="1600" b="1" dirty="0"/>
            </a:p>
          </p:txBody>
        </p:sp>
        <p:sp>
          <p:nvSpPr>
            <p:cNvPr id="11" name="Freccia in giù 10"/>
            <p:cNvSpPr/>
            <p:nvPr/>
          </p:nvSpPr>
          <p:spPr>
            <a:xfrm>
              <a:off x="5724673" y="2852570"/>
              <a:ext cx="863551" cy="1152550"/>
            </a:xfrm>
            <a:prstGeom prst="downArrow">
              <a:avLst/>
            </a:prstGeom>
            <a:solidFill>
              <a:srgbClr val="99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  <p:sp>
        <p:nvSpPr>
          <p:cNvPr id="13" name="Freccia in giù 12"/>
          <p:cNvSpPr/>
          <p:nvPr/>
        </p:nvSpPr>
        <p:spPr>
          <a:xfrm>
            <a:off x="1960563" y="5229225"/>
            <a:ext cx="433387" cy="439738"/>
          </a:xfrm>
          <a:prstGeom prst="downArrow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755650" y="5516563"/>
            <a:ext cx="3095625" cy="554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algn="ctr"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WORK IN PROGRESS</a:t>
            </a:r>
            <a:endParaRPr lang="it-IT" sz="1400" dirty="0"/>
          </a:p>
        </p:txBody>
      </p:sp>
      <p:grpSp>
        <p:nvGrpSpPr>
          <p:cNvPr id="17415" name="Gruppo 2"/>
          <p:cNvGrpSpPr>
            <a:grpSpLocks/>
          </p:cNvGrpSpPr>
          <p:nvPr/>
        </p:nvGrpSpPr>
        <p:grpSpPr bwMode="auto">
          <a:xfrm>
            <a:off x="4859338" y="5021263"/>
            <a:ext cx="2627312" cy="1049337"/>
            <a:chOff x="433199" y="2131293"/>
            <a:chExt cx="6059152" cy="3787696"/>
          </a:xfrm>
        </p:grpSpPr>
        <p:pic>
          <p:nvPicPr>
            <p:cNvPr id="17416" name="Picture 4" descr="http://cdn-2.faidatemania.it/o/j/come-usare-le-bacchette-giapponesi_3963196e4fea2fad84b20ad217bae705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09949">
              <a:off x="511589" y="2227325"/>
              <a:ext cx="2343775" cy="145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7" name="Picture 8" descr="http://www.easyviaggio.com/images/attractions/1815/570x360/289267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249" y="3669043"/>
              <a:ext cx="1397000" cy="854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8" name="Picture 8" descr="http://www.petsallowed.co.uk/images/pet-friendly-hotels-uk.jp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15957">
              <a:off x="4353305" y="4492372"/>
              <a:ext cx="2084535" cy="1283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9" name="Picture 8" descr="https://encrypted-tbn2.gstatic.com/images?q=tbn:ANd9GcRjjzNspxr5kIjrpg3sMzb23pRn5o5zouVfX4sfXM8MxNJsBwhPdw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6220" y="2187636"/>
              <a:ext cx="1374775" cy="836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0" name="Picture 7" descr="http://www.deabyday.tv/data/guides/cucina-e-ricette/speciali/taste-of-milano/La-cucina-milanese--i-piatti-tipici-tra-storia-e-tradizione/image_big_16_9/risotto-giallo-milanese.jpg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865" y="3285149"/>
              <a:ext cx="1377950" cy="828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Picture 8" descr="http://www.albergoilcacciatore.it/immagini/dintorni2012/mie/passeggiate2.jpg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199" y="4606196"/>
              <a:ext cx="2233021" cy="1312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2" name="Picture 7" descr="C:\Users\user\Desktop\634595647201562500_massaggi1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7375" y="2131293"/>
              <a:ext cx="2095501" cy="1288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3" name="Picture 8" descr="http://www.jkplace.com/grafica/sfondo.jpg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8153" y="5017407"/>
              <a:ext cx="1397000" cy="8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4" name="Picture 2" descr="http://girandola-errante-ilpiccolo.blogautore.repubblica.it/files/2013/11/disabilita-in-rete.jpg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2459" y="3024249"/>
              <a:ext cx="2222938" cy="1344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5" name="Picture 9" descr="http://www.ulss7.it/magnoliaPublic/istituzionale/notizie-e-comunicazione/notizie/allergia/corpo_files/file0/pollini.jpg">
              <a:hlinkClick r:id="rId19"/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3913" y="4109660"/>
              <a:ext cx="1360488" cy="830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6" name="Picture 2" descr="http://www.bafabandiere.it/wp-content/uploads/2012/01/stampa_ecosostenibile.jpg">
              <a:hlinkClick r:id="rId21"/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4401" y="3784481"/>
              <a:ext cx="1377950" cy="8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7" name="Picture 13" descr="http://www.lavoroagenziaviaggi.com/blog/wp-content/uploads/2013/08/donna-sola-3-640x290.jpg">
              <a:hlinkClick r:id="rId23"/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0825" y="4957531"/>
              <a:ext cx="1384300" cy="844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8" name="Picture 14" descr="http://www.bikeintrentino.it/image/image_gallery?uuid=02872540-8944-4033-a3b9-41b77954d199&amp;groupId=110190&amp;t=1335202164040">
              <a:hlinkClick r:id="rId25"/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3008" y="4229520"/>
              <a:ext cx="1389063" cy="839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data:image/jpeg;base64,/9j/4AAQSkZJRgABAQAAAQABAAD/2wCEAAkGBhISERQUEhQVFBUUFBQUFBQUFBQVFBIUFBQVFRQUFBQXHCYeFxkjGRQVHy8gIycpLCwtFR4xNTAqNSYrLCkBCQoKDgwOGg8PGikcHCQpKSwpKSkpKSksKSwpLCksLCkpKSkpLCkpKSksKSkpLCwsKSkpKSwpKSwsLCwsLCwsKf/AABEIAMMBAwMBIgACEQEDEQH/xAAcAAAABwEBAAAAAAAAAAAAAAAAAgMEBQYHAQj/xABHEAABAwICBgcDCAYJBQAAAAABAAIDBBEFIQYHEjFBURMiYXGBkaEUUrEjMkJicpKywQgVQ4LC0SQzNDVTc6Kz8BclRIPh/8QAGgEAAgMBAQAAAAAAAAAAAAAAAgMAAQQFBv/EACMRAAICAgICAwEBAQAAAAAAAAABAhEDMRIhBBMyQVEiYUL/2gAMAwEAAhEDEQA/AKeuJ3JABv8Agmrmr0KdnKoK5gO8DyCJ7Kz3W+QSiNZSkyWJinZ7o8glELIK0qIBBBBWQG0utauFdCogvFIRuJCeySMeAXOO0MtwzUe26UZDdVRBcVWwSAAR25p7RYs5vZflbJNosNvxUnSYQONiglx+ydj6jJccjn3KRh6w6x3diToacAbwMwnj2Hfz5LLJqxkUc6PlYpO3NACyNdCEJ2TGoMYvcXdy7U+d2JhU0wA2ic0yIDIt5N0QgpSZ+aRK0IA5ftSE8o5o8pyTB5RJEA8ptIUqQkXhGQTKTcUoUm5QsRK4lLIjmqgji5ZBAFUQFighddUIS88p53Td0hKeywkG1h3pMM37ihTBY0K4lJmWSTXoyqDXXbozWgouyoQ7dDZQDUcNVkCWSkbSSjNjS8cahQpHCEq2AIMYlWsQlDikqi3cpmnqiSLgZeCiKaIXzT6x8EmaTCTJiKLI2sbm+S5skc01p79qmKQbWRzyWaXQ1djBz0U2G5PKyltwTZ7ctyidltNDeokda/JQ9RMSpqWmLgQoaemIKfjoXKxo66LZKPiXGsTgRvO6wTB6fVMaZOYjRBIpF5S7mpFwVkEiiFKOCIQoWJlFKOQiFUWcsubK6SuFQs4ghZdVELDBICbFLx07SeSallt4SkUnB3gVVABqvDzna5Ci5qYtO5TEkjwLXyTOrcXWVoqxgAlmi6AYjNYjogGxpRsaUbGl4adztwuoQRZGl2RrojsbFOIo0JVgiiSzYErFGnkUF0tuiDeOBPIaclLxUqfU1MkymGkGp6TjyTyBwRo4SnENMsspGiKFI7OFims2HjgnLmEbksGFwS7rQyrIb2YgqOr6QXNlZnwcwmU9FfNMjkFyh0VKSlSDqdWKoorFR81MRfLJa4zszuNEJPGmEsaNpPj0dLa93PcLhg5cyeAVZh06Dj149kc2uvbwO9F74RdNhRxykrSJxzUi5icscHAOabgi4I4gormLSnYA0cxJuanTmJN7VCDbZRC1OAzeky1VRYgWopalXBFIVUXYnZBHsgqJZchTNk3DwUs3BQWg2Atv7e1RVK3ZcOCs+H1TbWJvdZ8ja0VGnsrtfhhYS4XLRmo50YdcgWV4qaONzSMxft3qrYrTlpIYMtxRYsnLoko0V+tnZG0uebAevYBxKhW6XQ3+a8DnYfC6hdJayR8pa8FobcNbbhff23UQVlzeXJSqJqx4E42zTMMro5m3jdfnwI7wpyin6NpyvdZborVmOpZyedgjnfd62WmRlacOX2x7M2aHrfQH9Yk80tFGutbdOo4k5uhIaGNSNNCkIIlJU8KzzkMihzDTXT2GlXaSNSsVPdYpTNUI2N46VOYKZOoIE6jp0hyHqNETLT5ohYQpZ9Pmm0sKikRxI0lEleLJ1LFZR8+SYuxb6EpYwo6upxbJOpJCkXvyI4J8bQmTTMJ1gTk10gP0Qxo7Bsg/ElVwOVv1nYa5lY6QjqygFp5loAdftv8AFVALHk+TNmP4ov8Aoi69KOxzx3Z3/NSr2Jto5gzoILOttPO2bcLtFgfJPnNXbwX61ZzsjXN0NHMSMjE8cEmWXTgLGuzcJLZTx0JCTMasgzc1ELUu5iTLVRYnsoJSy4oQ0+owxhv6WUVI17DkDkrVFsWsd/ojS0ot80H1XMjlrY1470VmPHtwc3ciVlQyTO+akqzAgRkoM4cWuz3BaIcH2hUuS6ZnesKnAmjd7zDftscviqmtoxPCY5WuBaDcEN2gCWEi1xdY5VQmN7mHe1xabdhssHlQqXL9NvjzuPH8J7Q/BTJKJT8yM5drhmAtDjasgpcSliv0b3NvvsbXSgxmcG/SyX+27+aPD5EccaoHLheR3ZskbU8hYsywbWFIwgTjpG+8LB4/Iq+4NpNTT22JG7R+i7qu8jv8FqWeE9GWWGUNlhp41J08aZ04UlTBJmw4IkKaJSlOxMaVStMscmbIIcMjSwauMCOlDQjmJvKyydJKRREImoYoyojU1UKLqE6LEyREzBU2t1g0TZjGZMwbF4aSwHltBQOsnWGXOdTUrrNF2yytObjxYw8uZWZEonm46BjivZomsjG6aanjEcjJH9JcbJuQ3ZN78t4VEwen6SeJh3OkYD3FwTK6PFMWkEZEG4I3gjiEqU+UrY6OPiqRt88Kj5IlRaLWDVNsHlsgG/aFnEfaHFX2krWzRskZucL93MHuK62DPGfSOdlxSh2xqW2RQ5O5Ikj0K1iLEMkYwAhd6JdZGoFYxkpiE0exTj2gjeo2eGxVljPZXUsWIKyy/YfWOJBeRbflvVmopGHNp8FQKaqsQTw4KagxvZBvY5bhkuflwt6Dx5K2WyWNh45qKqMKuVFUuMl5yJHf/NWGiqCRckEcVncJYxqnGZAY5SdBTTSjMsje8XGV2tJHqvOsj7kk7yST3lejNZVdbC6qwtdjW3v7z2g+i85FZ8s3LZpxxS0cQuggkjQJRrkmnWFBhmjEouwvaHWNjskgGx8bqEJfBtNaumcCyVzmjeyQlzCOVjmPBaNgOuqA2FTE6I++zrs8vnD1UTjeqNp61I+x/wAOQ3B7njd4qp1WrzEWf+O93awtf8CmtTiKThI9GYBpHTVTdqnmZJzDT1m/aacx5KwwyLyCKKrpnh3RzwvbmHbL2EeNlf8ARjXrVQ2bVMFQ0ZbQ6ko7+DvGyC/0Ovw9FsclFVNFdYFFXAdDM3b4xPOzIOzZO/vF1ZmyISxS6SkeorHtLqSjbeonZHyaTd57mDMrHdNdfD5AY6BpjBuDO8DbI+o36Pec1CzYMXxWGBhfNIyNo4vcGjwvvWHawdbbp9qGjJZFmHS7nydjfdb6nsWdT1cszxtufK9xy2nOe4k8r3V90a1OTSbL6w9CzI9G3OUjkeDPiiVvpAul2ynaN6Oy1s7YowQLgyPtlGzi4/kEzxrDTTzywk36N7m35gHI+IsvR+HYNBTRiOBjWNHLe483HeSsW1sUexiBcB/WRsd4i7T+EI5Y6jYMMnKVFMshZcRrpI861XfV5imb4D9tn8Q+B81SBv70/hfLSTg/NfGfP+YI+KZim4SUhWWKnGjYNgowpwUxwjGG1ETZG8d4913EFSEE2a7adq0chqnTG81HZMayVsbSXkNA3k5BTszb/FUDWPO5rYmcCXOPbs2A+KCeXhByYcIcpJD2LH6d5s2Rt+24v3XTiQXWYtWl4bL0kMbhndovbmBYjzQeN5Lytpjs2JQVoBjQTjYQW0zHWuKWZKUURJRsat0BY6pqmxuVKNxnIDhyUR0aMxiXKClsilRGazal8tE3dsslaTzzBAt4rKCtkxbDxPA+M/SGR5EZg+YWPTx7LiM8iRnvy5rk+Xj4ytaOj4s+UaEl1BBYzWcRmusb8kVdUIeqcIoulp4ZRukijf8AeYCpBmHWUVoxiBZSU7MurBEMsxkwbipiPFBxWj+6M/8AFnfZiOCrGn2idNUUU73xMEkcT3ska0Ne1zWl28bxluKtgrA5HfG17S1wBa4EEHcQRYgoH/oca+jyAx5BuDYjcRvHirPg+P4tVObTU9RUyEg2Y2Vw6o33dcWHeVrFRqOw8iTZMrS920whwtELGzGgjNt+eal9AdX0WGNeQ8yySWDpC0NAaNzWtubczmlqLGWZvh+o2umO1UTRxE77l0r/ABtl6qz0OoejjsZpZZjyGzG30ufVaVtopdcWRqKAcmVyg0YoaFjnwwMZstLi+23JZoues654LNv+uLzNnA0Q7VvnHpA2/wA7le3BaFpdjNPHTzNlqGQlzHMvcOe0uBAIYLk+S82CMbdtoWvbasbWvbatv7bK5PjoqK5bPTnTBwBByIBB7CLhZLrmh+Vp382Pb5OB/iV3wPSujfFHG2qY9zWtZd3Uc4hoF7OAVP1yTC1M3j8o7w6o/wCdyfNp4xGNNZEZigggsRvJPRvDxPUxRu3F13dzRcj0Wj6VaLtqo7ts2Vo6p5j3D2fBUHQuQithtxcQe4g39Fr1l0fFhGUGmjn+VNxmmmZXo1jbqSUxyAhpdZ4O9jhltLSGHiDkcwoLS3RAVHykVhKBmNwkA4HtURgWl7YITFUB4fHcNFszbc08iNyPG3hfCWvoCaWVco7+y34pjbKaIvfnYZN4uPALKsZxmSpeXym53NA3MbfcAj4zjclS/acch81o3NH8+1RxCyeRn5ulo0YcXBW9khg2Ay1O10dupa+0bb9wHqtJp6QRxMj91oFxxI3+qgNXjR0MhG8yWPcGi3xKtEgW7xMSjHn9szeTkblx+kNy0IJQt7EFuMxNDDY+DrdhCK/DGg70n0t96VZ3lJ7X2U2hB9Ib5ZoOo3DeE7B559u4pxFIeGfYVTkwaQziw9xztksQx+LZqZ28pZB/qK9Cx1X0XDuIXn7SacPq53NFgZX2H7xCw+VJtKzd4qSbojEEEFgN4EEF1oChDR9BdZJjEdPUAbAsxsvFg+iH8wOa1qOTksLoNX889I2ohIcTtfJbjZpsC07icjkpHRzWNUUQ6CojdI1mQDiWSM+rmMx3rTCbiqloyZIKTuGzboXp1HOs/wAH1q0Uo67nQu5PFx4Oap0ab0GX9Kiz+uPXkibiyoqUeiztqUf2lZ5iWtuhjBEZdM4GwaxpAcftHKyi2y43iOYIoYDu3h5H4z/pCW6+hib++i/47pZTUjdqeVreTb3e7uYM1kWl+uOeoDoqYGCM3Bff5Vw7x8zw81acO1RUrXbVQ+SpdvO0dlp77G58SnlTqqw179ronNBsNhkjmty7N/qo4yZFOC2YJJKSbkkk7yTcnxKKnGI0/RzSMH0Hvb4NcR+SbrOajrRfJOayukk2RI9zthuw3aJOy0fRF+Cs2rurjg9qqXtDjBCCwEA9Z79kW5Z2HmqlPMXuc529xLj3k3KKugLthdlDZRUNpCFYvS1T4ntew7LmkFp5EK9YdrHJitJGXyjdsZNcOZ5eCz8ZrSNWWjUrXSTSxOaNkCMuBBzvtWHKy0YHJSqLoRnUXG5IjKnH8SqMo43sB9xjgfvlEo9XlTKC+VzWOOYDiXOcfrW3LV3UyIada/SpO5Nsxe9rqKo8/vaWuIO8Eg+BsUR7kviI+Vk+2/8AEU2K5rXZ01o0DVZE54mZY7ILHX4XNwR6BabBgAtuuneiGi8dPSxNDbHYa5x5ucAXE+JU297WrZDK4xUUY541KTkyFbgDbbguqTNcEFfsmV64FOqoAM27kmx1ks8EooiXSX+nNbDMclmsvuKSaxKMahZLHMZdxF1g+lVL0dZOzdaV/kTtD0K3aNxCxvWSy2ISn3gxx7ywLF5S/mzb4kv6aKuggguedMCFkELqEN51dvBw6ntwa4HvD3XU1iGA09R/XxMktuLhmO471SNSuIh8c1O45sIkYPquyd6281pggK3QkpRo5uSMozbRWW6t8Ovf2cd20+3lddxPVzQyxOYyFkbtkhr2ggtPA7881Z+jKM1irjEnORSdFdV0VJMZnu6UtAEQIyabdZ5HO+7lzurslHbknZRRS0XKTlsKSuFyNspKZ4aCeQJ8s0YB5v0rc01tSW7unkt94/molK1c21I93vOc7zJKSuue9nTXSJGhxAMgqI+MoiA/cftFRxQQKhDiCCChBakl2ZGO91zT5EFeoeiBAsN4G/tzXl2lj2ntA4uaPMgL0tBWEAA8APRaMCbujL5EkqsXfQc1AaX4yyip3SON3Hqxt4ueRl4DeVOmvWE6xNIH1NZICepC4xsbwFjZx7yR6BPySlBdiccYzfRWnTEkk8TfzT7R+gM1TDHa+1KweG0L+l1G3V71U0AdO+Y/sm2b9p9xfyB81ihHlKjbOXCNm41eLACzeGQUTJWEpntklOqenceTfiuisSgjmvK5s5tO5IJ2MO+uUFXJF1IYGmsbLvQ2UvJgzt4Pgf5pL2B/u+WaJZUxbwtfRGFgXehHBP5I2je23elYaRjuNu9X7OgfX3RGCNY5rRbavPbHH8Fvz8DyuCsT1zYe6OsjJGToQAeZa51/iFnzTUodGrx8coz7M/QQQWE6IECgnTMOcYXTDNrHtY7m0uBLSew2I8FZRYdV1YWYnTi9hI4xO7Q8ED1svRjqe3/1eUsLrDFNFIN8cjH/AHXA/kvWlEHPY19wQ4BwO8EEXBBTYOhOSNiHQFAQFSbWN7il2Uw7FfsoH1Ir8rCk9hWN9EOxJvoOSJZkC8BXXKG0uq+ioal/KF4He4bI9SrjUYWN+fms/wBbF2YZPw2jG3zkbceQKZ7E0K9TUkefUrJSua1ri0hr7lpO5wBsbeOSLBEXua1ouXENA5kmwC2DWToMIcJp3MzdSBrX24iTJ5+/Y+KyJWbm6Zji4uriosO2MkEgGwtc8BfIXRFomieiLn4NX1BGTm9S/KA7ZI8cvBZ4VbRSZJ6MR7VZTjfeaP8AEFv5WJatqTpMTpm2v1yfuscR8Fv0mGkE3ystfjySTMXlRcmqIxy894z/AGia/wDiP/EV6MdCL5rztpALVU/+dJ+Mq/JdpA+Iu2MFp+qmmIgmfwdIAP3W5/iWYLddE8L6CjhZaxLA932n9Y/EDwS/GVzsd5UqhRJRNz/mpKOpDd5HeVHFi4Y7LoSipHMjKiV/WY7fJdUTZBD6oh+1l2aJRkdl3oitY6+bPIp5Iy4sb27Mkiym2TkXeJXMUjquIY0zSMwR6ojsMY4W48xkU8aD3owb2IebQXBPZEuw+Rh6rvArOdd1A59FHI5vWilA2h7rwQfUNWtmnHaFA6b6O+10M8LD1ns6l/faQ5ov3hF7LVArHT6PKCCNIwtJBFiCQQeBGRCKlDQK56tgyZ9TRv3VUDms/wA2Prs8d/kqYn+AYkaephmBIMcrH3HIOG16XVp0U1YykaQSDvBIPeMl6V1SY42bC4ATd0W1E7s2HHZv+4Wrz7pTTCOsqGt+b0ry082OO0w/dIV61I6SdHO+lda03XYTwkY03Hi38KJLsqV0b9FI08fNOWk8LKOp5m8QPNOoqhnaFUogxkOkERs7TxR9sc0vsaCyyf8ASErNmghjH7SoBPcxjj8XLVi7tWH/AKROOtc6mpW2uzamf2bXUYPIOPkrRRRtVuAmqxGIWu2I9M/Lgz5o8XWXobEsFZNBLDIOrKxzD+8Mj4Gx8Fnf6OeHN2KuY/O2o4h3AFx9SPJbFJByKYpV0C432eNcRoXQyvieLOje5jh2tNimyuGtzZ/W9Xse+0G3vdG3a9VVqGlMsjI25l72sA7XEAfFCEehoaL2fRgg5f0Fzj3ygu/jXnNeldZla2DBp47/ALOOEDvcxv5LzUrprZSZpOorDXOrnzWyghd96TqtHlteS2mmkHW2953XVA1D0nR0c8psDNKA2/FsbbficfJX2qhcTf4FOxr9M+Z/hFV72sDnE9VoLieQaLlea6+o6SV7/fe533iT+a23WljBgoXNGTpyIx9ne/0FvFYWrzy1Erx47l+kvolgxqqyGIC4c8F32G9Z3oPVeijRl2VrDuWf6ndGTEw1b8nStLYhyZfN3iR5Bag2s5m/grx3FWisvGbpkd+pncPgi/qN3EhSD63l8bJF1Znm4+Fync5sQ4Y0I/qEe96IJT2lvN3/ADxXFOUyccRY3NQCTvbcjglc86IG70q13aiWQUsguEVzAuMISios8165dFvZK90jRaKpvK3sfl0jfvG/7yoS9Oa2NE/bqB2z/WwXmj+tYddni31AXmNEQCCe4fg085Ihikktv2GF1r87JGro3xPcyRjmPabOa4EOB7QVRCUxeAyU1PU8707z9eEDYJ74y37qa6OYgYKuCUZbErHHu2htel1dNXeFtrqDEKOw6QdHUQE8JGgtsO/IeKzyRhaSCLEEgg7wRvBVlHsRkAyIFwe45LkkfZ+SoeqDS01VD0cnWkpiIybm5jt8mT4AjwV3c4dvmmK2KlS6DtiPYuvjPAeqb3QueaKgLSFHQvXlnTPFzU108pN7yODexjDstA8AvQ+nGMPp8PqZGk7QiIaeRfZgP+peX0ExmOtm+6lqUx4aHbuklkdfmBZg/CVcsUxboIZJXnqxsc83PugkDx3Jtonhraeip4rZsiZf7RG071JVX114qI8O6MZGaRre0tb1neGQ80a6QD7lswnE69080krzd0j3Pce1xurnqawpsuIBzhfoY3SNH17hrT4XJVDV81L1JbiQA+nFID4WcPUJS2Olovuu6ctw5o9+dgPcGvPxCwZbVr2rB7NTxk9Z0xeB9VrCCfNwWKop7Bx/E9B6q/7rgtzkv39I66tokKrurqiMeGUova8e2R/mOLvgQpTG8VFPTTTH9nG9wvxIHVHnZPXxMsvl0Y1rh0ibUVgijILIGlptuMpPX8rAeBVNwfDjPPFC3fI9rO65sT5XTaSQucScySSe8m5Wi6oNEnSz+1vFoorhl/pyEWy7GgnxIWf5M1v+YmtUdMImMjYLNY0NaOxosPgnraoWsWhEkiHApEtstlJo5/JxYKmO5yGSbPaQnsb28R6otVGLAjmrUq6KlG+xmHFBGsgmiizgIu0V1Bco7AqxGBQQULG7HnaT1qCCtgxOleU9Y1GyLFKtkbQxjZjZo3C4BNvElBBUMNX1Axj2Cc2z9oOfdG1ULXWwDFX2G+KIntOzb8guIInoUvkx/qHP9PlHA07r9vXYofXBTMZis4Y0NBEbiBxc5jS495OaCCn0F9k5qFefa6gXyMAJHc8W+JW2oIJkdCMmwLhQQRAFW1nj/tVV9hv+4xeesEiDqmBrhcOmjBHMF4BC4glz2Ox6PWsbBbcsd/SAP9j/APd8WLiCtkjsx9XbU7/ekX2Jf9soIIFsZLRN693H2mmHDoXG3aZDdZeggrl8gcfxR6pwaFopoABYCGL/AG2qs61XEYVPbnGPDpAggtH/ACZf+zAKdoL2g7i4A9xIXqOlomRRtZG0MY1oDWtyAQQS8WxufQdANQQWhmRbOOaEV4QQV/hYzLkEEEQg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950913" y="-2692400"/>
            <a:ext cx="485775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>
              <a:latin typeface="Calibri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059113" y="2965450"/>
            <a:ext cx="3035300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Club di Prodotto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36" name="CasellaDiTesto 16"/>
          <p:cNvSpPr txBox="1">
            <a:spLocks noChangeArrowheads="1"/>
          </p:cNvSpPr>
          <p:nvPr/>
        </p:nvSpPr>
        <p:spPr bwMode="auto">
          <a:xfrm>
            <a:off x="539750" y="1052513"/>
            <a:ext cx="8262938" cy="9239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b="1">
                <a:solidFill>
                  <a:schemeClr val="bg1"/>
                </a:solidFill>
                <a:latin typeface="Bell Gothic Std Light"/>
              </a:rPr>
              <a:t>NON E’ SUFFICIENTE AVERE ATTRATTIVE TURISTICHE,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b="1">
                <a:solidFill>
                  <a:schemeClr val="bg1"/>
                </a:solidFill>
                <a:latin typeface="Bell Gothic Std Light"/>
              </a:rPr>
              <a:t>E’ NECESSARIO UN PRODOTTO DA PROMUOVERE GRAZIE A STRUMENTI DI PROMOCOMMERCIALIZZAZIONE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9750" y="4497388"/>
            <a:ext cx="7680325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latin typeface="+mj-lt"/>
                <a:ea typeface="+mj-ea"/>
                <a:cs typeface="+mj-cs"/>
              </a:rPr>
              <a:t>E’ una tecnica di </a:t>
            </a:r>
            <a:r>
              <a:rPr lang="it-IT" sz="2000" dirty="0" err="1">
                <a:latin typeface="+mj-lt"/>
                <a:ea typeface="+mj-ea"/>
                <a:cs typeface="+mj-cs"/>
              </a:rPr>
              <a:t>promocommercializzazione</a:t>
            </a:r>
            <a:r>
              <a:rPr lang="it-IT" sz="2000" dirty="0">
                <a:latin typeface="+mj-lt"/>
                <a:ea typeface="+mj-ea"/>
                <a:cs typeface="+mj-cs"/>
              </a:rPr>
              <a:t> volta alla SELEZIONE di operatori con caratteristiche specifiche e all’incremento della loro VISIBILITA’ e del loro VANTAGGIO COMPETITIVO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  <p:sp>
        <p:nvSpPr>
          <p:cNvPr id="8" name="Freccia a destra 7"/>
          <p:cNvSpPr/>
          <p:nvPr/>
        </p:nvSpPr>
        <p:spPr>
          <a:xfrm rot="5400000">
            <a:off x="4184650" y="2451101"/>
            <a:ext cx="585787" cy="385762"/>
          </a:xfrm>
          <a:prstGeom prst="rightArrow">
            <a:avLst>
              <a:gd name="adj1" fmla="val 67636"/>
              <a:gd name="adj2" fmla="val 35066"/>
            </a:avLst>
          </a:prstGeom>
          <a:solidFill>
            <a:srgbClr val="FADA7A">
              <a:lumMod val="75000"/>
              <a:alpha val="68000"/>
            </a:srgbClr>
          </a:soli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marL="180975" indent="-180975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400" b="1" kern="0" dirty="0">
              <a:solidFill>
                <a:prstClr val="white"/>
              </a:solidFill>
              <a:latin typeface="Gill Sans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ttangolo 49"/>
          <p:cNvSpPr/>
          <p:nvPr/>
        </p:nvSpPr>
        <p:spPr>
          <a:xfrm>
            <a:off x="915988" y="1412875"/>
            <a:ext cx="7400925" cy="42481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1" name="CasellaDiTesto 50"/>
          <p:cNvSpPr txBox="1"/>
          <p:nvPr/>
        </p:nvSpPr>
        <p:spPr>
          <a:xfrm>
            <a:off x="1901825" y="873125"/>
            <a:ext cx="5051425" cy="36988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PERCHE’ ADERIRE?</a:t>
            </a:r>
          </a:p>
        </p:txBody>
      </p:sp>
      <p:sp>
        <p:nvSpPr>
          <p:cNvPr id="2" name="Rettangolo 1"/>
          <p:cNvSpPr/>
          <p:nvPr/>
        </p:nvSpPr>
        <p:spPr>
          <a:xfrm>
            <a:off x="1081088" y="1571625"/>
            <a:ext cx="6985000" cy="32004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ADERIRE A UN CLUB DI PRODOTTO EXPLORA SIGNIFICA FARE </a:t>
            </a:r>
          </a:p>
          <a:p>
            <a:pPr algn="ctr">
              <a:defRPr/>
            </a:pPr>
            <a:r>
              <a:rPr lang="it-IT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UNA SCELTA STRATEGICA</a:t>
            </a:r>
            <a:r>
              <a:rPr lang="it-IT" sz="2000" b="1" dirty="0"/>
              <a:t> 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PER: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it-IT" sz="12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essere più facilmente individuati dal turista rispetto ai competitors che non aderiscono al Club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avere un vantaggio rispetto agli altri operatori sui flussi turistici che arriveranno a Milano e in Lombardia per l’Expo e negli anni successivi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comparire agli occhi del turista come la struttura adatta a lui in quell’esatto momento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rafforzare la propria presenza, aggregandosi con altri operatori che hanno caratteristiche simili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ottenere un’attività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promocommerciale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più efficace e diffusa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aumentare la propria presenza nei mercati target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Incrementare l’occupazione delle camere</a:t>
            </a:r>
          </a:p>
        </p:txBody>
      </p:sp>
      <p:pic>
        <p:nvPicPr>
          <p:cNvPr id="19461" name="Picture 8" descr="http://www.mitmischen.de/Fotos/DISKUTIEREN/Fotos_Nachrichten/haende-aufeinander/haende_aufeinander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5046663"/>
            <a:ext cx="27368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ilquotidianoinclasse.ilsole24ore.com/wp-content/uploads/2012/11/c7232a97c56ca1d07a2b3548aa3583de-300x255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4772025"/>
            <a:ext cx="2303462" cy="1284288"/>
          </a:xfrm>
          <a:prstGeom prst="rect">
            <a:avLst/>
          </a:prstGeom>
          <a:noFill/>
          <a:effectLst>
            <a:outerShdw blurRad="342900" dist="38100" dir="2700000" algn="tl" rotWithShape="0">
              <a:prstClr val="black">
                <a:alpha val="6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641350" y="971550"/>
            <a:ext cx="8137525" cy="36988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INDIVIDUAZIONE DEI CLUB</a:t>
            </a:r>
          </a:p>
        </p:txBody>
      </p:sp>
      <p:sp>
        <p:nvSpPr>
          <p:cNvPr id="12" name="Segnaposto contenuto 4"/>
          <p:cNvSpPr txBox="1">
            <a:spLocks/>
          </p:cNvSpPr>
          <p:nvPr/>
        </p:nvSpPr>
        <p:spPr>
          <a:xfrm>
            <a:off x="1333500" y="1412875"/>
            <a:ext cx="4679950" cy="33528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  <a:defRPr/>
            </a:pPr>
            <a:endParaRPr lang="it-IT" sz="160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4852988" y="5656263"/>
            <a:ext cx="2592387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547688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822325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096963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13716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endParaRPr lang="it-IT" sz="1100" dirty="0">
              <a:latin typeface="+mj-lt"/>
              <a:ea typeface="+mj-ea"/>
              <a:cs typeface="+mj-cs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25463" y="1609725"/>
            <a:ext cx="8178800" cy="306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Quali Club di Prodotto sono stati individuati sulla base dei prodotti turistici?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905375" y="2860675"/>
            <a:ext cx="8178800" cy="601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Child Welcome Accommodation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Family Accommodation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  <p:grpSp>
        <p:nvGrpSpPr>
          <p:cNvPr id="41991" name="Gruppo 24"/>
          <p:cNvGrpSpPr>
            <a:grpSpLocks/>
          </p:cNvGrpSpPr>
          <p:nvPr/>
        </p:nvGrpSpPr>
        <p:grpSpPr bwMode="auto">
          <a:xfrm>
            <a:off x="833438" y="2205038"/>
            <a:ext cx="2840037" cy="504825"/>
            <a:chOff x="0" y="1225522"/>
            <a:chExt cx="2400316" cy="163403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9" name="Rettangolo arrotondato 38"/>
            <p:cNvSpPr/>
            <p:nvPr/>
          </p:nvSpPr>
          <p:spPr>
            <a:xfrm>
              <a:off x="0" y="1225522"/>
              <a:ext cx="2400316" cy="1634030"/>
            </a:xfrm>
            <a:prstGeom prst="roundRect">
              <a:avLst/>
            </a:prstGeom>
            <a:grpFill/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3" name="Rettangolo 42"/>
            <p:cNvSpPr/>
            <p:nvPr/>
          </p:nvSpPr>
          <p:spPr>
            <a:xfrm>
              <a:off x="79376" y="1304921"/>
              <a:ext cx="2241565" cy="14752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1200"/>
                </a:spcBef>
                <a:spcAft>
                  <a:spcPct val="3500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CITY BREAK-EXPO</a:t>
              </a:r>
            </a:p>
          </p:txBody>
        </p:sp>
      </p:grpSp>
      <p:grpSp>
        <p:nvGrpSpPr>
          <p:cNvPr id="41992" name="Gruppo 24"/>
          <p:cNvGrpSpPr>
            <a:grpSpLocks/>
          </p:cNvGrpSpPr>
          <p:nvPr/>
        </p:nvGrpSpPr>
        <p:grpSpPr bwMode="auto">
          <a:xfrm>
            <a:off x="5076825" y="2204095"/>
            <a:ext cx="2840038" cy="504825"/>
            <a:chOff x="0" y="1225522"/>
            <a:chExt cx="2400316" cy="1634030"/>
          </a:xfrm>
          <a:solidFill>
            <a:srgbClr val="FFC000"/>
          </a:solidFill>
        </p:grpSpPr>
        <p:sp>
          <p:nvSpPr>
            <p:cNvPr id="45" name="Rettangolo arrotondato 44"/>
            <p:cNvSpPr/>
            <p:nvPr/>
          </p:nvSpPr>
          <p:spPr>
            <a:xfrm>
              <a:off x="0" y="1225522"/>
              <a:ext cx="2400316" cy="1634030"/>
            </a:xfrm>
            <a:prstGeom prst="roundRect">
              <a:avLst/>
            </a:prstGeom>
            <a:grpFill/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6" name="Rettangolo 45"/>
            <p:cNvSpPr/>
            <p:nvPr/>
          </p:nvSpPr>
          <p:spPr>
            <a:xfrm>
              <a:off x="79376" y="1304921"/>
              <a:ext cx="2241565" cy="14752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1200"/>
                </a:spcBef>
                <a:spcAft>
                  <a:spcPct val="3500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FAMIGLIA</a:t>
              </a:r>
            </a:p>
          </p:txBody>
        </p:sp>
      </p:grpSp>
      <p:sp>
        <p:nvSpPr>
          <p:cNvPr id="47" name="CasellaDiTesto 46"/>
          <p:cNvSpPr txBox="1"/>
          <p:nvPr/>
        </p:nvSpPr>
        <p:spPr>
          <a:xfrm>
            <a:off x="611188" y="2924175"/>
            <a:ext cx="3800475" cy="294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China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Friendly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US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Friendly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Japan &amp; Korea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Friendly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India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Friendly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Russia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Friendly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Jewish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Friendly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Muslim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Friendly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for Single Ladies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Gay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Friendly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Pet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Friendly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  <p:grpSp>
        <p:nvGrpSpPr>
          <p:cNvPr id="41994" name="Gruppo 24"/>
          <p:cNvGrpSpPr>
            <a:grpSpLocks/>
          </p:cNvGrpSpPr>
          <p:nvPr/>
        </p:nvGrpSpPr>
        <p:grpSpPr bwMode="auto">
          <a:xfrm>
            <a:off x="5122863" y="3788271"/>
            <a:ext cx="2840037" cy="504825"/>
            <a:chOff x="0" y="1225522"/>
            <a:chExt cx="2400316" cy="1634030"/>
          </a:xfrm>
          <a:solidFill>
            <a:srgbClr val="00CC99"/>
          </a:solidFill>
        </p:grpSpPr>
        <p:sp>
          <p:nvSpPr>
            <p:cNvPr id="49" name="Rettangolo arrotondato 48"/>
            <p:cNvSpPr/>
            <p:nvPr/>
          </p:nvSpPr>
          <p:spPr>
            <a:xfrm>
              <a:off x="0" y="1225522"/>
              <a:ext cx="2400316" cy="1634030"/>
            </a:xfrm>
            <a:prstGeom prst="roundRect">
              <a:avLst/>
            </a:prstGeom>
            <a:grpFill/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0" name="Rettangolo 49"/>
            <p:cNvSpPr/>
            <p:nvPr/>
          </p:nvSpPr>
          <p:spPr>
            <a:xfrm>
              <a:off x="79376" y="1304921"/>
              <a:ext cx="2241565" cy="14752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1200"/>
                </a:spcBef>
                <a:spcAft>
                  <a:spcPct val="3500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SPORT/OUTDOOR</a:t>
              </a:r>
            </a:p>
          </p:txBody>
        </p:sp>
      </p:grpSp>
      <p:sp>
        <p:nvSpPr>
          <p:cNvPr id="51" name="CasellaDiTesto 50"/>
          <p:cNvSpPr txBox="1"/>
          <p:nvPr/>
        </p:nvSpPr>
        <p:spPr>
          <a:xfrm>
            <a:off x="4929188" y="4398963"/>
            <a:ext cx="3798887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Bike Experience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Walking Experience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Mototurismo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Accommodation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Golf Experience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Outdoor Experience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641350" y="836613"/>
            <a:ext cx="8137525" cy="36988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INDIVIDUAZIONE DEI CLUB</a:t>
            </a:r>
          </a:p>
        </p:txBody>
      </p:sp>
      <p:sp>
        <p:nvSpPr>
          <p:cNvPr id="12" name="Segnaposto contenuto 4"/>
          <p:cNvSpPr txBox="1">
            <a:spLocks/>
          </p:cNvSpPr>
          <p:nvPr/>
        </p:nvSpPr>
        <p:spPr>
          <a:xfrm>
            <a:off x="1333500" y="1412875"/>
            <a:ext cx="4679950" cy="33528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  <a:defRPr/>
            </a:pPr>
            <a:endParaRPr lang="it-IT" sz="160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4852988" y="5692775"/>
            <a:ext cx="2592387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547688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822325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096963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13716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endParaRPr lang="it-IT" sz="1100" dirty="0">
              <a:latin typeface="+mj-lt"/>
              <a:ea typeface="+mj-ea"/>
              <a:cs typeface="+mj-cs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25463" y="1466850"/>
            <a:ext cx="8178800" cy="306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Quali Club di Prodotto sono stati individuati sulla base dei prodotti turistici?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905375" y="2647950"/>
            <a:ext cx="8178800" cy="118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Luxury Hotels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Design &amp; Lifestyle Hotels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Romantic &amp;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Charme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Hotels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Hotel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Storici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  <p:grpSp>
        <p:nvGrpSpPr>
          <p:cNvPr id="43015" name="Gruppo 24"/>
          <p:cNvGrpSpPr>
            <a:grpSpLocks/>
          </p:cNvGrpSpPr>
          <p:nvPr/>
        </p:nvGrpSpPr>
        <p:grpSpPr bwMode="auto">
          <a:xfrm>
            <a:off x="833438" y="1987550"/>
            <a:ext cx="2840037" cy="504825"/>
            <a:chOff x="0" y="1225522"/>
            <a:chExt cx="2400316" cy="1634030"/>
          </a:xfrm>
          <a:solidFill>
            <a:srgbClr val="990000"/>
          </a:solidFill>
        </p:grpSpPr>
        <p:sp>
          <p:nvSpPr>
            <p:cNvPr id="39" name="Rettangolo arrotondato 38"/>
            <p:cNvSpPr/>
            <p:nvPr/>
          </p:nvSpPr>
          <p:spPr>
            <a:xfrm>
              <a:off x="0" y="1225522"/>
              <a:ext cx="2400316" cy="1634030"/>
            </a:xfrm>
            <a:prstGeom prst="roundRect">
              <a:avLst/>
            </a:prstGeom>
            <a:grpFill/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3" name="Rettangolo 42"/>
            <p:cNvSpPr/>
            <p:nvPr/>
          </p:nvSpPr>
          <p:spPr>
            <a:xfrm>
              <a:off x="79376" y="1304921"/>
              <a:ext cx="2241565" cy="14752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1200"/>
                </a:spcBef>
                <a:spcAft>
                  <a:spcPct val="3500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ENOGASTRONOMIA</a:t>
              </a:r>
            </a:p>
          </p:txBody>
        </p:sp>
      </p:grpSp>
      <p:grpSp>
        <p:nvGrpSpPr>
          <p:cNvPr id="43016" name="Gruppo 24"/>
          <p:cNvGrpSpPr>
            <a:grpSpLocks/>
          </p:cNvGrpSpPr>
          <p:nvPr/>
        </p:nvGrpSpPr>
        <p:grpSpPr bwMode="auto">
          <a:xfrm>
            <a:off x="5076825" y="1989138"/>
            <a:ext cx="2840038" cy="504825"/>
            <a:chOff x="0" y="1225522"/>
            <a:chExt cx="2400316" cy="1634030"/>
          </a:xfrm>
          <a:solidFill>
            <a:srgbClr val="9933FF"/>
          </a:solidFill>
        </p:grpSpPr>
        <p:sp>
          <p:nvSpPr>
            <p:cNvPr id="45" name="Rettangolo arrotondato 44"/>
            <p:cNvSpPr/>
            <p:nvPr/>
          </p:nvSpPr>
          <p:spPr>
            <a:xfrm>
              <a:off x="0" y="1225522"/>
              <a:ext cx="2400316" cy="1634030"/>
            </a:xfrm>
            <a:prstGeom prst="roundRect">
              <a:avLst/>
            </a:prstGeom>
            <a:grpFill/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6" name="Rettangolo 45"/>
            <p:cNvSpPr/>
            <p:nvPr/>
          </p:nvSpPr>
          <p:spPr>
            <a:xfrm>
              <a:off x="79376" y="1304921"/>
              <a:ext cx="2241565" cy="14752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1200"/>
                </a:spcBef>
                <a:spcAft>
                  <a:spcPct val="3500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FASCINO</a:t>
              </a:r>
            </a:p>
          </p:txBody>
        </p:sp>
      </p:grpSp>
      <p:sp>
        <p:nvSpPr>
          <p:cNvPr id="47" name="CasellaDiTesto 46"/>
          <p:cNvSpPr txBox="1"/>
          <p:nvPr/>
        </p:nvSpPr>
        <p:spPr>
          <a:xfrm>
            <a:off x="611188" y="2541588"/>
            <a:ext cx="3800475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Wine Experience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Gourmet Hotels</a:t>
            </a:r>
          </a:p>
        </p:txBody>
      </p:sp>
      <p:grpSp>
        <p:nvGrpSpPr>
          <p:cNvPr id="43018" name="Gruppo 24"/>
          <p:cNvGrpSpPr>
            <a:grpSpLocks/>
          </p:cNvGrpSpPr>
          <p:nvPr/>
        </p:nvGrpSpPr>
        <p:grpSpPr bwMode="auto">
          <a:xfrm>
            <a:off x="795858" y="3284538"/>
            <a:ext cx="2840038" cy="504825"/>
            <a:chOff x="0" y="1225522"/>
            <a:chExt cx="2400316" cy="1634030"/>
          </a:xfrm>
          <a:solidFill>
            <a:schemeClr val="accent6">
              <a:lumMod val="50000"/>
            </a:schemeClr>
          </a:solidFill>
        </p:grpSpPr>
        <p:sp>
          <p:nvSpPr>
            <p:cNvPr id="49" name="Rettangolo arrotondato 48"/>
            <p:cNvSpPr/>
            <p:nvPr/>
          </p:nvSpPr>
          <p:spPr>
            <a:xfrm>
              <a:off x="0" y="1225522"/>
              <a:ext cx="2400316" cy="1634030"/>
            </a:xfrm>
            <a:prstGeom prst="roundRect">
              <a:avLst/>
            </a:prstGeom>
            <a:grpFill/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0" name="Rettangolo 49"/>
            <p:cNvSpPr/>
            <p:nvPr/>
          </p:nvSpPr>
          <p:spPr>
            <a:xfrm>
              <a:off x="79376" y="1304921"/>
              <a:ext cx="2241565" cy="14752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1200"/>
                </a:spcBef>
                <a:spcAft>
                  <a:spcPct val="3500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NATURA</a:t>
              </a:r>
            </a:p>
          </p:txBody>
        </p:sp>
      </p:grpSp>
      <p:sp>
        <p:nvSpPr>
          <p:cNvPr id="51" name="CasellaDiTesto 50"/>
          <p:cNvSpPr txBox="1"/>
          <p:nvPr/>
        </p:nvSpPr>
        <p:spPr>
          <a:xfrm>
            <a:off x="611188" y="3832225"/>
            <a:ext cx="3800475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Green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&amp; Organic Accommodation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Ospitalità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rurale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Nature &amp;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Park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Experience</a:t>
            </a:r>
          </a:p>
        </p:txBody>
      </p:sp>
      <p:grpSp>
        <p:nvGrpSpPr>
          <p:cNvPr id="43020" name="Gruppo 24"/>
          <p:cNvGrpSpPr>
            <a:grpSpLocks/>
          </p:cNvGrpSpPr>
          <p:nvPr/>
        </p:nvGrpSpPr>
        <p:grpSpPr bwMode="auto">
          <a:xfrm>
            <a:off x="795858" y="4868863"/>
            <a:ext cx="2840038" cy="504825"/>
            <a:chOff x="0" y="1225522"/>
            <a:chExt cx="2400316" cy="1634030"/>
          </a:xfrm>
          <a:solidFill>
            <a:srgbClr val="FFC000"/>
          </a:solidFill>
        </p:grpSpPr>
        <p:sp>
          <p:nvSpPr>
            <p:cNvPr id="20" name="Rettangolo arrotondato 19"/>
            <p:cNvSpPr/>
            <p:nvPr/>
          </p:nvSpPr>
          <p:spPr>
            <a:xfrm>
              <a:off x="0" y="1225522"/>
              <a:ext cx="2400316" cy="1634030"/>
            </a:xfrm>
            <a:prstGeom prst="roundRect">
              <a:avLst/>
            </a:prstGeom>
            <a:grpFill/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1" name="Rettangolo 20"/>
            <p:cNvSpPr/>
            <p:nvPr/>
          </p:nvSpPr>
          <p:spPr>
            <a:xfrm>
              <a:off x="79376" y="1304921"/>
              <a:ext cx="2241565" cy="14752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1200"/>
                </a:spcBef>
                <a:spcAft>
                  <a:spcPct val="3500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BENESSERE</a:t>
              </a:r>
            </a:p>
          </p:txBody>
        </p:sp>
      </p:grpSp>
      <p:sp>
        <p:nvSpPr>
          <p:cNvPr id="22" name="CasellaDiTesto 21"/>
          <p:cNvSpPr txBox="1"/>
          <p:nvPr/>
        </p:nvSpPr>
        <p:spPr>
          <a:xfrm>
            <a:off x="611188" y="5492750"/>
            <a:ext cx="3800475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Health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&amp; Relax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Accommodation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per allergici e intolleranti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  <p:grpSp>
        <p:nvGrpSpPr>
          <p:cNvPr id="21518" name="Gruppo 24"/>
          <p:cNvGrpSpPr>
            <a:grpSpLocks/>
          </p:cNvGrpSpPr>
          <p:nvPr/>
        </p:nvGrpSpPr>
        <p:grpSpPr bwMode="auto">
          <a:xfrm>
            <a:off x="5049838" y="4014788"/>
            <a:ext cx="2840037" cy="554037"/>
            <a:chOff x="0" y="695522"/>
            <a:chExt cx="2400316" cy="1634031"/>
          </a:xfrm>
        </p:grpSpPr>
        <p:sp>
          <p:nvSpPr>
            <p:cNvPr id="24" name="Rettangolo arrotondato 23"/>
            <p:cNvSpPr/>
            <p:nvPr/>
          </p:nvSpPr>
          <p:spPr>
            <a:xfrm>
              <a:off x="0" y="695522"/>
              <a:ext cx="2400316" cy="1634031"/>
            </a:xfrm>
            <a:prstGeom prst="roundRect">
              <a:avLst/>
            </a:prstGeom>
            <a:solidFill>
              <a:srgbClr val="969696"/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5" name="Rettangolo 24"/>
            <p:cNvSpPr/>
            <p:nvPr/>
          </p:nvSpPr>
          <p:spPr>
            <a:xfrm>
              <a:off x="79376" y="734155"/>
              <a:ext cx="2241565" cy="147522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1200"/>
                </a:spcBef>
                <a:spcAft>
                  <a:spcPct val="3500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ALTRO</a:t>
              </a:r>
            </a:p>
          </p:txBody>
        </p:sp>
      </p:grpSp>
      <p:sp>
        <p:nvSpPr>
          <p:cNvPr id="26" name="CasellaDiTesto 25"/>
          <p:cNvSpPr txBox="1"/>
          <p:nvPr/>
        </p:nvSpPr>
        <p:spPr>
          <a:xfrm>
            <a:off x="4979988" y="4605338"/>
            <a:ext cx="3798887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Groups Accommodation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Low Cost Accommodation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Turismo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Accessibile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Incoming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Esperienze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turistiche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641350" y="971550"/>
            <a:ext cx="8137525" cy="36988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RACCOLTA ADESIONI E VERIFICHE</a:t>
            </a:r>
          </a:p>
        </p:txBody>
      </p:sp>
      <p:sp>
        <p:nvSpPr>
          <p:cNvPr id="12" name="Segnaposto contenuto 4"/>
          <p:cNvSpPr txBox="1">
            <a:spLocks/>
          </p:cNvSpPr>
          <p:nvPr/>
        </p:nvSpPr>
        <p:spPr>
          <a:xfrm>
            <a:off x="1333500" y="1412875"/>
            <a:ext cx="4679950" cy="33528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  <a:defRPr/>
            </a:pPr>
            <a:endParaRPr lang="it-IT" sz="160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579438" y="1549400"/>
            <a:ext cx="8199437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547688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822325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096963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13716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POSSESSO REQUISITI BASE</a:t>
            </a:r>
            <a:endParaRPr lang="it-IT" sz="1400" b="1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0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Per poter aderire al Club di Prodotto è necessario soddisfare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tutti i requisiti base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richiesti, in linea con le esigenze del target di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riferimento. </a:t>
            </a:r>
          </a:p>
          <a:p>
            <a:pPr marL="0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I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potenziali interessati all’adesione </a:t>
            </a:r>
            <a:r>
              <a:rPr lang="it-IT" sz="1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autocertificheranno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il possesso dei requisiti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previsti.</a:t>
            </a:r>
          </a:p>
          <a:p>
            <a:pPr marL="0" indent="0" algn="just" eaLnBrk="1" hangingPunct="1">
              <a:spcAft>
                <a:spcPts val="600"/>
              </a:spcAft>
              <a:defRPr/>
            </a:pPr>
            <a:r>
              <a:rPr lang="it-IT" alt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Il </a:t>
            </a:r>
            <a:r>
              <a:rPr lang="it-IT" alt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richiedente, presentando l’autocertificazione, potrebbe essere soggetto a verifica del possesso dei requisiti base da parte di una commissione istituita da </a:t>
            </a:r>
            <a:r>
              <a:rPr lang="it-IT" alt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Explora</a:t>
            </a:r>
            <a:r>
              <a:rPr lang="it-IT" alt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alt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S.C.p.A</a:t>
            </a:r>
            <a:r>
              <a:rPr lang="it-IT" alt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. </a:t>
            </a:r>
          </a:p>
          <a:p>
            <a:pPr algn="just" eaLnBrk="1" hangingPunct="1">
              <a:defRPr/>
            </a:pPr>
            <a:endParaRPr lang="it-IT" alt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algn="just" eaLnBrk="1" hangingPunct="1">
              <a:defRPr/>
            </a:pPr>
            <a:r>
              <a:rPr lang="it-IT" altLang="it-IT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ONLINE REPUTATION</a:t>
            </a:r>
            <a:endParaRPr lang="it-IT" altLang="it-IT" sz="1400" b="1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0" indent="0" algn="just" eaLnBrk="1" hangingPunct="1">
              <a:defRPr/>
            </a:pPr>
            <a:r>
              <a:rPr lang="it-IT" alt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Considerata l’importanza dell’online brand </a:t>
            </a:r>
            <a:r>
              <a:rPr lang="it-IT" alt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reputation</a:t>
            </a:r>
            <a:r>
              <a:rPr lang="it-IT" alt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, agli operatori sarà richiesto di possedere </a:t>
            </a:r>
            <a:r>
              <a:rPr lang="it-IT" alt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almeno 25 recensioni </a:t>
            </a:r>
            <a:r>
              <a:rPr lang="it-IT" alt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online, con punteggio medio pari o superiore a </a:t>
            </a:r>
            <a:r>
              <a:rPr lang="it-IT" alt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67/100 punti</a:t>
            </a:r>
            <a:r>
              <a:rPr lang="it-IT" alt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.</a:t>
            </a:r>
          </a:p>
          <a:p>
            <a:pPr marL="0" indent="0" algn="just" eaLnBrk="1" hangingPunct="1">
              <a:defRPr/>
            </a:pPr>
            <a:r>
              <a:rPr lang="it-IT" alt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La </a:t>
            </a:r>
            <a:r>
              <a:rPr lang="it-IT" alt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verifica verrà effettuata tramite Trust </a:t>
            </a:r>
            <a:r>
              <a:rPr lang="it-IT" alt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You</a:t>
            </a:r>
            <a:r>
              <a:rPr lang="it-IT" alt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, una società che monitora da anni le recensioni online sugli operatori turistici italiani.</a:t>
            </a:r>
          </a:p>
          <a:p>
            <a:pPr marL="0" indent="0" algn="just" eaLnBrk="1" hangingPunct="1">
              <a:defRPr/>
            </a:pPr>
            <a:endParaRPr lang="it-IT" altLang="it-IT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  <p:pic>
        <p:nvPicPr>
          <p:cNvPr id="17" name="Picture 12" descr="http://my.inmagine.com/600wmz/3b5a615a715079317b56/cultura/culs126/culs1262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725" y="4941888"/>
            <a:ext cx="2006600" cy="1104900"/>
          </a:xfrm>
          <a:prstGeom prst="rect">
            <a:avLst/>
          </a:prstGeom>
          <a:noFill/>
          <a:effectLst>
            <a:outerShdw blurRad="342900" dist="381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8" name="Picture 9" descr="http://www.ausniguarda.it/imgpub/101348/600/0/punti%20di%20domande-1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4694238"/>
            <a:ext cx="1830387" cy="1184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743450"/>
            <a:ext cx="2046288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641350" y="836613"/>
            <a:ext cx="8137525" cy="36988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PAGAMENTO QUOTA</a:t>
            </a:r>
          </a:p>
        </p:txBody>
      </p:sp>
      <p:sp>
        <p:nvSpPr>
          <p:cNvPr id="12" name="Segnaposto contenuto 4"/>
          <p:cNvSpPr txBox="1">
            <a:spLocks/>
          </p:cNvSpPr>
          <p:nvPr/>
        </p:nvSpPr>
        <p:spPr>
          <a:xfrm>
            <a:off x="1333500" y="1412875"/>
            <a:ext cx="4679950" cy="33528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  <a:defRPr/>
            </a:pPr>
            <a:endParaRPr lang="it-IT" sz="160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1011238" y="4357688"/>
            <a:ext cx="73056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547688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822325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096963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13716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buFont typeface="Arial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Quote di adesioni assolutamente al di sotto degli standard di prezzo per campagne pubblicitarie.</a:t>
            </a:r>
          </a:p>
          <a:p>
            <a:pPr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buFont typeface="Arial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Ogni esercente avrà la libertà di scegliere a quanti club di prodotto aderire, in relazione ai requisiti minimi richiesti da ognuno di essi. </a:t>
            </a:r>
          </a:p>
          <a:p>
            <a:pPr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buFont typeface="Arial" pitchFamily="34" charset="0"/>
              <a:buChar char="•"/>
              <a:defRPr/>
            </a:pP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La quota di partecipazione, solo per le prime collaborazioni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ed in base al numero di adesioni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ai diversi club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di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prodotto, sarà soggetta a particolari </a:t>
            </a:r>
            <a:r>
              <a:rPr lang="it-IT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scontistiche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.</a:t>
            </a:r>
          </a:p>
          <a:p>
            <a:pPr eaLnBrk="1" hangingPunct="1">
              <a:spcBef>
                <a:spcPts val="600"/>
              </a:spcBef>
              <a:buClr>
                <a:schemeClr val="accent1"/>
              </a:buClr>
              <a:buSzPct val="76000"/>
              <a:buFont typeface="Arial" pitchFamily="34" charset="0"/>
              <a:buChar char="•"/>
              <a:defRPr/>
            </a:pPr>
            <a:endParaRPr lang="it-IT" altLang="it-IT" sz="16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547813" y="1412875"/>
            <a:ext cx="5903912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IL CLUB DI PRODOTTO HA</a:t>
            </a:r>
            <a:r>
              <a:rPr lang="it-IT" dirty="0">
                <a:solidFill>
                  <a:schemeClr val="accent2">
                    <a:lumMod val="50000"/>
                  </a:schemeClr>
                </a:solidFill>
                <a:latin typeface="Bell Gothic Std Light" pitchFamily="34" charset="0"/>
              </a:rPr>
              <a:t> SCADENZA 31 DICEMBRE 2014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  <p:sp>
        <p:nvSpPr>
          <p:cNvPr id="8" name="Freccia in giù 7"/>
          <p:cNvSpPr/>
          <p:nvPr/>
        </p:nvSpPr>
        <p:spPr bwMode="auto">
          <a:xfrm>
            <a:off x="4254500" y="1988840"/>
            <a:ext cx="409575" cy="485775"/>
          </a:xfrm>
          <a:prstGeom prst="downArrow">
            <a:avLst/>
          </a:prstGeom>
          <a:solidFill>
            <a:srgbClr val="00B0F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200" b="1" kern="0" dirty="0">
              <a:solidFill>
                <a:prstClr val="white"/>
              </a:solidFill>
              <a:latin typeface="Gill Sans MT"/>
              <a:cs typeface="Arial" pitchFamily="34" charset="0"/>
            </a:endParaRPr>
          </a:p>
        </p:txBody>
      </p:sp>
      <p:grpSp>
        <p:nvGrpSpPr>
          <p:cNvPr id="23559" name="Gruppo 24"/>
          <p:cNvGrpSpPr>
            <a:grpSpLocks/>
          </p:cNvGrpSpPr>
          <p:nvPr/>
        </p:nvGrpSpPr>
        <p:grpSpPr bwMode="auto">
          <a:xfrm>
            <a:off x="2740025" y="2636838"/>
            <a:ext cx="3632200" cy="1287462"/>
            <a:chOff x="0" y="1225522"/>
            <a:chExt cx="2400316" cy="1634030"/>
          </a:xfrm>
        </p:grpSpPr>
        <p:sp>
          <p:nvSpPr>
            <p:cNvPr id="10" name="Rettangolo arrotondato 9"/>
            <p:cNvSpPr/>
            <p:nvPr/>
          </p:nvSpPr>
          <p:spPr>
            <a:xfrm>
              <a:off x="0" y="1225522"/>
              <a:ext cx="2400316" cy="1634030"/>
            </a:xfrm>
            <a:prstGeom prst="roundRect">
              <a:avLst/>
            </a:prstGeom>
            <a:solidFill>
              <a:srgbClr val="9FB8CD">
                <a:hueOff val="0"/>
                <a:satOff val="0"/>
                <a:lumOff val="0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Rettangolo 13"/>
            <p:cNvSpPr/>
            <p:nvPr/>
          </p:nvSpPr>
          <p:spPr>
            <a:xfrm>
              <a:off x="79376" y="1304921"/>
              <a:ext cx="2241565" cy="147523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1200"/>
                </a:spcBef>
                <a:spcAft>
                  <a:spcPct val="3500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Ogni aderente è tenuto al pagamento di una                    QUOTA DI PARTECIPAZIONE </a:t>
              </a:r>
            </a:p>
          </p:txBody>
        </p:sp>
      </p:grpSp>
      <p:pic>
        <p:nvPicPr>
          <p:cNvPr id="23560" name="Picture 6" descr="http://www.eurosystems.it/images/euro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2349500"/>
            <a:ext cx="1873250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6" descr="http://www.eurosystems.it/images/euro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279650"/>
            <a:ext cx="1873250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4" descr="Z:\04.Marketing Offline\IMMAGINI\Immagini fotolia L-XL\Fotolia_41528852_Subscription_Monthly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088" y="2543175"/>
            <a:ext cx="15049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13" descr="Z:\04.Marketing Offline\IMMAGINI\Immagini fotolia L-XL\Fotolia_38055849_Subscription_Monthly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38" y="2924175"/>
            <a:ext cx="19050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641350" y="836613"/>
            <a:ext cx="8137525" cy="36988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GLI STRUMENTI DI MARKETING E COMUNICAZIONE</a:t>
            </a:r>
          </a:p>
        </p:txBody>
      </p:sp>
      <p:sp>
        <p:nvSpPr>
          <p:cNvPr id="12" name="Segnaposto contenuto 4"/>
          <p:cNvSpPr txBox="1">
            <a:spLocks/>
          </p:cNvSpPr>
          <p:nvPr/>
        </p:nvSpPr>
        <p:spPr>
          <a:xfrm>
            <a:off x="1333500" y="1412875"/>
            <a:ext cx="4679950" cy="33528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  <a:defRPr/>
            </a:pPr>
            <a:endParaRPr lang="it-IT" sz="160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730250" y="1352550"/>
            <a:ext cx="7305675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547688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822325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096963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13716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I Club di Prodotto costituiranno uno dei cataloghi di </a:t>
            </a:r>
            <a:r>
              <a:rPr lang="it-IT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Explora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S.C.p.A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. ed avranno come strumenti di marketing e comunicazione:</a:t>
            </a:r>
          </a:p>
          <a:p>
            <a:pPr marL="0" indent="0" algn="ctr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endParaRPr lang="it-IT" b="1" dirty="0">
              <a:solidFill>
                <a:schemeClr val="accent2">
                  <a:lumMod val="50000"/>
                </a:schemeClr>
              </a:solidFill>
              <a:latin typeface="Bell Gothic Std Light" pitchFamily="34" charset="0"/>
            </a:endParaRPr>
          </a:p>
          <a:p>
            <a:pPr marL="0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14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- AMBITO B2B</a:t>
            </a:r>
            <a:endParaRPr lang="it-IT" sz="1400" b="1" u="sng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0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                 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-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Catalogo di prodotto</a:t>
            </a:r>
          </a:p>
          <a:p>
            <a:pPr marL="0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0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- AMBITO </a:t>
            </a:r>
            <a:r>
              <a:rPr lang="it-IT" sz="14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B2C</a:t>
            </a:r>
            <a:endParaRPr lang="it-IT" sz="1400" b="1" u="sng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0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                 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-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Brochure specifica tematica</a:t>
            </a:r>
          </a:p>
          <a:p>
            <a:pPr marL="0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                 - Visibilità specifica sull’home page del portale turistico</a:t>
            </a:r>
          </a:p>
          <a:p>
            <a:pPr marL="0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                - Sezione fissa nella newsletter online mensile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715963" indent="0" algn="just" eaLnBrk="1" hangingPunct="1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alt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     - Comunicazione social specifica (grazie a post e contest)</a:t>
            </a:r>
            <a:endParaRPr lang="it-IT" alt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</p:txBody>
      </p:sp>
      <p:grpSp>
        <p:nvGrpSpPr>
          <p:cNvPr id="24583" name="Gruppo 24"/>
          <p:cNvGrpSpPr>
            <a:grpSpLocks/>
          </p:cNvGrpSpPr>
          <p:nvPr/>
        </p:nvGrpSpPr>
        <p:grpSpPr bwMode="auto">
          <a:xfrm>
            <a:off x="2268538" y="4941888"/>
            <a:ext cx="4967287" cy="998537"/>
            <a:chOff x="0" y="1225522"/>
            <a:chExt cx="2400316" cy="1634030"/>
          </a:xfrm>
        </p:grpSpPr>
        <p:sp>
          <p:nvSpPr>
            <p:cNvPr id="18" name="Rettangolo arrotondato 17"/>
            <p:cNvSpPr/>
            <p:nvPr/>
          </p:nvSpPr>
          <p:spPr>
            <a:xfrm>
              <a:off x="0" y="1225522"/>
              <a:ext cx="2400316" cy="1634030"/>
            </a:xfrm>
            <a:prstGeom prst="roundRect">
              <a:avLst/>
            </a:prstGeom>
            <a:solidFill>
              <a:srgbClr val="9FB8CD">
                <a:hueOff val="0"/>
                <a:satOff val="0"/>
                <a:lumOff val="0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9" name="Rettangolo 18"/>
            <p:cNvSpPr/>
            <p:nvPr/>
          </p:nvSpPr>
          <p:spPr>
            <a:xfrm>
              <a:off x="79376" y="1304921"/>
              <a:ext cx="2241565" cy="147523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FILOSOFIA di EXPLORA:</a:t>
              </a:r>
            </a:p>
            <a:p>
              <a:pPr algn="ctr" defTabSz="53340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b="1" dirty="0">
                  <a:solidFill>
                    <a:sysClr val="window" lastClr="FFFFFF"/>
                  </a:solidFill>
                  <a:latin typeface="Gill Sans MT"/>
                </a:rPr>
                <a:t>Trasparenza + Equità + Equilibrio</a:t>
              </a:r>
            </a:p>
          </p:txBody>
        </p:sp>
      </p:grpSp>
      <p:pic>
        <p:nvPicPr>
          <p:cNvPr id="24584" name="Picture 12" descr="Z:\04.Marketing Offline\IMMAGINI\Immagini fotolia L-XL\Fotolia_27344369_Subscription_Monthly_X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949450"/>
            <a:ext cx="17891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16" descr="Z:\04.Marketing Offline\IMMAGINI\Immagini fotolia L-XL\Fotolia_53554428_Subscription_Monthly_X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373563"/>
            <a:ext cx="11747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15" descr="Z:\04.Marketing Offline\IMMAGINI\Immagini fotolia L-XL\Fotolia_51847051_Subscription_Monthly_X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5094288"/>
            <a:ext cx="10414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641350" y="836613"/>
            <a:ext cx="8137525" cy="36988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FASE POST-LANCIO</a:t>
            </a:r>
          </a:p>
        </p:txBody>
      </p:sp>
      <p:sp>
        <p:nvSpPr>
          <p:cNvPr id="12" name="Segnaposto contenuto 4"/>
          <p:cNvSpPr txBox="1">
            <a:spLocks/>
          </p:cNvSpPr>
          <p:nvPr/>
        </p:nvSpPr>
        <p:spPr>
          <a:xfrm>
            <a:off x="1333500" y="1412875"/>
            <a:ext cx="4679950" cy="33528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  <a:defRPr/>
            </a:pPr>
            <a:endParaRPr lang="it-IT" sz="160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468313" y="4581525"/>
            <a:ext cx="3840162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547688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822325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096963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13716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Attività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di continuo monitoraggio sulla qualità dei servizi erogati dagli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operatori: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180975" indent="354013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Monitoraggio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online (recensioni)</a:t>
            </a:r>
          </a:p>
          <a:p>
            <a:pPr marL="180975" indent="354013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Questionari 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di adeguatezza</a:t>
            </a:r>
          </a:p>
          <a:p>
            <a:pPr marL="180975" indent="354013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Mistery Guest</a:t>
            </a:r>
          </a:p>
          <a:p>
            <a:pPr eaLnBrk="1" hangingPunct="1">
              <a:spcBef>
                <a:spcPts val="600"/>
              </a:spcBef>
              <a:buClr>
                <a:schemeClr val="accent1"/>
              </a:buClr>
              <a:buSzPct val="76000"/>
              <a:buFont typeface="Arial" pitchFamily="34" charset="0"/>
              <a:buChar char="•"/>
              <a:defRPr/>
            </a:pPr>
            <a:endParaRPr lang="it-IT" altLang="it-IT" sz="16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979613" y="1412875"/>
            <a:ext cx="5256212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L’OBIETTIVO E’ QUELLO DI ASSICURARE CHE, ALL’ATTIVITA’ DI PROMOCOMMERCIALIZZAZIONE, CORRISPONDA L’EFFETTIVA PRESENZA DI STANDARD DI QUALITA’ RICHIESTI DALLA DOMANDA </a:t>
            </a:r>
          </a:p>
        </p:txBody>
      </p:sp>
      <p:sp>
        <p:nvSpPr>
          <p:cNvPr id="8" name="Freccia in giù 7"/>
          <p:cNvSpPr/>
          <p:nvPr/>
        </p:nvSpPr>
        <p:spPr bwMode="auto">
          <a:xfrm>
            <a:off x="641350" y="1798638"/>
            <a:ext cx="1655763" cy="2663825"/>
          </a:xfrm>
          <a:prstGeom prst="downArrow">
            <a:avLst/>
          </a:prstGeom>
          <a:solidFill>
            <a:srgbClr val="00B0F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200" b="1" kern="0" dirty="0">
              <a:solidFill>
                <a:prstClr val="white"/>
              </a:solidFill>
              <a:latin typeface="Gill Sans MT"/>
              <a:cs typeface="Arial" pitchFamily="34" charset="0"/>
            </a:endParaRPr>
          </a:p>
        </p:txBody>
      </p:sp>
      <p:grpSp>
        <p:nvGrpSpPr>
          <p:cNvPr id="25607" name="Gruppo 24"/>
          <p:cNvGrpSpPr>
            <a:grpSpLocks/>
          </p:cNvGrpSpPr>
          <p:nvPr/>
        </p:nvGrpSpPr>
        <p:grpSpPr bwMode="auto">
          <a:xfrm>
            <a:off x="2740025" y="2852738"/>
            <a:ext cx="3632200" cy="1368425"/>
            <a:chOff x="0" y="1225522"/>
            <a:chExt cx="2400316" cy="1634030"/>
          </a:xfrm>
        </p:grpSpPr>
        <p:sp>
          <p:nvSpPr>
            <p:cNvPr id="10" name="Rettangolo arrotondato 9"/>
            <p:cNvSpPr/>
            <p:nvPr/>
          </p:nvSpPr>
          <p:spPr>
            <a:xfrm>
              <a:off x="0" y="1225522"/>
              <a:ext cx="2400316" cy="1634030"/>
            </a:xfrm>
            <a:prstGeom prst="roundRect">
              <a:avLst/>
            </a:prstGeom>
            <a:solidFill>
              <a:srgbClr val="9FB8CD">
                <a:hueOff val="0"/>
                <a:satOff val="0"/>
                <a:lumOff val="0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Rettangolo 13"/>
            <p:cNvSpPr/>
            <p:nvPr/>
          </p:nvSpPr>
          <p:spPr>
            <a:xfrm>
              <a:off x="79376" y="1304921"/>
              <a:ext cx="2241565" cy="147523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it-IT" sz="2000" b="1" dirty="0">
                  <a:solidFill>
                    <a:sysClr val="window" lastClr="FFFFFF"/>
                  </a:solidFill>
                  <a:latin typeface="Gill Sans MT"/>
                </a:rPr>
                <a:t>Il Club di Prodotto </a:t>
              </a:r>
            </a:p>
            <a:p>
              <a:pPr algn="ctr" defTabSz="533400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it-IT" sz="2000" b="1" dirty="0">
                  <a:solidFill>
                    <a:sysClr val="window" lastClr="FFFFFF"/>
                  </a:solidFill>
                  <a:latin typeface="Gill Sans MT"/>
                </a:rPr>
                <a:t>NON E’ STATICO!</a:t>
              </a:r>
            </a:p>
          </p:txBody>
        </p:sp>
      </p:grpSp>
      <p:sp>
        <p:nvSpPr>
          <p:cNvPr id="15" name="CasellaDiTesto 5"/>
          <p:cNvSpPr txBox="1">
            <a:spLocks noChangeArrowheads="1"/>
          </p:cNvSpPr>
          <p:nvPr/>
        </p:nvSpPr>
        <p:spPr bwMode="auto">
          <a:xfrm>
            <a:off x="5445125" y="4791075"/>
            <a:ext cx="344805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547688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822325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096963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13716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Possibile ampliamento a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 pitchFamily="34" charset="0"/>
              </a:rPr>
              <a:t>nuovi aderenti che possiedono tutte le caratteristiche necessarie 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Bell Gothic Std Light" pitchFamily="34" charset="0"/>
            </a:endParaRPr>
          </a:p>
          <a:p>
            <a:pPr eaLnBrk="1" hangingPunct="1">
              <a:spcBef>
                <a:spcPts val="600"/>
              </a:spcBef>
              <a:buClr>
                <a:schemeClr val="accent1"/>
              </a:buClr>
              <a:buSzPct val="76000"/>
              <a:buFont typeface="Arial" pitchFamily="34" charset="0"/>
              <a:buChar char="•"/>
              <a:defRPr/>
            </a:pPr>
            <a:endParaRPr lang="it-IT" altLang="it-IT" sz="1600" dirty="0">
              <a:latin typeface="+mj-lt"/>
              <a:ea typeface="+mj-ea"/>
              <a:cs typeface="+mj-cs"/>
            </a:endParaRPr>
          </a:p>
        </p:txBody>
      </p:sp>
      <p:grpSp>
        <p:nvGrpSpPr>
          <p:cNvPr id="19" name="Gruppo 18"/>
          <p:cNvGrpSpPr/>
          <p:nvPr/>
        </p:nvGrpSpPr>
        <p:grpSpPr>
          <a:xfrm>
            <a:off x="4572000" y="4941168"/>
            <a:ext cx="684545" cy="684545"/>
            <a:chOff x="452065" y="1277907"/>
            <a:chExt cx="684545" cy="684545"/>
          </a:xfrm>
          <a:solidFill>
            <a:srgbClr val="FFCC66"/>
          </a:solidFill>
        </p:grpSpPr>
        <p:sp>
          <p:nvSpPr>
            <p:cNvPr id="20" name="Croce 19"/>
            <p:cNvSpPr/>
            <p:nvPr/>
          </p:nvSpPr>
          <p:spPr>
            <a:xfrm>
              <a:off x="452065" y="1277907"/>
              <a:ext cx="684545" cy="684545"/>
            </a:xfrm>
            <a:prstGeom prst="mathPlus">
              <a:avLst/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Croce 4"/>
            <p:cNvSpPr/>
            <p:nvPr/>
          </p:nvSpPr>
          <p:spPr>
            <a:xfrm>
              <a:off x="542801" y="1539677"/>
              <a:ext cx="503073" cy="16100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4445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it-IT" sz="1000"/>
            </a:p>
          </p:txBody>
        </p:sp>
      </p:grpSp>
      <p:sp>
        <p:nvSpPr>
          <p:cNvPr id="23" name="Freccia in giù 22"/>
          <p:cNvSpPr/>
          <p:nvPr/>
        </p:nvSpPr>
        <p:spPr bwMode="auto">
          <a:xfrm>
            <a:off x="6948488" y="1798638"/>
            <a:ext cx="1655762" cy="2663825"/>
          </a:xfrm>
          <a:prstGeom prst="downArrow">
            <a:avLst/>
          </a:pr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200" b="1" kern="0" dirty="0">
              <a:solidFill>
                <a:prstClr val="white"/>
              </a:solidFill>
              <a:latin typeface="Gill Sans M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data:image/jpeg;base64,/9j/4AAQSkZJRgABAQAAAQABAAD/2wCEAAkGBhISERQUEhQVFBUUFBQUFBQUFBQVFBIUFBQVFRQUFBQXHCYeFxkjGRQVHy8gIycpLCwtFR4xNTAqNSYrLCkBCQoKDgwOGg8PGikcHCQpKSwpKSkpKSksKSwpLCksLCkpKSkpLCkpKSksKSkpLCwsKSkpKSwpKSwsLCwsLCwsKf/AABEIAMMBAwMBIgACEQEDEQH/xAAcAAAABwEBAAAAAAAAAAAAAAAAAgMEBQYHAQj/xABHEAABAwICBgcDCAYJBQAAAAABAAIDBBEFIQYHEjFBURMiYXGBkaEUUrEjMkJicpKywQgVQ4LC0SQzNDVTc6Kz8BclRIPh/8QAGgEAAgMBAQAAAAAAAAAAAAAAAgMAAQQFBv/EACMRAAICAgICAwEBAQAAAAAAAAABAhEDMRIhBBMyQVEiYUL/2gAMAwEAAhEDEQA/AKeuJ3JABv8Agmrmr0KdnKoK5gO8DyCJ7Kz3W+QSiNZSkyWJinZ7o8glELIK0qIBBBBWQG0utauFdCogvFIRuJCeySMeAXOO0MtwzUe26UZDdVRBcVWwSAAR25p7RYs5vZflbJNosNvxUnSYQONiglx+ydj6jJccjn3KRh6w6x3diToacAbwMwnj2Hfz5LLJqxkUc6PlYpO3NACyNdCEJ2TGoMYvcXdy7U+d2JhU0wA2ic0yIDIt5N0QgpSZ+aRK0IA5ftSE8o5o8pyTB5RJEA8ptIUqQkXhGQTKTcUoUm5QsRK4lLIjmqgji5ZBAFUQFighddUIS88p53Td0hKeywkG1h3pMM37ihTBY0K4lJmWSTXoyqDXXbozWgouyoQ7dDZQDUcNVkCWSkbSSjNjS8cahQpHCEq2AIMYlWsQlDikqi3cpmnqiSLgZeCiKaIXzT6x8EmaTCTJiKLI2sbm+S5skc01p79qmKQbWRzyWaXQ1djBz0U2G5PKyltwTZ7ctyidltNDeokda/JQ9RMSpqWmLgQoaemIKfjoXKxo66LZKPiXGsTgRvO6wTB6fVMaZOYjRBIpF5S7mpFwVkEiiFKOCIQoWJlFKOQiFUWcsubK6SuFQs4ghZdVELDBICbFLx07SeSallt4SkUnB3gVVABqvDzna5Ci5qYtO5TEkjwLXyTOrcXWVoqxgAlmi6AYjNYjogGxpRsaUbGl4adztwuoQRZGl2RrojsbFOIo0JVgiiSzYErFGnkUF0tuiDeOBPIaclLxUqfU1MkymGkGp6TjyTyBwRo4SnENMsspGiKFI7OFims2HjgnLmEbksGFwS7rQyrIb2YgqOr6QXNlZnwcwmU9FfNMjkFyh0VKSlSDqdWKoorFR81MRfLJa4zszuNEJPGmEsaNpPj0dLa93PcLhg5cyeAVZh06Dj149kc2uvbwO9F74RdNhRxykrSJxzUi5icscHAOabgi4I4gormLSnYA0cxJuanTmJN7VCDbZRC1OAzeky1VRYgWopalXBFIVUXYnZBHsgqJZchTNk3DwUs3BQWg2Atv7e1RVK3ZcOCs+H1TbWJvdZ8ja0VGnsrtfhhYS4XLRmo50YdcgWV4qaONzSMxft3qrYrTlpIYMtxRYsnLoko0V+tnZG0uebAevYBxKhW6XQ3+a8DnYfC6hdJayR8pa8FobcNbbhff23UQVlzeXJSqJqx4E42zTMMro5m3jdfnwI7wpyin6NpyvdZborVmOpZyedgjnfd62WmRlacOX2x7M2aHrfQH9Yk80tFGutbdOo4k5uhIaGNSNNCkIIlJU8KzzkMihzDTXT2GlXaSNSsVPdYpTNUI2N46VOYKZOoIE6jp0hyHqNETLT5ohYQpZ9Pmm0sKikRxI0lEleLJ1LFZR8+SYuxb6EpYwo6upxbJOpJCkXvyI4J8bQmTTMJ1gTk10gP0Qxo7Bsg/ElVwOVv1nYa5lY6QjqygFp5loAdftv8AFVALHk+TNmP4ov8Aoi69KOxzx3Z3/NSr2Jto5gzoILOttPO2bcLtFgfJPnNXbwX61ZzsjXN0NHMSMjE8cEmWXTgLGuzcJLZTx0JCTMasgzc1ELUu5iTLVRYnsoJSy4oQ0+owxhv6WUVI17DkDkrVFsWsd/ojS0ot80H1XMjlrY1470VmPHtwc3ciVlQyTO+akqzAgRkoM4cWuz3BaIcH2hUuS6ZnesKnAmjd7zDftscviqmtoxPCY5WuBaDcEN2gCWEi1xdY5VQmN7mHe1xabdhssHlQqXL9NvjzuPH8J7Q/BTJKJT8yM5drhmAtDjasgpcSliv0b3NvvsbXSgxmcG/SyX+27+aPD5EccaoHLheR3ZskbU8hYsywbWFIwgTjpG+8LB4/Iq+4NpNTT22JG7R+i7qu8jv8FqWeE9GWWGUNlhp41J08aZ04UlTBJmw4IkKaJSlOxMaVStMscmbIIcMjSwauMCOlDQjmJvKyydJKRREImoYoyojU1UKLqE6LEyREzBU2t1g0TZjGZMwbF4aSwHltBQOsnWGXOdTUrrNF2yytObjxYw8uZWZEonm46BjivZomsjG6aanjEcjJH9JcbJuQ3ZN78t4VEwen6SeJh3OkYD3FwTK6PFMWkEZEG4I3gjiEqU+UrY6OPiqRt88Kj5IlRaLWDVNsHlsgG/aFnEfaHFX2krWzRskZucL93MHuK62DPGfSOdlxSh2xqW2RQ5O5Ikj0K1iLEMkYwAhd6JdZGoFYxkpiE0exTj2gjeo2eGxVljPZXUsWIKyy/YfWOJBeRbflvVmopGHNp8FQKaqsQTw4KagxvZBvY5bhkuflwt6Dx5K2WyWNh45qKqMKuVFUuMl5yJHf/NWGiqCRckEcVncJYxqnGZAY5SdBTTSjMsje8XGV2tJHqvOsj7kk7yST3lejNZVdbC6qwtdjW3v7z2g+i85FZ8s3LZpxxS0cQuggkjQJRrkmnWFBhmjEouwvaHWNjskgGx8bqEJfBtNaumcCyVzmjeyQlzCOVjmPBaNgOuqA2FTE6I++zrs8vnD1UTjeqNp61I+x/wAOQ3B7njd4qp1WrzEWf+O93awtf8CmtTiKThI9GYBpHTVTdqnmZJzDT1m/aacx5KwwyLyCKKrpnh3RzwvbmHbL2EeNlf8ARjXrVQ2bVMFQ0ZbQ6ko7+DvGyC/0Ovw9FsclFVNFdYFFXAdDM3b4xPOzIOzZO/vF1ZmyISxS6SkeorHtLqSjbeonZHyaTd57mDMrHdNdfD5AY6BpjBuDO8DbI+o36Pec1CzYMXxWGBhfNIyNo4vcGjwvvWHawdbbp9qGjJZFmHS7nydjfdb6nsWdT1cszxtufK9xy2nOe4k8r3V90a1OTSbL6w9CzI9G3OUjkeDPiiVvpAul2ynaN6Oy1s7YowQLgyPtlGzi4/kEzxrDTTzywk36N7m35gHI+IsvR+HYNBTRiOBjWNHLe483HeSsW1sUexiBcB/WRsd4i7T+EI5Y6jYMMnKVFMshZcRrpI861XfV5imb4D9tn8Q+B81SBv70/hfLSTg/NfGfP+YI+KZim4SUhWWKnGjYNgowpwUxwjGG1ETZG8d4913EFSEE2a7adq0chqnTG81HZMayVsbSXkNA3k5BTszb/FUDWPO5rYmcCXOPbs2A+KCeXhByYcIcpJD2LH6d5s2Rt+24v3XTiQXWYtWl4bL0kMbhndovbmBYjzQeN5Lytpjs2JQVoBjQTjYQW0zHWuKWZKUURJRsat0BY6pqmxuVKNxnIDhyUR0aMxiXKClsilRGazal8tE3dsslaTzzBAt4rKCtkxbDxPA+M/SGR5EZg+YWPTx7LiM8iRnvy5rk+Xj4ytaOj4s+UaEl1BBYzWcRmusb8kVdUIeqcIoulp4ZRukijf8AeYCpBmHWUVoxiBZSU7MurBEMsxkwbipiPFBxWj+6M/8AFnfZiOCrGn2idNUUU73xMEkcT3ska0Ne1zWl28bxluKtgrA5HfG17S1wBa4EEHcQRYgoH/oca+jyAx5BuDYjcRvHirPg+P4tVObTU9RUyEg2Y2Vw6o33dcWHeVrFRqOw8iTZMrS920whwtELGzGgjNt+eal9AdX0WGNeQ8yySWDpC0NAaNzWtubczmlqLGWZvh+o2umO1UTRxE77l0r/ABtl6qz0OoejjsZpZZjyGzG30ufVaVtopdcWRqKAcmVyg0YoaFjnwwMZstLi+23JZoues654LNv+uLzNnA0Q7VvnHpA2/wA7le3BaFpdjNPHTzNlqGQlzHMvcOe0uBAIYLk+S82CMbdtoWvbasbWvbatv7bK5PjoqK5bPTnTBwBByIBB7CLhZLrmh+Vp382Pb5OB/iV3wPSujfFHG2qY9zWtZd3Uc4hoF7OAVP1yTC1M3j8o7w6o/wCdyfNp4xGNNZEZigggsRvJPRvDxPUxRu3F13dzRcj0Wj6VaLtqo7ts2Vo6p5j3D2fBUHQuQithtxcQe4g39Fr1l0fFhGUGmjn+VNxmmmZXo1jbqSUxyAhpdZ4O9jhltLSGHiDkcwoLS3RAVHykVhKBmNwkA4HtURgWl7YITFUB4fHcNFszbc08iNyPG3hfCWvoCaWVco7+y34pjbKaIvfnYZN4uPALKsZxmSpeXym53NA3MbfcAj4zjclS/acch81o3NH8+1RxCyeRn5ulo0YcXBW9khg2Ay1O10dupa+0bb9wHqtJp6QRxMj91oFxxI3+qgNXjR0MhG8yWPcGi3xKtEgW7xMSjHn9szeTkblx+kNy0IJQt7EFuMxNDDY+DrdhCK/DGg70n0t96VZ3lJ7X2U2hB9Ib5ZoOo3DeE7B559u4pxFIeGfYVTkwaQziw9xztksQx+LZqZ28pZB/qK9Cx1X0XDuIXn7SacPq53NFgZX2H7xCw+VJtKzd4qSbojEEEFgN4EEF1oChDR9BdZJjEdPUAbAsxsvFg+iH8wOa1qOTksLoNX889I2ohIcTtfJbjZpsC07icjkpHRzWNUUQ6CojdI1mQDiWSM+rmMx3rTCbiqloyZIKTuGzboXp1HOs/wAH1q0Uo67nQu5PFx4Oap0ab0GX9Kiz+uPXkibiyoqUeiztqUf2lZ5iWtuhjBEZdM4GwaxpAcftHKyi2y43iOYIoYDu3h5H4z/pCW6+hib++i/47pZTUjdqeVreTb3e7uYM1kWl+uOeoDoqYGCM3Bff5Vw7x8zw81acO1RUrXbVQ+SpdvO0dlp77G58SnlTqqw179ronNBsNhkjmty7N/qo4yZFOC2YJJKSbkkk7yTcnxKKnGI0/RzSMH0Hvb4NcR+SbrOajrRfJOayukk2RI9zthuw3aJOy0fRF+Cs2rurjg9qqXtDjBCCwEA9Z79kW5Z2HmqlPMXuc529xLj3k3KKugLthdlDZRUNpCFYvS1T4ntew7LmkFp5EK9YdrHJitJGXyjdsZNcOZ5eCz8ZrSNWWjUrXSTSxOaNkCMuBBzvtWHKy0YHJSqLoRnUXG5IjKnH8SqMo43sB9xjgfvlEo9XlTKC+VzWOOYDiXOcfrW3LV3UyIada/SpO5Nsxe9rqKo8/vaWuIO8Eg+BsUR7kviI+Vk+2/8AEU2K5rXZ01o0DVZE54mZY7ILHX4XNwR6BabBgAtuuneiGi8dPSxNDbHYa5x5ucAXE+JU297WrZDK4xUUY541KTkyFbgDbbguqTNcEFfsmV64FOqoAM27kmx1ks8EooiXSX+nNbDMclmsvuKSaxKMahZLHMZdxF1g+lVL0dZOzdaV/kTtD0K3aNxCxvWSy2ISn3gxx7ywLF5S/mzb4kv6aKuggguedMCFkELqEN51dvBw6ntwa4HvD3XU1iGA09R/XxMktuLhmO471SNSuIh8c1O45sIkYPquyd6281pggK3QkpRo5uSMozbRWW6t8Ovf2cd20+3lddxPVzQyxOYyFkbtkhr2ggtPA7881Z+jKM1irjEnORSdFdV0VJMZnu6UtAEQIyabdZ5HO+7lzurslHbknZRRS0XKTlsKSuFyNspKZ4aCeQJ8s0YB5v0rc01tSW7unkt94/molK1c21I93vOc7zJKSuue9nTXSJGhxAMgqI+MoiA/cftFRxQQKhDiCCChBakl2ZGO91zT5EFeoeiBAsN4G/tzXl2lj2ntA4uaPMgL0tBWEAA8APRaMCbujL5EkqsXfQc1AaX4yyip3SON3Hqxt4ueRl4DeVOmvWE6xNIH1NZICepC4xsbwFjZx7yR6BPySlBdiccYzfRWnTEkk8TfzT7R+gM1TDHa+1KweG0L+l1G3V71U0AdO+Y/sm2b9p9xfyB81ihHlKjbOXCNm41eLACzeGQUTJWEpntklOqenceTfiuisSgjmvK5s5tO5IJ2MO+uUFXJF1IYGmsbLvQ2UvJgzt4Pgf5pL2B/u+WaJZUxbwtfRGFgXehHBP5I2je23elYaRjuNu9X7OgfX3RGCNY5rRbavPbHH8Fvz8DyuCsT1zYe6OsjJGToQAeZa51/iFnzTUodGrx8coz7M/QQQWE6IECgnTMOcYXTDNrHtY7m0uBLSew2I8FZRYdV1YWYnTi9hI4xO7Q8ED1svRjqe3/1eUsLrDFNFIN8cjH/AHXA/kvWlEHPY19wQ4BwO8EEXBBTYOhOSNiHQFAQFSbWN7il2Uw7FfsoH1Ir8rCk9hWN9EOxJvoOSJZkC8BXXKG0uq+ioal/KF4He4bI9SrjUYWN+fms/wBbF2YZPw2jG3zkbceQKZ7E0K9TUkefUrJSua1ri0hr7lpO5wBsbeOSLBEXua1ouXENA5kmwC2DWToMIcJp3MzdSBrX24iTJ5+/Y+KyJWbm6Zji4uriosO2MkEgGwtc8BfIXRFomieiLn4NX1BGTm9S/KA7ZI8cvBZ4VbRSZJ6MR7VZTjfeaP8AEFv5WJatqTpMTpm2v1yfuscR8Fv0mGkE3ystfjySTMXlRcmqIxy894z/AGia/wDiP/EV6MdCL5rztpALVU/+dJ+Mq/JdpA+Iu2MFp+qmmIgmfwdIAP3W5/iWYLddE8L6CjhZaxLA932n9Y/EDwS/GVzsd5UqhRJRNz/mpKOpDd5HeVHFi4Y7LoSipHMjKiV/WY7fJdUTZBD6oh+1l2aJRkdl3oitY6+bPIp5Iy4sb27Mkiym2TkXeJXMUjquIY0zSMwR6ojsMY4W48xkU8aD3owb2IebQXBPZEuw+Rh6rvArOdd1A59FHI5vWilA2h7rwQfUNWtmnHaFA6b6O+10M8LD1ns6l/faQ5ov3hF7LVArHT6PKCCNIwtJBFiCQQeBGRCKlDQK56tgyZ9TRv3VUDms/wA2Prs8d/kqYn+AYkaephmBIMcrH3HIOG16XVp0U1YykaQSDvBIPeMl6V1SY42bC4ATd0W1E7s2HHZv+4Wrz7pTTCOsqGt+b0ry082OO0w/dIV61I6SdHO+lda03XYTwkY03Hi38KJLsqV0b9FI08fNOWk8LKOp5m8QPNOoqhnaFUogxkOkERs7TxR9sc0vsaCyyf8ASErNmghjH7SoBPcxjj8XLVi7tWH/AKROOtc6mpW2uzamf2bXUYPIOPkrRRRtVuAmqxGIWu2I9M/Lgz5o8XWXobEsFZNBLDIOrKxzD+8Mj4Gx8Fnf6OeHN2KuY/O2o4h3AFx9SPJbFJByKYpV0C432eNcRoXQyvieLOje5jh2tNimyuGtzZ/W9Xse+0G3vdG3a9VVqGlMsjI25l72sA7XEAfFCEehoaL2fRgg5f0Fzj3ygu/jXnNeldZla2DBp47/ALOOEDvcxv5LzUrprZSZpOorDXOrnzWyghd96TqtHlteS2mmkHW2953XVA1D0nR0c8psDNKA2/FsbbficfJX2qhcTf4FOxr9M+Z/hFV72sDnE9VoLieQaLlea6+o6SV7/fe533iT+a23WljBgoXNGTpyIx9ne/0FvFYWrzy1Erx47l+kvolgxqqyGIC4c8F32G9Z3oPVeijRl2VrDuWf6ndGTEw1b8nStLYhyZfN3iR5Bag2s5m/grx3FWisvGbpkd+pncPgi/qN3EhSD63l8bJF1Znm4+Fync5sQ4Y0I/qEe96IJT2lvN3/ADxXFOUyccRY3NQCTvbcjglc86IG70q13aiWQUsguEVzAuMISios8165dFvZK90jRaKpvK3sfl0jfvG/7yoS9Oa2NE/bqB2z/WwXmj+tYddni31AXmNEQCCe4fg085Ihikktv2GF1r87JGro3xPcyRjmPabOa4EOB7QVRCUxeAyU1PU8707z9eEDYJ74y37qa6OYgYKuCUZbErHHu2htel1dNXeFtrqDEKOw6QdHUQE8JGgtsO/IeKzyRhaSCLEEgg7wRvBVlHsRkAyIFwe45LkkfZ+SoeqDS01VD0cnWkpiIybm5jt8mT4AjwV3c4dvmmK2KlS6DtiPYuvjPAeqb3QueaKgLSFHQvXlnTPFzU108pN7yODexjDstA8AvQ+nGMPp8PqZGk7QiIaeRfZgP+peX0ExmOtm+6lqUx4aHbuklkdfmBZg/CVcsUxboIZJXnqxsc83PugkDx3Jtonhraeip4rZsiZf7RG071JVX114qI8O6MZGaRre0tb1neGQ80a6QD7lswnE69080krzd0j3Pce1xurnqawpsuIBzhfoY3SNH17hrT4XJVDV81L1JbiQA+nFID4WcPUJS2Olovuu6ctw5o9+dgPcGvPxCwZbVr2rB7NTxk9Z0xeB9VrCCfNwWKop7Bx/E9B6q/7rgtzkv39I66tokKrurqiMeGUova8e2R/mOLvgQpTG8VFPTTTH9nG9wvxIHVHnZPXxMsvl0Y1rh0ibUVgijILIGlptuMpPX8rAeBVNwfDjPPFC3fI9rO65sT5XTaSQucScySSe8m5Wi6oNEnSz+1vFoorhl/pyEWy7GgnxIWf5M1v+YmtUdMImMjYLNY0NaOxosPgnraoWsWhEkiHApEtstlJo5/JxYKmO5yGSbPaQnsb28R6otVGLAjmrUq6KlG+xmHFBGsgmiizgIu0V1Bco7AqxGBQQULG7HnaT1qCCtgxOleU9Y1GyLFKtkbQxjZjZo3C4BNvElBBUMNX1Axj2Cc2z9oOfdG1ULXWwDFX2G+KIntOzb8guIInoUvkx/qHP9PlHA07r9vXYofXBTMZis4Y0NBEbiBxc5jS495OaCCn0F9k5qFefa6gXyMAJHc8W+JW2oIJkdCMmwLhQQRAFW1nj/tVV9hv+4xeesEiDqmBrhcOmjBHMF4BC4glz2Ox6PWsbBbcsd/SAP9j/APd8WLiCtkjsx9XbU7/ekX2Jf9soIIFsZLRN693H2mmHDoXG3aZDdZeggrl8gcfxR6pwaFopoABYCGL/AG2qs61XEYVPbnGPDpAggtH/ACZf+zAKdoL2g7i4A9xIXqOlomRRtZG0MY1oDWtyAQQS8WxufQdANQQWhmRbOOaEV4QQV/hYzLkEEEQg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950913" y="-2692400"/>
            <a:ext cx="485775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>
              <a:latin typeface="Calibri" pitchFamily="34" charset="0"/>
            </a:endParaRPr>
          </a:p>
        </p:txBody>
      </p:sp>
      <p:sp>
        <p:nvSpPr>
          <p:cNvPr id="14" name="CasellaDiTesto 9"/>
          <p:cNvSpPr>
            <a:spLocks noChangeArrowheads="1"/>
          </p:cNvSpPr>
          <p:nvPr/>
        </p:nvSpPr>
        <p:spPr bwMode="auto">
          <a:xfrm>
            <a:off x="2836863" y="981075"/>
            <a:ext cx="3783012" cy="735013"/>
          </a:xfrm>
          <a:prstGeom prst="ellipse">
            <a:avLst/>
          </a:prstGeom>
          <a:solidFill>
            <a:srgbClr val="FADA7A">
              <a:lumMod val="60000"/>
              <a:lumOff val="40000"/>
            </a:srgbClr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800" kern="0" dirty="0">
              <a:solidFill>
                <a:prstClr val="black"/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Bell Gothic Std Light"/>
              </a:rPr>
              <a:t>I PROSSIMI PASSI</a:t>
            </a:r>
            <a:endParaRPr lang="it-IT" sz="800" b="1" i="1" kern="0" dirty="0">
              <a:solidFill>
                <a:prstClr val="black"/>
              </a:solidFill>
              <a:latin typeface="Gill Sans MT"/>
            </a:endParaRPr>
          </a:p>
        </p:txBody>
      </p:sp>
      <p:grpSp>
        <p:nvGrpSpPr>
          <p:cNvPr id="26628" name="Gruppo 1"/>
          <p:cNvGrpSpPr>
            <a:grpSpLocks/>
          </p:cNvGrpSpPr>
          <p:nvPr/>
        </p:nvGrpSpPr>
        <p:grpSpPr bwMode="auto">
          <a:xfrm>
            <a:off x="920750" y="1970088"/>
            <a:ext cx="7596188" cy="4051300"/>
            <a:chOff x="920750" y="1557338"/>
            <a:chExt cx="7596188" cy="4051300"/>
          </a:xfrm>
        </p:grpSpPr>
        <p:sp>
          <p:nvSpPr>
            <p:cNvPr id="6" name="Rettangolo 5"/>
            <p:cNvSpPr/>
            <p:nvPr/>
          </p:nvSpPr>
          <p:spPr>
            <a:xfrm>
              <a:off x="1073150" y="1557338"/>
              <a:ext cx="7243763" cy="539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15" name="Rettangolo 14"/>
            <p:cNvSpPr/>
            <p:nvPr/>
          </p:nvSpPr>
          <p:spPr>
            <a:xfrm>
              <a:off x="1042988" y="4508500"/>
              <a:ext cx="7245350" cy="422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920750" y="4581525"/>
              <a:ext cx="7489825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Ricezione accettazione adesione al Club di Prodotto</a:t>
              </a: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1042988" y="3127375"/>
              <a:ext cx="7245350" cy="446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17" name="Rettangolo 16"/>
            <p:cNvSpPr/>
            <p:nvPr/>
          </p:nvSpPr>
          <p:spPr>
            <a:xfrm>
              <a:off x="1042988" y="3897313"/>
              <a:ext cx="7245350" cy="395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dirty="0"/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950913" y="1700213"/>
              <a:ext cx="7488237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Primo contatto con </a:t>
              </a:r>
              <a:r>
                <a:rPr lang="it-IT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Explora</a:t>
              </a:r>
              <a:r>
                <a:rPr lang="it-IT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 </a:t>
              </a:r>
              <a:r>
                <a:rPr lang="it-IT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S.C.p.A</a:t>
              </a:r>
              <a:r>
                <a:rPr lang="it-IT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. (compilazione scheda «Manifestazione di Interesse)</a:t>
              </a: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1028700" y="3213100"/>
              <a:ext cx="7488238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Invio manifestazione di interesse con autocertificazione </a:t>
              </a:r>
              <a:r>
                <a:rPr lang="it-IT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entro il 15 marzo 2014</a:t>
              </a:r>
            </a:p>
          </p:txBody>
        </p:sp>
        <p:sp>
          <p:nvSpPr>
            <p:cNvPr id="20" name="Rettangolo 19"/>
            <p:cNvSpPr/>
            <p:nvPr/>
          </p:nvSpPr>
          <p:spPr>
            <a:xfrm>
              <a:off x="1073150" y="5229225"/>
              <a:ext cx="7243763" cy="3794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1027113" y="5281613"/>
              <a:ext cx="7489825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Firma del disciplinare, pagamento della quota e lancio del Club di Prodotto</a:t>
              </a:r>
            </a:p>
          </p:txBody>
        </p:sp>
        <p:sp>
          <p:nvSpPr>
            <p:cNvPr id="23" name="Freccia in giù 22"/>
            <p:cNvSpPr/>
            <p:nvPr/>
          </p:nvSpPr>
          <p:spPr>
            <a:xfrm>
              <a:off x="4459288" y="4292600"/>
              <a:ext cx="466725" cy="288925"/>
            </a:xfrm>
            <a:prstGeom prst="downArrow">
              <a:avLst/>
            </a:prstGeom>
            <a:solidFill>
              <a:srgbClr val="FFC000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rgbClr val="FFC000"/>
                </a:solidFill>
              </a:endParaRPr>
            </a:p>
          </p:txBody>
        </p:sp>
        <p:sp>
          <p:nvSpPr>
            <p:cNvPr id="24" name="Freccia in giù 23"/>
            <p:cNvSpPr/>
            <p:nvPr/>
          </p:nvSpPr>
          <p:spPr>
            <a:xfrm>
              <a:off x="4492625" y="3573463"/>
              <a:ext cx="471488" cy="360362"/>
            </a:xfrm>
            <a:prstGeom prst="downArrow">
              <a:avLst/>
            </a:prstGeom>
            <a:solidFill>
              <a:srgbClr val="99CCFF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rgbClr val="FFC000"/>
                </a:solidFill>
              </a:endParaRPr>
            </a:p>
          </p:txBody>
        </p:sp>
        <p:sp>
          <p:nvSpPr>
            <p:cNvPr id="25" name="Freccia in giù 24"/>
            <p:cNvSpPr/>
            <p:nvPr/>
          </p:nvSpPr>
          <p:spPr>
            <a:xfrm>
              <a:off x="4422775" y="4941888"/>
              <a:ext cx="471488" cy="328612"/>
            </a:xfrm>
            <a:prstGeom prst="downArrow">
              <a:avLst/>
            </a:prstGeom>
            <a:solidFill>
              <a:srgbClr val="99CCFF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rgbClr val="FFC000"/>
                </a:solidFill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950913" y="3933825"/>
              <a:ext cx="7489825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Verifica online </a:t>
              </a:r>
              <a:r>
                <a:rPr lang="it-IT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reputation</a:t>
              </a:r>
              <a:r>
                <a:rPr lang="it-IT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 e possesso requisiti </a:t>
              </a:r>
            </a:p>
          </p:txBody>
        </p:sp>
        <p:sp>
          <p:nvSpPr>
            <p:cNvPr id="26" name="Rettangolo 25"/>
            <p:cNvSpPr/>
            <p:nvPr/>
          </p:nvSpPr>
          <p:spPr>
            <a:xfrm>
              <a:off x="1042988" y="2384425"/>
              <a:ext cx="7243762" cy="396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7" name="Freccia in giù 26"/>
            <p:cNvSpPr/>
            <p:nvPr/>
          </p:nvSpPr>
          <p:spPr>
            <a:xfrm>
              <a:off x="4459288" y="2800350"/>
              <a:ext cx="466725" cy="341313"/>
            </a:xfrm>
            <a:prstGeom prst="downArrow">
              <a:avLst/>
            </a:prstGeom>
            <a:solidFill>
              <a:srgbClr val="FFC000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rgbClr val="FFC000"/>
                </a:solidFill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942975" y="2473325"/>
              <a:ext cx="7488238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Confronto diretto con un referente </a:t>
              </a:r>
              <a:r>
                <a:rPr lang="it-IT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Explora</a:t>
              </a:r>
              <a:r>
                <a:rPr lang="it-IT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Gothic Std Light" pitchFamily="34" charset="0"/>
                </a:rPr>
                <a:t> per una potenziale collaborazione</a:t>
              </a:r>
            </a:p>
          </p:txBody>
        </p:sp>
        <p:sp>
          <p:nvSpPr>
            <p:cNvPr id="31" name="Freccia in giù 30"/>
            <p:cNvSpPr/>
            <p:nvPr/>
          </p:nvSpPr>
          <p:spPr>
            <a:xfrm>
              <a:off x="4454525" y="2097088"/>
              <a:ext cx="471488" cy="376237"/>
            </a:xfrm>
            <a:prstGeom prst="downArrow">
              <a:avLst/>
            </a:prstGeom>
            <a:solidFill>
              <a:srgbClr val="99CCFF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rgbClr val="FFC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8460</TotalTime>
  <Words>981</Words>
  <Application>Microsoft Office PowerPoint</Application>
  <PresentationFormat>Presentazione su schermo (4:3)</PresentationFormat>
  <Paragraphs>180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Equinozio</vt:lpstr>
      <vt:lpstr> 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Explora</dc:creator>
  <cp:lastModifiedBy>Roberta Ascione</cp:lastModifiedBy>
  <cp:revision>1268</cp:revision>
  <cp:lastPrinted>2014-01-29T17:42:38Z</cp:lastPrinted>
  <dcterms:created xsi:type="dcterms:W3CDTF">2013-10-22T12:07:25Z</dcterms:created>
  <dcterms:modified xsi:type="dcterms:W3CDTF">2014-03-21T11:09:44Z</dcterms:modified>
</cp:coreProperties>
</file>