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60" r:id="rId3"/>
  </p:sldMasterIdLst>
  <p:notesMasterIdLst>
    <p:notesMasterId r:id="rId25"/>
  </p:notesMasterIdLst>
  <p:handoutMasterIdLst>
    <p:handoutMasterId r:id="rId26"/>
  </p:handoutMasterIdLst>
  <p:sldIdLst>
    <p:sldId id="482" r:id="rId4"/>
    <p:sldId id="483" r:id="rId5"/>
    <p:sldId id="484" r:id="rId6"/>
    <p:sldId id="509" r:id="rId7"/>
    <p:sldId id="485" r:id="rId8"/>
    <p:sldId id="486" r:id="rId9"/>
    <p:sldId id="508" r:id="rId10"/>
    <p:sldId id="488" r:id="rId11"/>
    <p:sldId id="489" r:id="rId12"/>
    <p:sldId id="490" r:id="rId13"/>
    <p:sldId id="510" r:id="rId14"/>
    <p:sldId id="511" r:id="rId15"/>
    <p:sldId id="512" r:id="rId16"/>
    <p:sldId id="513" r:id="rId17"/>
    <p:sldId id="514" r:id="rId18"/>
    <p:sldId id="515" r:id="rId19"/>
    <p:sldId id="491" r:id="rId20"/>
    <p:sldId id="492" r:id="rId21"/>
    <p:sldId id="507" r:id="rId22"/>
    <p:sldId id="495" r:id="rId23"/>
    <p:sldId id="469" r:id="rId24"/>
  </p:sldIdLst>
  <p:sldSz cx="12192000" cy="6858000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63C7D8A4-FA3F-4AE7-A629-CD7A3C71F60F}">
          <p14:sldIdLst>
            <p14:sldId id="482"/>
            <p14:sldId id="483"/>
            <p14:sldId id="484"/>
            <p14:sldId id="509"/>
            <p14:sldId id="485"/>
            <p14:sldId id="486"/>
            <p14:sldId id="508"/>
            <p14:sldId id="488"/>
            <p14:sldId id="489"/>
            <p14:sldId id="490"/>
            <p14:sldId id="510"/>
            <p14:sldId id="511"/>
            <p14:sldId id="512"/>
            <p14:sldId id="513"/>
            <p14:sldId id="514"/>
            <p14:sldId id="515"/>
            <p14:sldId id="491"/>
            <p14:sldId id="492"/>
            <p14:sldId id="507"/>
            <p14:sldId id="495"/>
            <p14:sldId id="46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 Magni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  <a:srgbClr val="00A249"/>
    <a:srgbClr val="FDAA03"/>
    <a:srgbClr val="8ADB07"/>
    <a:srgbClr val="7BDE04"/>
    <a:srgbClr val="36E200"/>
    <a:srgbClr val="FF6600"/>
    <a:srgbClr val="33CC33"/>
    <a:srgbClr val="CDE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86" autoAdjust="0"/>
    <p:restoredTop sz="94291" autoAdjust="0"/>
  </p:normalViewPr>
  <p:slideViewPr>
    <p:cSldViewPr>
      <p:cViewPr>
        <p:scale>
          <a:sx n="70" d="100"/>
          <a:sy n="70" d="100"/>
        </p:scale>
        <p:origin x="-660" y="-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202" y="-5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86DA36-C8CB-4A54-B7C5-697EFD1E4698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8D28B7D-D313-4F01-AE49-279D4B56C2A9}">
      <dgm:prSet phldrT="[Testo]" custT="1"/>
      <dgm:spPr>
        <a:solidFill>
          <a:srgbClr val="33CC3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ClrTx/>
            <a:buSzTx/>
            <a:buFontTx/>
            <a:buNone/>
          </a:pPr>
          <a:r>
            <a:rPr kumimoji="0" lang="it-IT" sz="17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HIGHER</a:t>
          </a:r>
        </a:p>
        <a:p>
          <a:pPr>
            <a:buClrTx/>
            <a:buSzTx/>
            <a:buFontTx/>
            <a:buNone/>
          </a:pPr>
          <a:r>
            <a:rPr lang="it-IT" sz="1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FREQUENCY</a:t>
          </a:r>
        </a:p>
        <a:p>
          <a:pPr>
            <a:buClrTx/>
            <a:buSzTx/>
            <a:buFontTx/>
            <a:buNone/>
          </a:pPr>
          <a:r>
            <a:rPr kumimoji="0" lang="it-IT" sz="17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OF PURCHASE</a:t>
          </a:r>
          <a:endParaRPr lang="en-GB" sz="1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92994C-6024-4218-BD8A-AE213BE7CED4}" type="parTrans" cxnId="{34D8B9B9-76E8-4A8F-8364-D20058C6E54E}">
      <dgm:prSet/>
      <dgm:spPr/>
      <dgm:t>
        <a:bodyPr/>
        <a:lstStyle/>
        <a:p>
          <a:endParaRPr lang="en-GB"/>
        </a:p>
      </dgm:t>
    </dgm:pt>
    <dgm:pt modelId="{3E22B890-A6D6-43CD-8C18-193D0FEE3F13}" type="sibTrans" cxnId="{34D8B9B9-76E8-4A8F-8364-D20058C6E54E}">
      <dgm:prSet/>
      <dgm:spPr/>
      <dgm:t>
        <a:bodyPr/>
        <a:lstStyle/>
        <a:p>
          <a:endParaRPr lang="en-GB"/>
        </a:p>
      </dgm:t>
    </dgm:pt>
    <dgm:pt modelId="{18DB11C8-864C-44B4-A1AF-6222A414724D}">
      <dgm:prSet phldrT="[Testo]" custT="1"/>
      <dgm:spPr>
        <a:solidFill>
          <a:srgbClr val="FFC0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ClrTx/>
            <a:buSzTx/>
            <a:buFontTx/>
            <a:buNone/>
          </a:pPr>
          <a:r>
            <a:rPr lang="en-GB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MORE </a:t>
          </a:r>
        </a:p>
        <a:p>
          <a:pPr>
            <a:buClrTx/>
            <a:buSzTx/>
            <a:buFontTx/>
            <a:buNone/>
          </a:pPr>
          <a:r>
            <a:rPr lang="en-GB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PENETRATION</a:t>
          </a:r>
        </a:p>
      </dgm:t>
    </dgm:pt>
    <dgm:pt modelId="{C51C69D5-8151-432A-9762-86095C1321EE}" type="parTrans" cxnId="{68F3F2F3-F87D-4A65-AB42-12781D5E4F32}">
      <dgm:prSet/>
      <dgm:spPr/>
      <dgm:t>
        <a:bodyPr/>
        <a:lstStyle/>
        <a:p>
          <a:endParaRPr lang="en-GB"/>
        </a:p>
      </dgm:t>
    </dgm:pt>
    <dgm:pt modelId="{70C54ED2-7FEB-4D31-8AE4-52A335061897}" type="sibTrans" cxnId="{68F3F2F3-F87D-4A65-AB42-12781D5E4F32}">
      <dgm:prSet/>
      <dgm:spPr/>
      <dgm:t>
        <a:bodyPr/>
        <a:lstStyle/>
        <a:p>
          <a:endParaRPr lang="en-GB"/>
        </a:p>
      </dgm:t>
    </dgm:pt>
    <dgm:pt modelId="{68A52751-903A-4BD0-BFEA-D818896791CC}">
      <dgm:prSet phldrT="[Testo]" custT="1"/>
      <dgm:spPr>
        <a:solidFill>
          <a:srgbClr val="FF00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ClrTx/>
            <a:buSzTx/>
            <a:buFontTx/>
            <a:buNone/>
          </a:pPr>
          <a:endParaRPr lang="it-IT" sz="1800" b="1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ClrTx/>
            <a:buSzTx/>
            <a:buFontTx/>
            <a:buNone/>
          </a:pPr>
          <a:r>
            <a:rPr lang="it-IT" sz="1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REDUCED </a:t>
          </a:r>
        </a:p>
        <a:p>
          <a:pPr>
            <a:buClrTx/>
            <a:buSzTx/>
            <a:buFontTx/>
            <a:buNone/>
          </a:pPr>
          <a:r>
            <a:rPr kumimoji="0" lang="it-IT" sz="18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FOOD</a:t>
          </a:r>
        </a:p>
        <a:p>
          <a:pPr>
            <a:buClrTx/>
            <a:buSzTx/>
            <a:buFontTx/>
            <a:buNone/>
          </a:pPr>
          <a:r>
            <a:rPr kumimoji="0" lang="it-IT" sz="18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WASTE </a:t>
          </a:r>
        </a:p>
        <a:p>
          <a:pPr>
            <a:buClrTx/>
            <a:buSzTx/>
            <a:buFontTx/>
            <a:buNone/>
          </a:pPr>
          <a:endParaRPr lang="en-GB" sz="1500" dirty="0">
            <a:effectLst/>
          </a:endParaRPr>
        </a:p>
      </dgm:t>
    </dgm:pt>
    <dgm:pt modelId="{0618829C-7D95-4F5A-B3C8-0B7B929AEBBA}" type="parTrans" cxnId="{B17643E0-C45F-47D2-9FE9-F371ECEFA71E}">
      <dgm:prSet/>
      <dgm:spPr/>
      <dgm:t>
        <a:bodyPr/>
        <a:lstStyle/>
        <a:p>
          <a:endParaRPr lang="en-GB"/>
        </a:p>
      </dgm:t>
    </dgm:pt>
    <dgm:pt modelId="{FC9B4D95-43A1-4512-80A4-48F000CA0FD5}" type="sibTrans" cxnId="{B17643E0-C45F-47D2-9FE9-F371ECEFA71E}">
      <dgm:prSet/>
      <dgm:spPr/>
      <dgm:t>
        <a:bodyPr/>
        <a:lstStyle/>
        <a:p>
          <a:endParaRPr lang="en-GB"/>
        </a:p>
      </dgm:t>
    </dgm:pt>
    <dgm:pt modelId="{1930D8CA-F6AC-4A43-8415-C04B80CC357D}" type="pres">
      <dgm:prSet presAssocID="{A286DA36-C8CB-4A54-B7C5-697EFD1E4698}" presName="compositeShape" presStyleCnt="0">
        <dgm:presLayoutVars>
          <dgm:chMax val="7"/>
          <dgm:dir/>
          <dgm:resizeHandles val="exact"/>
        </dgm:presLayoutVars>
      </dgm:prSet>
      <dgm:spPr/>
    </dgm:pt>
    <dgm:pt modelId="{E27E3799-6C7C-41CF-AF3F-F82D2496D814}" type="pres">
      <dgm:prSet presAssocID="{A286DA36-C8CB-4A54-B7C5-697EFD1E4698}" presName="wedge1" presStyleLbl="node1" presStyleIdx="0" presStyleCnt="3" custScaleX="106430" custLinFactNeighborX="-465"/>
      <dgm:spPr/>
      <dgm:t>
        <a:bodyPr/>
        <a:lstStyle/>
        <a:p>
          <a:endParaRPr lang="en-US"/>
        </a:p>
      </dgm:t>
    </dgm:pt>
    <dgm:pt modelId="{50B8540A-E4B5-44BE-8334-DF3BEB67FA77}" type="pres">
      <dgm:prSet presAssocID="{A286DA36-C8CB-4A54-B7C5-697EFD1E4698}" presName="dummy1a" presStyleCnt="0"/>
      <dgm:spPr/>
    </dgm:pt>
    <dgm:pt modelId="{0E70CECE-AC6B-4D8F-89C8-774E05DEA06B}" type="pres">
      <dgm:prSet presAssocID="{A286DA36-C8CB-4A54-B7C5-697EFD1E4698}" presName="dummy1b" presStyleCnt="0"/>
      <dgm:spPr/>
    </dgm:pt>
    <dgm:pt modelId="{7F2BA275-D57F-49A5-A4A3-98EE2906C95C}" type="pres">
      <dgm:prSet presAssocID="{A286DA36-C8CB-4A54-B7C5-697EFD1E469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6C156D-BBA5-4A8F-8939-8033CE1224AC}" type="pres">
      <dgm:prSet presAssocID="{A286DA36-C8CB-4A54-B7C5-697EFD1E4698}" presName="wedge2" presStyleLbl="node1" presStyleIdx="1" presStyleCnt="3"/>
      <dgm:spPr/>
      <dgm:t>
        <a:bodyPr/>
        <a:lstStyle/>
        <a:p>
          <a:endParaRPr lang="en-US"/>
        </a:p>
      </dgm:t>
    </dgm:pt>
    <dgm:pt modelId="{6A3226B3-1FEC-4EB9-B1BC-350E3F5D9BAA}" type="pres">
      <dgm:prSet presAssocID="{A286DA36-C8CB-4A54-B7C5-697EFD1E4698}" presName="dummy2a" presStyleCnt="0"/>
      <dgm:spPr/>
    </dgm:pt>
    <dgm:pt modelId="{88FDCC7A-022A-4884-8481-36C12B5BAC4E}" type="pres">
      <dgm:prSet presAssocID="{A286DA36-C8CB-4A54-B7C5-697EFD1E4698}" presName="dummy2b" presStyleCnt="0"/>
      <dgm:spPr/>
    </dgm:pt>
    <dgm:pt modelId="{47848752-7A60-4D24-9F26-4822FB79E8B9}" type="pres">
      <dgm:prSet presAssocID="{A286DA36-C8CB-4A54-B7C5-697EFD1E469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617E6-76F3-4BA3-A31D-D76B139C1805}" type="pres">
      <dgm:prSet presAssocID="{A286DA36-C8CB-4A54-B7C5-697EFD1E4698}" presName="wedge3" presStyleLbl="node1" presStyleIdx="2" presStyleCnt="3"/>
      <dgm:spPr/>
      <dgm:t>
        <a:bodyPr/>
        <a:lstStyle/>
        <a:p>
          <a:endParaRPr lang="en-US"/>
        </a:p>
      </dgm:t>
    </dgm:pt>
    <dgm:pt modelId="{E97A6F38-3299-4837-83FF-68CEB32D323E}" type="pres">
      <dgm:prSet presAssocID="{A286DA36-C8CB-4A54-B7C5-697EFD1E4698}" presName="dummy3a" presStyleCnt="0"/>
      <dgm:spPr/>
    </dgm:pt>
    <dgm:pt modelId="{2012328B-9D82-4B03-BE3C-4E5B6471BCBA}" type="pres">
      <dgm:prSet presAssocID="{A286DA36-C8CB-4A54-B7C5-697EFD1E4698}" presName="dummy3b" presStyleCnt="0"/>
      <dgm:spPr/>
    </dgm:pt>
    <dgm:pt modelId="{576C9A79-4E08-40F0-874C-1C00241DA690}" type="pres">
      <dgm:prSet presAssocID="{A286DA36-C8CB-4A54-B7C5-697EFD1E469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CB3E9-285E-48E2-97A3-3F204F7438C9}" type="pres">
      <dgm:prSet presAssocID="{3E22B890-A6D6-43CD-8C18-193D0FEE3F13}" presName="arrowWedge1" presStyleLbl="fgSibTrans2D1" presStyleIdx="0" presStyleCnt="3" custLinFactNeighborX="261"/>
      <dgm:spPr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E2A6D1FC-79C3-4FCF-88FD-C20DEE14560C}" type="pres">
      <dgm:prSet presAssocID="{70C54ED2-7FEB-4D31-8AE4-52A335061897}" presName="arrowWedge2" presStyleLbl="fgSibTrans2D1" presStyleIdx="1" presStyleCnt="3"/>
      <dgm:spPr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01B7B56A-58DA-473F-8287-A7295A0F64F8}" type="pres">
      <dgm:prSet presAssocID="{FC9B4D95-43A1-4512-80A4-48F000CA0FD5}" presName="arrowWedge3" presStyleLbl="fgSibTrans2D1" presStyleIdx="2" presStyleCnt="3"/>
      <dgm:spPr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</dgm:ptLst>
  <dgm:cxnLst>
    <dgm:cxn modelId="{DF72E0AD-D9F6-46D2-94DF-7FDE767C7558}" type="presOf" srcId="{38D28B7D-D313-4F01-AE49-279D4B56C2A9}" destId="{7F2BA275-D57F-49A5-A4A3-98EE2906C95C}" srcOrd="1" destOrd="0" presId="urn:microsoft.com/office/officeart/2005/8/layout/cycle8"/>
    <dgm:cxn modelId="{68F3F2F3-F87D-4A65-AB42-12781D5E4F32}" srcId="{A286DA36-C8CB-4A54-B7C5-697EFD1E4698}" destId="{18DB11C8-864C-44B4-A1AF-6222A414724D}" srcOrd="1" destOrd="0" parTransId="{C51C69D5-8151-432A-9762-86095C1321EE}" sibTransId="{70C54ED2-7FEB-4D31-8AE4-52A335061897}"/>
    <dgm:cxn modelId="{27988510-51CE-474D-98E4-7E46BD068657}" type="presOf" srcId="{68A52751-903A-4BD0-BFEA-D818896791CC}" destId="{576C9A79-4E08-40F0-874C-1C00241DA690}" srcOrd="1" destOrd="0" presId="urn:microsoft.com/office/officeart/2005/8/layout/cycle8"/>
    <dgm:cxn modelId="{B17643E0-C45F-47D2-9FE9-F371ECEFA71E}" srcId="{A286DA36-C8CB-4A54-B7C5-697EFD1E4698}" destId="{68A52751-903A-4BD0-BFEA-D818896791CC}" srcOrd="2" destOrd="0" parTransId="{0618829C-7D95-4F5A-B3C8-0B7B929AEBBA}" sibTransId="{FC9B4D95-43A1-4512-80A4-48F000CA0FD5}"/>
    <dgm:cxn modelId="{B9B2682F-5699-4DA6-84BC-B633C1C847D0}" type="presOf" srcId="{A286DA36-C8CB-4A54-B7C5-697EFD1E4698}" destId="{1930D8CA-F6AC-4A43-8415-C04B80CC357D}" srcOrd="0" destOrd="0" presId="urn:microsoft.com/office/officeart/2005/8/layout/cycle8"/>
    <dgm:cxn modelId="{796889B5-3552-40C4-822D-BD60FA00DBDD}" type="presOf" srcId="{68A52751-903A-4BD0-BFEA-D818896791CC}" destId="{F49617E6-76F3-4BA3-A31D-D76B139C1805}" srcOrd="0" destOrd="0" presId="urn:microsoft.com/office/officeart/2005/8/layout/cycle8"/>
    <dgm:cxn modelId="{B97AE8E7-4A62-4D3F-A240-7B1451A7F289}" type="presOf" srcId="{18DB11C8-864C-44B4-A1AF-6222A414724D}" destId="{47848752-7A60-4D24-9F26-4822FB79E8B9}" srcOrd="1" destOrd="0" presId="urn:microsoft.com/office/officeart/2005/8/layout/cycle8"/>
    <dgm:cxn modelId="{1CFFA0ED-B278-4E34-9065-7C30D5190D4C}" type="presOf" srcId="{38D28B7D-D313-4F01-AE49-279D4B56C2A9}" destId="{E27E3799-6C7C-41CF-AF3F-F82D2496D814}" srcOrd="0" destOrd="0" presId="urn:microsoft.com/office/officeart/2005/8/layout/cycle8"/>
    <dgm:cxn modelId="{34D8B9B9-76E8-4A8F-8364-D20058C6E54E}" srcId="{A286DA36-C8CB-4A54-B7C5-697EFD1E4698}" destId="{38D28B7D-D313-4F01-AE49-279D4B56C2A9}" srcOrd="0" destOrd="0" parTransId="{2692994C-6024-4218-BD8A-AE213BE7CED4}" sibTransId="{3E22B890-A6D6-43CD-8C18-193D0FEE3F13}"/>
    <dgm:cxn modelId="{C34220C5-0D19-41E6-8E29-5527B2BC3150}" type="presOf" srcId="{18DB11C8-864C-44B4-A1AF-6222A414724D}" destId="{7E6C156D-BBA5-4A8F-8939-8033CE1224AC}" srcOrd="0" destOrd="0" presId="urn:microsoft.com/office/officeart/2005/8/layout/cycle8"/>
    <dgm:cxn modelId="{3BD4CD38-BD50-43C2-BFCF-919E54B2A88D}" type="presParOf" srcId="{1930D8CA-F6AC-4A43-8415-C04B80CC357D}" destId="{E27E3799-6C7C-41CF-AF3F-F82D2496D814}" srcOrd="0" destOrd="0" presId="urn:microsoft.com/office/officeart/2005/8/layout/cycle8"/>
    <dgm:cxn modelId="{F062BCBD-73C9-494C-8BEB-63AE175D5488}" type="presParOf" srcId="{1930D8CA-F6AC-4A43-8415-C04B80CC357D}" destId="{50B8540A-E4B5-44BE-8334-DF3BEB67FA77}" srcOrd="1" destOrd="0" presId="urn:microsoft.com/office/officeart/2005/8/layout/cycle8"/>
    <dgm:cxn modelId="{445A4FD0-660C-48E9-BE56-64CA13390245}" type="presParOf" srcId="{1930D8CA-F6AC-4A43-8415-C04B80CC357D}" destId="{0E70CECE-AC6B-4D8F-89C8-774E05DEA06B}" srcOrd="2" destOrd="0" presId="urn:microsoft.com/office/officeart/2005/8/layout/cycle8"/>
    <dgm:cxn modelId="{655787B7-A028-47A2-BD78-D6A98D1D7ED6}" type="presParOf" srcId="{1930D8CA-F6AC-4A43-8415-C04B80CC357D}" destId="{7F2BA275-D57F-49A5-A4A3-98EE2906C95C}" srcOrd="3" destOrd="0" presId="urn:microsoft.com/office/officeart/2005/8/layout/cycle8"/>
    <dgm:cxn modelId="{F17AB835-B77D-4881-8C81-44598FD19A38}" type="presParOf" srcId="{1930D8CA-F6AC-4A43-8415-C04B80CC357D}" destId="{7E6C156D-BBA5-4A8F-8939-8033CE1224AC}" srcOrd="4" destOrd="0" presId="urn:microsoft.com/office/officeart/2005/8/layout/cycle8"/>
    <dgm:cxn modelId="{DD0887E9-4BC4-44AC-8E67-DC9CFC9461D7}" type="presParOf" srcId="{1930D8CA-F6AC-4A43-8415-C04B80CC357D}" destId="{6A3226B3-1FEC-4EB9-B1BC-350E3F5D9BAA}" srcOrd="5" destOrd="0" presId="urn:microsoft.com/office/officeart/2005/8/layout/cycle8"/>
    <dgm:cxn modelId="{6E2E4F4E-6768-4E9C-BDEC-194BFF241E14}" type="presParOf" srcId="{1930D8CA-F6AC-4A43-8415-C04B80CC357D}" destId="{88FDCC7A-022A-4884-8481-36C12B5BAC4E}" srcOrd="6" destOrd="0" presId="urn:microsoft.com/office/officeart/2005/8/layout/cycle8"/>
    <dgm:cxn modelId="{F3CE9915-D491-4E22-A964-D568E13DA920}" type="presParOf" srcId="{1930D8CA-F6AC-4A43-8415-C04B80CC357D}" destId="{47848752-7A60-4D24-9F26-4822FB79E8B9}" srcOrd="7" destOrd="0" presId="urn:microsoft.com/office/officeart/2005/8/layout/cycle8"/>
    <dgm:cxn modelId="{06429A0A-02B7-42C8-8A31-C2F540B8FB5C}" type="presParOf" srcId="{1930D8CA-F6AC-4A43-8415-C04B80CC357D}" destId="{F49617E6-76F3-4BA3-A31D-D76B139C1805}" srcOrd="8" destOrd="0" presId="urn:microsoft.com/office/officeart/2005/8/layout/cycle8"/>
    <dgm:cxn modelId="{62C6F9E0-803D-487B-B2EB-3C6301DD35F6}" type="presParOf" srcId="{1930D8CA-F6AC-4A43-8415-C04B80CC357D}" destId="{E97A6F38-3299-4837-83FF-68CEB32D323E}" srcOrd="9" destOrd="0" presId="urn:microsoft.com/office/officeart/2005/8/layout/cycle8"/>
    <dgm:cxn modelId="{D7D294D7-FB19-4CE5-AD18-9F3C9647BFAE}" type="presParOf" srcId="{1930D8CA-F6AC-4A43-8415-C04B80CC357D}" destId="{2012328B-9D82-4B03-BE3C-4E5B6471BCBA}" srcOrd="10" destOrd="0" presId="urn:microsoft.com/office/officeart/2005/8/layout/cycle8"/>
    <dgm:cxn modelId="{921395B8-E362-49DA-AB31-EB9263A8DFDA}" type="presParOf" srcId="{1930D8CA-F6AC-4A43-8415-C04B80CC357D}" destId="{576C9A79-4E08-40F0-874C-1C00241DA690}" srcOrd="11" destOrd="0" presId="urn:microsoft.com/office/officeart/2005/8/layout/cycle8"/>
    <dgm:cxn modelId="{F477090F-87DA-4713-921F-C10C6C57876A}" type="presParOf" srcId="{1930D8CA-F6AC-4A43-8415-C04B80CC357D}" destId="{6A3CB3E9-285E-48E2-97A3-3F204F7438C9}" srcOrd="12" destOrd="0" presId="urn:microsoft.com/office/officeart/2005/8/layout/cycle8"/>
    <dgm:cxn modelId="{7523D131-6B32-4587-A399-F6BA0B16DE2F}" type="presParOf" srcId="{1930D8CA-F6AC-4A43-8415-C04B80CC357D}" destId="{E2A6D1FC-79C3-4FCF-88FD-C20DEE14560C}" srcOrd="13" destOrd="0" presId="urn:microsoft.com/office/officeart/2005/8/layout/cycle8"/>
    <dgm:cxn modelId="{6580FB0D-7DA4-439E-BBD9-84333239B252}" type="presParOf" srcId="{1930D8CA-F6AC-4A43-8415-C04B80CC357D}" destId="{01B7B56A-58DA-473F-8287-A7295A0F64F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E3799-6C7C-41CF-AF3F-F82D2496D814}">
      <dsp:nvSpPr>
        <dsp:cNvPr id="0" name=""/>
        <dsp:cNvSpPr/>
      </dsp:nvSpPr>
      <dsp:spPr>
        <a:xfrm>
          <a:off x="1744464" y="285511"/>
          <a:ext cx="3926936" cy="3689689"/>
        </a:xfrm>
        <a:prstGeom prst="pie">
          <a:avLst>
            <a:gd name="adj1" fmla="val 16200000"/>
            <a:gd name="adj2" fmla="val 1800000"/>
          </a:avLst>
        </a:prstGeom>
        <a:solidFill>
          <a:srgbClr val="33CC33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it-IT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HIGHER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it-IT" sz="17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FREQUENCY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it-IT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OF PURCHASE</a:t>
          </a:r>
          <a:endParaRPr lang="en-GB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4054" y="1067374"/>
        <a:ext cx="1402477" cy="1098122"/>
      </dsp:txXfrm>
    </dsp:sp>
    <dsp:sp modelId="{7E6C156D-BBA5-4A8F-8939-8033CE1224AC}">
      <dsp:nvSpPr>
        <dsp:cNvPr id="0" name=""/>
        <dsp:cNvSpPr/>
      </dsp:nvSpPr>
      <dsp:spPr>
        <a:xfrm>
          <a:off x="1804255" y="417286"/>
          <a:ext cx="3689689" cy="3689689"/>
        </a:xfrm>
        <a:prstGeom prst="pie">
          <a:avLst>
            <a:gd name="adj1" fmla="val 1800000"/>
            <a:gd name="adj2" fmla="val 9000000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n-GB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MORE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n-GB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PENETRATION</a:t>
          </a:r>
        </a:p>
      </dsp:txBody>
      <dsp:txXfrm>
        <a:off x="2682752" y="2811192"/>
        <a:ext cx="1976619" cy="966347"/>
      </dsp:txXfrm>
    </dsp:sp>
    <dsp:sp modelId="{F49617E6-76F3-4BA3-A31D-D76B139C1805}">
      <dsp:nvSpPr>
        <dsp:cNvPr id="0" name=""/>
        <dsp:cNvSpPr/>
      </dsp:nvSpPr>
      <dsp:spPr>
        <a:xfrm>
          <a:off x="1728265" y="285511"/>
          <a:ext cx="3689689" cy="3689689"/>
        </a:xfrm>
        <a:prstGeom prst="pie">
          <a:avLst>
            <a:gd name="adj1" fmla="val 9000000"/>
            <a:gd name="adj2" fmla="val 16200000"/>
          </a:avLst>
        </a:prstGeom>
        <a:solidFill>
          <a:srgbClr val="FF00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endParaRPr lang="it-IT" sz="18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it-IT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REDUCED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FOOD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WASTE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endParaRPr lang="en-GB" sz="1500" kern="1200" dirty="0">
            <a:effectLst/>
          </a:endParaRPr>
        </a:p>
      </dsp:txBody>
      <dsp:txXfrm>
        <a:off x="2155654" y="1067374"/>
        <a:ext cx="1317746" cy="1098122"/>
      </dsp:txXfrm>
    </dsp:sp>
    <dsp:sp modelId="{6A3CB3E9-285E-48E2-97A3-3F204F7438C9}">
      <dsp:nvSpPr>
        <dsp:cNvPr id="0" name=""/>
        <dsp:cNvSpPr/>
      </dsp:nvSpPr>
      <dsp:spPr>
        <a:xfrm>
          <a:off x="1644573" y="57102"/>
          <a:ext cx="4146508" cy="414650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6D1FC-79C3-4FCF-88FD-C20DEE14560C}">
      <dsp:nvSpPr>
        <dsp:cNvPr id="0" name=""/>
        <dsp:cNvSpPr/>
      </dsp:nvSpPr>
      <dsp:spPr>
        <a:xfrm>
          <a:off x="1575845" y="188643"/>
          <a:ext cx="4146508" cy="414650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7B56A-58DA-473F-8287-A7295A0F64F8}">
      <dsp:nvSpPr>
        <dsp:cNvPr id="0" name=""/>
        <dsp:cNvSpPr/>
      </dsp:nvSpPr>
      <dsp:spPr>
        <a:xfrm>
          <a:off x="1499551" y="57102"/>
          <a:ext cx="4146508" cy="414650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007A3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60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760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BFF0A999-F4DA-4A34-8E1B-CBF562C185B8}" type="datetimeFigureOut">
              <a:rPr lang="it-IT" smtClean="0"/>
              <a:t>16/05/2018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41733"/>
            <a:ext cx="2951217" cy="49760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5981" y="9441733"/>
            <a:ext cx="2951217" cy="49760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7A40644F-D591-4050-A28E-5E858BCABF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EA017BA-29B9-45FA-ACD4-67E2B42F775A}" type="datetimeFigureOut">
              <a:rPr lang="it-IT" smtClean="0"/>
              <a:t>16/05/2018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8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A05D603-9095-42DA-9D4A-85D22961B6F7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77862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752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5395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6445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5300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2511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0583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42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347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0948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0675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9262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5833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10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5D603-9095-42DA-9D4A-85D22961B6F7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6627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992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907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41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5D603-9095-42DA-9D4A-85D22961B6F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62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1477" y="1700809"/>
            <a:ext cx="9505056" cy="626713"/>
          </a:xfrm>
          <a:prstGeom prst="rect">
            <a:avLst/>
          </a:prstGeom>
        </p:spPr>
        <p:txBody>
          <a:bodyPr/>
          <a:lstStyle>
            <a:lvl1pPr>
              <a:defRPr sz="4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b="1"/>
            </a:lvl2pPr>
            <a:lvl3pPr marL="914400" indent="0" algn="ctr">
              <a:buNone/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391477" y="3118395"/>
            <a:ext cx="9505056" cy="647377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Author</a:t>
            </a:r>
            <a:endParaRPr lang="it-IT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91477" y="3747439"/>
            <a:ext cx="9505056" cy="56777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place &amp; date</a:t>
            </a:r>
          </a:p>
        </p:txBody>
      </p:sp>
    </p:spTree>
    <p:extLst>
      <p:ext uri="{BB962C8B-B14F-4D97-AF65-F5344CB8AC3E}">
        <p14:creationId xmlns:p14="http://schemas.microsoft.com/office/powerpoint/2010/main" val="193748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835520" y="2911560"/>
            <a:ext cx="81609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noProof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4230305" y="5893656"/>
            <a:ext cx="3997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www.saescoatedfilms.com</a:t>
            </a:r>
          </a:p>
        </p:txBody>
      </p:sp>
    </p:spTree>
    <p:extLst>
      <p:ext uri="{BB962C8B-B14F-4D97-AF65-F5344CB8AC3E}">
        <p14:creationId xmlns:p14="http://schemas.microsoft.com/office/powerpoint/2010/main" val="1565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904211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1199457" y="1340768"/>
            <a:ext cx="9889927" cy="46085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859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itolo 2"/>
          <p:cNvSpPr>
            <a:spLocks noGrp="1"/>
          </p:cNvSpPr>
          <p:nvPr>
            <p:ph type="title"/>
          </p:nvPr>
        </p:nvSpPr>
        <p:spPr>
          <a:xfrm>
            <a:off x="2831638" y="260649"/>
            <a:ext cx="8832981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94816" y="6423908"/>
            <a:ext cx="5568949" cy="29782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006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itolo 2"/>
          <p:cNvSpPr>
            <a:spLocks noGrp="1"/>
          </p:cNvSpPr>
          <p:nvPr>
            <p:ph type="title"/>
          </p:nvPr>
        </p:nvSpPr>
        <p:spPr>
          <a:xfrm>
            <a:off x="1199456" y="260649"/>
            <a:ext cx="10465163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7" name="Segnaposto testo 13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8496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gif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2"/>
          <p:cNvSpPr txBox="1">
            <a:spLocks/>
          </p:cNvSpPr>
          <p:nvPr userDrawn="1"/>
        </p:nvSpPr>
        <p:spPr>
          <a:xfrm>
            <a:off x="335360" y="260648"/>
            <a:ext cx="11493333" cy="63367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7C7F0332-DA2A-4AC3-A7CE-307C6282AF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694" y="4998096"/>
            <a:ext cx="336993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b="0" kern="1200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ctr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2">
            <a:extLst>
              <a:ext uri="{FF2B5EF4-FFF2-40B4-BE49-F238E27FC236}">
                <a16:creationId xmlns="" xmlns:a16="http://schemas.microsoft.com/office/drawing/2014/main" id="{37412CB8-62A9-4591-B57B-388DFBF5700B}"/>
              </a:ext>
            </a:extLst>
          </p:cNvPr>
          <p:cNvSpPr txBox="1">
            <a:spLocks/>
          </p:cNvSpPr>
          <p:nvPr/>
        </p:nvSpPr>
        <p:spPr>
          <a:xfrm>
            <a:off x="335360" y="260648"/>
            <a:ext cx="11493333" cy="63367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  <a:p>
            <a:endParaRPr lang="it-IT" sz="3200" dirty="0">
              <a:solidFill>
                <a:srgbClr val="B2B2B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768F151A-FAE2-4280-90C1-3AC80D653B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2276872"/>
            <a:ext cx="336993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4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000" kern="1200">
          <a:solidFill>
            <a:srgbClr val="FF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 rot="10800000">
            <a:off x="2279576" y="260649"/>
            <a:ext cx="9457616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dirty="0"/>
          </a:p>
        </p:txBody>
      </p:sp>
      <p:cxnSp>
        <p:nvCxnSpPr>
          <p:cNvPr id="9" name="Connettore 1 8"/>
          <p:cNvCxnSpPr>
            <a:cxnSpLocks/>
          </p:cNvCxnSpPr>
          <p:nvPr/>
        </p:nvCxnSpPr>
        <p:spPr>
          <a:xfrm>
            <a:off x="264231" y="6331093"/>
            <a:ext cx="11596869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o 10"/>
          <p:cNvGrpSpPr/>
          <p:nvPr userDrawn="1"/>
        </p:nvGrpSpPr>
        <p:grpSpPr>
          <a:xfrm>
            <a:off x="256330" y="6386418"/>
            <a:ext cx="10448183" cy="360297"/>
            <a:chOff x="363474" y="6274813"/>
            <a:chExt cx="9196404" cy="408004"/>
          </a:xfrm>
        </p:grpSpPr>
        <p:sp>
          <p:nvSpPr>
            <p:cNvPr id="12" name="Rettangolo 11"/>
            <p:cNvSpPr/>
            <p:nvPr userDrawn="1"/>
          </p:nvSpPr>
          <p:spPr>
            <a:xfrm rot="10800000">
              <a:off x="7953461" y="6278619"/>
              <a:ext cx="1606417" cy="4041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 rot="10800000">
              <a:off x="363474" y="6274813"/>
              <a:ext cx="5149015" cy="4019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Segnaposto data 13"/>
          <p:cNvSpPr txBox="1">
            <a:spLocks/>
          </p:cNvSpPr>
          <p:nvPr/>
        </p:nvSpPr>
        <p:spPr>
          <a:xfrm>
            <a:off x="3922403" y="637624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nettore 1 15"/>
          <p:cNvCxnSpPr/>
          <p:nvPr/>
        </p:nvCxnSpPr>
        <p:spPr>
          <a:xfrm>
            <a:off x="11859915" y="237766"/>
            <a:ext cx="0" cy="60928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2279577" y="260649"/>
            <a:ext cx="9457616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19" name="Segnaposto data 3"/>
          <p:cNvSpPr txBox="1">
            <a:spLocks/>
          </p:cNvSpPr>
          <p:nvPr/>
        </p:nvSpPr>
        <p:spPr>
          <a:xfrm>
            <a:off x="8976320" y="6376244"/>
            <a:ext cx="2496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egnaposto data 3"/>
          <p:cNvSpPr txBox="1">
            <a:spLocks/>
          </p:cNvSpPr>
          <p:nvPr/>
        </p:nvSpPr>
        <p:spPr>
          <a:xfrm>
            <a:off x="10889785" y="6376244"/>
            <a:ext cx="9624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2387C1B-2A1B-4C1A-94A6-D93E9EA248DC}" type="slidenum">
              <a:rPr lang="it-IT" sz="12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8904312" y="6416886"/>
            <a:ext cx="197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Pavia,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it-IT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tangolo 12"/>
          <p:cNvSpPr/>
          <p:nvPr userDrawn="1"/>
        </p:nvSpPr>
        <p:spPr>
          <a:xfrm rot="10800000">
            <a:off x="6273506" y="6394708"/>
            <a:ext cx="2449401" cy="354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382963" y="6416886"/>
            <a:ext cx="2496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SAES Coated Films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64232" y="6394707"/>
            <a:ext cx="584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31371" y="6416886"/>
            <a:ext cx="5631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packaging attivo nel mercato dell’ortofrutta:</a:t>
            </a:r>
            <a:r>
              <a:rPr lang="it-IT" sz="120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caso SAES </a:t>
            </a:r>
            <a:r>
              <a:rPr lang="it-IT" sz="12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Coated</a:t>
            </a:r>
            <a:r>
              <a:rPr lang="it-IT" sz="12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Films</a:t>
            </a:r>
            <a:endParaRPr lang="it-IT" sz="1200" noProof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="" xmlns:a16="http://schemas.microsoft.com/office/drawing/2014/main" id="{9D53E17A-D7EF-49CA-9492-1937D788984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34031"/>
            <a:ext cx="2304256" cy="123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2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rgbClr val="FF000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7"/>
        </a:buBlip>
        <a:defRPr sz="23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7"/>
        </a:buBlip>
        <a:defRPr sz="21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9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7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5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it/url?sa=i&amp;rct=j&amp;q=&amp;esrc=s&amp;source=images&amp;cd=&amp;cad=rja&amp;uact=8&amp;ved=2ahUKEwjwibih2PDZAhXQ26QKHTqSB4IQjRx6BAgAEAU&amp;url=https://www.bbcgoodfood.com/recipes/8781/blueberry-and-pecan-oaties&amp;psig=AOvVaw2hAfrnNy25vekdIPz1Inp3&amp;ust=152128441769680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jpg"/><Relationship Id="rId5" Type="http://schemas.openxmlformats.org/officeDocument/2006/relationships/image" Target="../media/image3.gif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jpeg"/><Relationship Id="rId5" Type="http://schemas.openxmlformats.org/officeDocument/2006/relationships/hyperlink" Target="https://www.google.it/url?sa=i&amp;rct=j&amp;q=&amp;esrc=s&amp;source=images&amp;cd=&amp;cad=rja&amp;uact=8&amp;ved=2ahUKEwjwibih2PDZAhXQ26QKHTqSB4IQjRx6BAgAEAU&amp;url=https://www.bbcgoodfood.com/recipes/8781/blueberry-and-pecan-oaties&amp;psig=AOvVaw2hAfrnNy25vekdIPz1Inp3&amp;ust=1521284417696804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jpeg"/><Relationship Id="rId4" Type="http://schemas.openxmlformats.org/officeDocument/2006/relationships/hyperlink" Target="https://www.google.it/url?sa=i&amp;rct=j&amp;q=&amp;esrc=s&amp;source=images&amp;cd=&amp;cad=rja&amp;uact=8&amp;ved=2ahUKEwjwibih2PDZAhXQ26QKHTqSB4IQjRx6BAgAEAU&amp;url=https://www.bbcgoodfood.com/recipes/8781/blueberry-and-pecan-oaties&amp;psig=AOvVaw2hAfrnNy25vekdIPz1Inp3&amp;ust=152128441769680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3.gi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6.png"/><Relationship Id="rId9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5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jpeg"/><Relationship Id="rId11" Type="http://schemas.microsoft.com/office/2007/relationships/diagramDrawing" Target="../diagrams/drawing1.xml"/><Relationship Id="rId5" Type="http://schemas.openxmlformats.org/officeDocument/2006/relationships/image" Target="../media/image37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6.png"/><Relationship Id="rId9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67608" y="1410279"/>
            <a:ext cx="7128792" cy="626713"/>
          </a:xfrm>
        </p:spPr>
        <p:txBody>
          <a:bodyPr/>
          <a:lstStyle/>
          <a:p>
            <a:r>
              <a:rPr lang="it-IT" dirty="0"/>
              <a:t>Il packaging attivo nel mercato </a:t>
            </a:r>
            <a:r>
              <a:rPr lang="it-IT" dirty="0" smtClean="0"/>
              <a:t>dell’ortofrutta:</a:t>
            </a:r>
          </a:p>
          <a:p>
            <a:r>
              <a:rPr lang="it-IT" dirty="0" smtClean="0"/>
              <a:t>il </a:t>
            </a:r>
            <a:r>
              <a:rPr lang="it-IT" dirty="0"/>
              <a:t>caso SAES </a:t>
            </a:r>
            <a:r>
              <a:rPr lang="it-IT" dirty="0" err="1"/>
              <a:t>Coated</a:t>
            </a:r>
            <a:r>
              <a:rPr lang="it-IT" dirty="0"/>
              <a:t> </a:t>
            </a:r>
            <a:r>
              <a:rPr lang="it-IT" dirty="0" err="1"/>
              <a:t>Films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639616" y="4158067"/>
            <a:ext cx="7128792" cy="647377"/>
          </a:xfrm>
        </p:spPr>
        <p:txBody>
          <a:bodyPr/>
          <a:lstStyle/>
          <a:p>
            <a:r>
              <a:rPr lang="en-GB" dirty="0"/>
              <a:t>Stefano </a:t>
            </a:r>
            <a:r>
              <a:rPr lang="en-GB" dirty="0" smtClean="0"/>
              <a:t>Tominetti,  </a:t>
            </a:r>
            <a:r>
              <a:rPr lang="en-GB" dirty="0" err="1" smtClean="0"/>
              <a:t>Ph.D</a:t>
            </a:r>
            <a:endParaRPr lang="en-GB" dirty="0"/>
          </a:p>
          <a:p>
            <a:r>
              <a:rPr lang="en-GB" dirty="0"/>
              <a:t>Managing Director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567608" y="5453517"/>
            <a:ext cx="7128792" cy="567771"/>
          </a:xfrm>
        </p:spPr>
        <p:txBody>
          <a:bodyPr/>
          <a:lstStyle/>
          <a:p>
            <a:r>
              <a:rPr lang="it-IT" dirty="0" smtClean="0"/>
              <a:t>Pavia -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smtClean="0"/>
              <a:t>17, </a:t>
            </a:r>
            <a:r>
              <a:rPr lang="it-IT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03310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351584" y="260649"/>
            <a:ext cx="9313035" cy="566711"/>
          </a:xfrm>
        </p:spPr>
        <p:txBody>
          <a:bodyPr>
            <a:noAutofit/>
          </a:bodyPr>
          <a:lstStyle/>
          <a:p>
            <a:pPr algn="l"/>
            <a:r>
              <a:rPr lang="en-GB" sz="3000" dirty="0"/>
              <a:t>About our Group: SAES Group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="" xmlns:a16="http://schemas.microsoft.com/office/drawing/2014/main" id="{27DDE615-AA2E-40BC-909E-E929E7095F3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55540" y="1772817"/>
            <a:ext cx="5976664" cy="149701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FF0000"/>
                </a:solidFill>
              </a:rPr>
              <a:t>Italian Public Company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FF0000"/>
                </a:solidFill>
              </a:rPr>
              <a:t>250</a:t>
            </a:r>
            <a:r>
              <a:rPr lang="en-GB" sz="2000" dirty="0"/>
              <a:t> 	   Mio € Net Sales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FF0000"/>
                </a:solidFill>
              </a:rPr>
              <a:t>11</a:t>
            </a:r>
            <a:r>
              <a:rPr lang="en-GB" sz="2000" dirty="0"/>
              <a:t> 	   Manufacturing facilities worldwide</a:t>
            </a: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FF0000"/>
                </a:solidFill>
              </a:rPr>
              <a:t>   1100</a:t>
            </a:r>
            <a:r>
              <a:rPr lang="en-GB" sz="2000" dirty="0"/>
              <a:t>     Employees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Functional materials and gas management in high tech markets and flexible packaging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4B993D24-B81A-4521-9C12-363123052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1735833"/>
            <a:ext cx="2232248" cy="1676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8">
            <a:extLst>
              <a:ext uri="{FF2B5EF4-FFF2-40B4-BE49-F238E27FC236}">
                <a16:creationId xmlns="" xmlns:a16="http://schemas.microsoft.com/office/drawing/2014/main" id="{F303FD2C-806B-4138-8564-0B92AF839F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62" y="4767167"/>
            <a:ext cx="2695952" cy="1440000"/>
          </a:xfrm>
          <a:prstGeom prst="rect">
            <a:avLst/>
          </a:prstGeom>
        </p:spPr>
      </p:pic>
      <p:pic>
        <p:nvPicPr>
          <p:cNvPr id="25" name="Picture 5">
            <a:extLst>
              <a:ext uri="{FF2B5EF4-FFF2-40B4-BE49-F238E27FC236}">
                <a16:creationId xmlns="" xmlns:a16="http://schemas.microsoft.com/office/drawing/2014/main" id="{B3CA9CF5-A0F2-4FE2-AA3B-BB0CCEE34A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5085185"/>
            <a:ext cx="3250438" cy="720080"/>
          </a:xfrm>
          <a:prstGeom prst="rect">
            <a:avLst/>
          </a:prstGeom>
        </p:spPr>
      </p:pic>
      <p:sp>
        <p:nvSpPr>
          <p:cNvPr id="26" name="Content Placeholder 4">
            <a:extLst>
              <a:ext uri="{FF2B5EF4-FFF2-40B4-BE49-F238E27FC236}">
                <a16:creationId xmlns="" xmlns:a16="http://schemas.microsoft.com/office/drawing/2014/main" id="{7FA055F1-6F10-4647-AEBB-9DFC0C5D89B3}"/>
              </a:ext>
            </a:extLst>
          </p:cNvPr>
          <p:cNvSpPr txBox="1">
            <a:spLocks/>
          </p:cNvSpPr>
          <p:nvPr/>
        </p:nvSpPr>
        <p:spPr>
          <a:xfrm>
            <a:off x="7464152" y="4437113"/>
            <a:ext cx="3024336" cy="14970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None/>
            </a:pPr>
            <a:r>
              <a:rPr lang="en-GB" sz="2000" u="sng" dirty="0">
                <a:solidFill>
                  <a:srgbClr val="FF0000"/>
                </a:solidFill>
              </a:rPr>
              <a:t>Since April 12, 2018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="" xmlns:a16="http://schemas.microsoft.com/office/drawing/2014/main" id="{2DB8E5E8-8969-49E4-B717-0CC06A5864AE}"/>
              </a:ext>
            </a:extLst>
          </p:cNvPr>
          <p:cNvSpPr/>
          <p:nvPr/>
        </p:nvSpPr>
        <p:spPr>
          <a:xfrm>
            <a:off x="5663952" y="5157192"/>
            <a:ext cx="936104" cy="72008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27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043" cy="566711"/>
          </a:xfrm>
        </p:spPr>
        <p:txBody>
          <a:bodyPr>
            <a:noAutofit/>
          </a:bodyPr>
          <a:lstStyle/>
          <a:p>
            <a:pPr algn="l"/>
            <a:r>
              <a:rPr lang="en-GB" sz="3000" dirty="0"/>
              <a:t>Our contribution to Sustainable Packaging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8D628443-3043-4633-AAE7-9FE239F98638}"/>
              </a:ext>
            </a:extLst>
          </p:cNvPr>
          <p:cNvSpPr txBox="1"/>
          <p:nvPr/>
        </p:nvSpPr>
        <p:spPr>
          <a:xfrm>
            <a:off x="1919536" y="2431361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ECO-FRIENDLY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364EF1B3-15CC-4D0F-8882-44550F751FF8}"/>
              </a:ext>
            </a:extLst>
          </p:cNvPr>
          <p:cNvSpPr txBox="1"/>
          <p:nvPr/>
        </p:nvSpPr>
        <p:spPr>
          <a:xfrm>
            <a:off x="1919536" y="3645024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GB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 gauging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="" xmlns:a16="http://schemas.microsoft.com/office/drawing/2014/main" id="{D4C7CBAA-0A8D-40E1-8FCC-C70FCC44C04D}"/>
              </a:ext>
            </a:extLst>
          </p:cNvPr>
          <p:cNvSpPr txBox="1"/>
          <p:nvPr/>
        </p:nvSpPr>
        <p:spPr>
          <a:xfrm>
            <a:off x="1919536" y="5363925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RECYCLABLE</a:t>
            </a:r>
          </a:p>
          <a:p>
            <a:pPr algn="ctr"/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Mono-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="" xmlns:a16="http://schemas.microsoft.com/office/drawing/2014/main" id="{2D6729C3-9E49-4993-8097-CB5C5161BCB7}"/>
              </a:ext>
            </a:extLst>
          </p:cNvPr>
          <p:cNvSpPr txBox="1"/>
          <p:nvPr/>
        </p:nvSpPr>
        <p:spPr>
          <a:xfrm>
            <a:off x="1919536" y="4510862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GB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Al foil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2E34969F-0C49-4901-804E-30ADB8860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746447"/>
            <a:ext cx="2695952" cy="14400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5AB50258-E3B3-4F86-988D-80864670D4CE}"/>
              </a:ext>
            </a:extLst>
          </p:cNvPr>
          <p:cNvSpPr txBox="1"/>
          <p:nvPr/>
        </p:nvSpPr>
        <p:spPr>
          <a:xfrm>
            <a:off x="4866967" y="2431361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COMPOSTABLE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7DE071B4-75CB-415C-A33A-5CBE6343809E}"/>
              </a:ext>
            </a:extLst>
          </p:cNvPr>
          <p:cNvSpPr txBox="1"/>
          <p:nvPr/>
        </p:nvSpPr>
        <p:spPr>
          <a:xfrm>
            <a:off x="4872144" y="3645024"/>
            <a:ext cx="2520000" cy="400110"/>
          </a:xfrm>
          <a:prstGeom prst="rect">
            <a:avLst/>
          </a:prstGeom>
          <a:solidFill>
            <a:srgbClr val="8ADB0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PLASTIC-FREE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="" xmlns:a16="http://schemas.microsoft.com/office/drawing/2014/main" id="{6F51D869-6052-433F-998E-1A025DC24BC0}"/>
              </a:ext>
            </a:extLst>
          </p:cNvPr>
          <p:cNvSpPr txBox="1"/>
          <p:nvPr/>
        </p:nvSpPr>
        <p:spPr>
          <a:xfrm>
            <a:off x="7860335" y="2431361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="" xmlns:a16="http://schemas.microsoft.com/office/drawing/2014/main" id="{19844E59-271D-4773-A074-DE1E87344C96}"/>
              </a:ext>
            </a:extLst>
          </p:cNvPr>
          <p:cNvSpPr txBox="1"/>
          <p:nvPr/>
        </p:nvSpPr>
        <p:spPr>
          <a:xfrm>
            <a:off x="7824192" y="3645024"/>
            <a:ext cx="2520000" cy="40011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FOOD WASTE</a:t>
            </a:r>
          </a:p>
        </p:txBody>
      </p:sp>
    </p:spTree>
    <p:extLst>
      <p:ext uri="{BB962C8B-B14F-4D97-AF65-F5344CB8AC3E}">
        <p14:creationId xmlns:p14="http://schemas.microsoft.com/office/powerpoint/2010/main" val="7431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24" grpId="0" animBg="1"/>
      <p:bldP spid="12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307122" y="260649"/>
            <a:ext cx="9357498" cy="566711"/>
          </a:xfrm>
        </p:spPr>
        <p:txBody>
          <a:bodyPr>
            <a:noAutofit/>
          </a:bodyPr>
          <a:lstStyle/>
          <a:p>
            <a:pPr algn="l"/>
            <a:r>
              <a:rPr lang="en-GB" sz="3000" dirty="0"/>
              <a:t>Our contribution to Sustainable Packaging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8D628443-3043-4633-AAE7-9FE239F98638}"/>
              </a:ext>
            </a:extLst>
          </p:cNvPr>
          <p:cNvSpPr txBox="1"/>
          <p:nvPr/>
        </p:nvSpPr>
        <p:spPr>
          <a:xfrm>
            <a:off x="4805875" y="1019729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ECO-FRIENDLY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364EF1B3-15CC-4D0F-8882-44550F751FF8}"/>
              </a:ext>
            </a:extLst>
          </p:cNvPr>
          <p:cNvSpPr txBox="1"/>
          <p:nvPr/>
        </p:nvSpPr>
        <p:spPr>
          <a:xfrm>
            <a:off x="2307121" y="1994933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GB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 gauging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="" xmlns:a16="http://schemas.microsoft.com/office/drawing/2014/main" id="{D4C7CBAA-0A8D-40E1-8FCC-C70FCC44C04D}"/>
              </a:ext>
            </a:extLst>
          </p:cNvPr>
          <p:cNvSpPr txBox="1"/>
          <p:nvPr/>
        </p:nvSpPr>
        <p:spPr>
          <a:xfrm>
            <a:off x="2279576" y="5329278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RECYCLABLE</a:t>
            </a:r>
          </a:p>
          <a:p>
            <a:pPr algn="ctr"/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Mono-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="" xmlns:a16="http://schemas.microsoft.com/office/drawing/2014/main" id="{2D6729C3-9E49-4993-8097-CB5C5161BCB7}"/>
              </a:ext>
            </a:extLst>
          </p:cNvPr>
          <p:cNvSpPr txBox="1"/>
          <p:nvPr/>
        </p:nvSpPr>
        <p:spPr>
          <a:xfrm>
            <a:off x="2307121" y="3553991"/>
            <a:ext cx="2520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GB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Al foil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640558"/>
            <a:ext cx="1638080" cy="1420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3212977"/>
            <a:ext cx="1638080" cy="139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399" y="4784910"/>
            <a:ext cx="1624834" cy="1371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7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2071069B-6E21-4271-97BD-5BA9C7EFCA5B}"/>
              </a:ext>
            </a:extLst>
          </p:cNvPr>
          <p:cNvSpPr txBox="1"/>
          <p:nvPr/>
        </p:nvSpPr>
        <p:spPr>
          <a:xfrm>
            <a:off x="4866967" y="1241353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COMPOSTABLE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="" xmlns:a16="http://schemas.microsoft.com/office/drawing/2014/main" id="{D1B7C005-15B8-41DD-B13C-82DC58D6E4A9}"/>
              </a:ext>
            </a:extLst>
          </p:cNvPr>
          <p:cNvSpPr txBox="1"/>
          <p:nvPr/>
        </p:nvSpPr>
        <p:spPr>
          <a:xfrm>
            <a:off x="2135840" y="3521334"/>
            <a:ext cx="2520000" cy="400110"/>
          </a:xfrm>
          <a:prstGeom prst="rect">
            <a:avLst/>
          </a:prstGeom>
          <a:solidFill>
            <a:srgbClr val="8ADB0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PLASTIC-FREE</a:t>
            </a:r>
          </a:p>
        </p:txBody>
      </p:sp>
      <p:sp>
        <p:nvSpPr>
          <p:cNvPr id="20" name="Titolo 3">
            <a:extLst>
              <a:ext uri="{FF2B5EF4-FFF2-40B4-BE49-F238E27FC236}">
                <a16:creationId xmlns="" xmlns:a16="http://schemas.microsoft.com/office/drawing/2014/main" id="{BB7130CF-711C-45B1-BDBC-CCE0A61A2A68}"/>
              </a:ext>
            </a:extLst>
          </p:cNvPr>
          <p:cNvSpPr txBox="1">
            <a:spLocks/>
          </p:cNvSpPr>
          <p:nvPr/>
        </p:nvSpPr>
        <p:spPr>
          <a:xfrm>
            <a:off x="3800128" y="413049"/>
            <a:ext cx="6624736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="" xmlns:a16="http://schemas.microsoft.com/office/drawing/2014/main" id="{82E75344-438A-4B92-8A24-8FF3DC479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60649"/>
            <a:ext cx="7920880" cy="566711"/>
          </a:xfrm>
        </p:spPr>
        <p:txBody>
          <a:bodyPr>
            <a:normAutofit/>
          </a:bodyPr>
          <a:lstStyle/>
          <a:p>
            <a:pPr algn="l"/>
            <a:r>
              <a:rPr lang="en-GB" sz="3000" dirty="0"/>
              <a:t>Our contribution to Sustainable Packaging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600" y="2276872"/>
            <a:ext cx="2772873" cy="2846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66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043" cy="566711"/>
          </a:xfrm>
        </p:spPr>
        <p:txBody>
          <a:bodyPr>
            <a:normAutofit/>
          </a:bodyPr>
          <a:lstStyle/>
          <a:p>
            <a:pPr algn="l"/>
            <a:r>
              <a:rPr lang="en-GB" sz="3000" dirty="0"/>
              <a:t>Our contribution to Sustainable Packaging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D51D3E0D-5EBB-4DED-8437-95433233BF32}"/>
              </a:ext>
            </a:extLst>
          </p:cNvPr>
          <p:cNvSpPr txBox="1"/>
          <p:nvPr/>
        </p:nvSpPr>
        <p:spPr>
          <a:xfrm>
            <a:off x="4836000" y="1286214"/>
            <a:ext cx="2520000" cy="49244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="" xmlns:a16="http://schemas.microsoft.com/office/drawing/2014/main" id="{A017DD36-307D-45DB-AE10-078CB2FA2AA6}"/>
              </a:ext>
            </a:extLst>
          </p:cNvPr>
          <p:cNvSpPr txBox="1"/>
          <p:nvPr/>
        </p:nvSpPr>
        <p:spPr>
          <a:xfrm>
            <a:off x="1847529" y="3323903"/>
            <a:ext cx="2520000" cy="40011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FOOD WASTE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="" xmlns:a16="http://schemas.microsoft.com/office/drawing/2014/main" id="{9F210859-7727-47C3-9594-AAB974AE68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46" y="2859289"/>
            <a:ext cx="2553434" cy="136387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480" y="2410290"/>
            <a:ext cx="3453302" cy="2458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134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068" y="2599594"/>
            <a:ext cx="4949004" cy="3305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6544" y="260649"/>
            <a:ext cx="9388075" cy="566711"/>
          </a:xfrm>
        </p:spPr>
        <p:txBody>
          <a:bodyPr>
            <a:normAutofit/>
          </a:bodyPr>
          <a:lstStyle/>
          <a:p>
            <a:pPr algn="l"/>
            <a:r>
              <a:rPr lang="en-GB" sz="3000" dirty="0"/>
              <a:t>Environmental and Food sustainability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="" xmlns:a16="http://schemas.microsoft.com/office/drawing/2014/main" id="{96B50E4E-0CEE-4C85-960E-E0B6E66A3161}"/>
              </a:ext>
            </a:extLst>
          </p:cNvPr>
          <p:cNvSpPr/>
          <p:nvPr/>
        </p:nvSpPr>
        <p:spPr>
          <a:xfrm>
            <a:off x="1991544" y="1268761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resources used to produce food that is eventually lost or wasted account for approximately </a:t>
            </a:r>
            <a:r>
              <a:rPr lang="en-GB" sz="2000" dirty="0">
                <a:solidFill>
                  <a:srgbClr val="FF0000"/>
                </a:solidFill>
              </a:rPr>
              <a:t>4.4 </a:t>
            </a:r>
            <a:r>
              <a:rPr lang="en-GB" sz="2000" dirty="0" err="1">
                <a:solidFill>
                  <a:srgbClr val="FF0000"/>
                </a:solidFill>
              </a:rPr>
              <a:t>gigatonnes</a:t>
            </a:r>
            <a:r>
              <a:rPr lang="en-GB" sz="2000" dirty="0">
                <a:solidFill>
                  <a:srgbClr val="FF0000"/>
                </a:solidFill>
              </a:rPr>
              <a:t> of greenhouse gas emissions</a:t>
            </a:r>
            <a:r>
              <a:rPr lang="en-GB" sz="2000" dirty="0"/>
              <a:t>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(CO</a:t>
            </a:r>
            <a:r>
              <a:rPr lang="en-GB" sz="2000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equivalent) annually, making food loss and waste the world’s third largest emitter, after only China and the United States.</a:t>
            </a:r>
          </a:p>
        </p:txBody>
      </p:sp>
      <p:sp>
        <p:nvSpPr>
          <p:cNvPr id="2" name="Striped Right Arrow 1"/>
          <p:cNvSpPr/>
          <p:nvPr/>
        </p:nvSpPr>
        <p:spPr>
          <a:xfrm>
            <a:off x="6220287" y="3816762"/>
            <a:ext cx="490964" cy="575056"/>
          </a:xfrm>
          <a:prstGeom prst="stripedRightArrow">
            <a:avLst/>
          </a:prstGeom>
          <a:solidFill>
            <a:srgbClr val="00A249"/>
          </a:solidFill>
          <a:ln>
            <a:solidFill>
              <a:srgbClr val="00A249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Straight Connector 4"/>
          <p:cNvCxnSpPr/>
          <p:nvPr/>
        </p:nvCxnSpPr>
        <p:spPr>
          <a:xfrm>
            <a:off x="2276544" y="3068202"/>
            <a:ext cx="3816424" cy="2304256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44296" y="3068202"/>
            <a:ext cx="3216624" cy="2304256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A429F550-E748-47A7-8796-66808D2F7656}"/>
              </a:ext>
            </a:extLst>
          </p:cNvPr>
          <p:cNvSpPr/>
          <p:nvPr/>
        </p:nvSpPr>
        <p:spPr>
          <a:xfrm>
            <a:off x="263352" y="6093296"/>
            <a:ext cx="2249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Blip>
                <a:blip r:embed="rId4"/>
              </a:buBlip>
            </a:pPr>
            <a:r>
              <a:rPr lang="it-IT" sz="1200" dirty="0"/>
              <a:t>http://www.fao.org/save-food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962" y="2873955"/>
            <a:ext cx="3771037" cy="2692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6">
            <a:extLst>
              <a:ext uri="{FF2B5EF4-FFF2-40B4-BE49-F238E27FC236}">
                <a16:creationId xmlns="" xmlns:a16="http://schemas.microsoft.com/office/drawing/2014/main" id="{A7E62904-8E4D-4B70-AFFA-AA596B70215B}"/>
              </a:ext>
            </a:extLst>
          </p:cNvPr>
          <p:cNvSpPr/>
          <p:nvPr/>
        </p:nvSpPr>
        <p:spPr>
          <a:xfrm>
            <a:off x="1991544" y="1268761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resources used to produce food that is eventually lost or wasted account for approximately </a:t>
            </a:r>
            <a:r>
              <a:rPr lang="en-GB" sz="2000" dirty="0">
                <a:solidFill>
                  <a:srgbClr val="FF0000"/>
                </a:solidFill>
              </a:rPr>
              <a:t>4.4 </a:t>
            </a:r>
            <a:r>
              <a:rPr lang="en-GB" sz="2000" dirty="0" err="1">
                <a:solidFill>
                  <a:srgbClr val="FF0000"/>
                </a:solidFill>
              </a:rPr>
              <a:t>gigatonnes</a:t>
            </a:r>
            <a:r>
              <a:rPr lang="en-GB" sz="2000" dirty="0">
                <a:solidFill>
                  <a:srgbClr val="FF0000"/>
                </a:solidFill>
              </a:rPr>
              <a:t> of greenhouse gas emissions</a:t>
            </a:r>
            <a:r>
              <a:rPr lang="en-GB" sz="2000" dirty="0"/>
              <a:t>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(CO</a:t>
            </a:r>
            <a:r>
              <a:rPr lang="en-GB" sz="2000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equivalent) annually, </a:t>
            </a:r>
            <a:r>
              <a:rPr lang="en-GB" sz="2000" dirty="0">
                <a:solidFill>
                  <a:srgbClr val="FF0000"/>
                </a:solidFill>
              </a:rPr>
              <a:t>making food loss and waste the world’s third largest emitter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after only China and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428163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433048" cy="566711"/>
          </a:xfrm>
        </p:spPr>
        <p:txBody>
          <a:bodyPr>
            <a:noAutofit/>
          </a:bodyPr>
          <a:lstStyle/>
          <a:p>
            <a:pPr algn="l"/>
            <a:r>
              <a:rPr lang="en-GB" sz="3000" dirty="0"/>
              <a:t>Fruit and vegetable waste in developed economies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196752"/>
            <a:ext cx="849694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352" y="6093296"/>
            <a:ext cx="2249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Blip>
                <a:blip r:embed="rId3"/>
              </a:buBlip>
            </a:pPr>
            <a:r>
              <a:rPr lang="it-IT" sz="1200" dirty="0"/>
              <a:t>http://www.fao.org/save-food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1D72D20A-C0FB-465C-808B-A7F1DFAA68DD}"/>
              </a:ext>
            </a:extLst>
          </p:cNvPr>
          <p:cNvSpPr/>
          <p:nvPr/>
        </p:nvSpPr>
        <p:spPr>
          <a:xfrm>
            <a:off x="1775520" y="5147609"/>
            <a:ext cx="8568952" cy="828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Waste in all Fruit &amp; Veg. supply chain is also substantial in the first three regions,</a:t>
            </a:r>
          </a:p>
          <a:p>
            <a:pPr algn="just"/>
            <a:r>
              <a:rPr lang="en-US" sz="2000" dirty="0">
                <a:solidFill>
                  <a:srgbClr val="FF0000"/>
                </a:solidFill>
              </a:rPr>
              <a:t>with 15-30% of purchases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 mass discarded by consumers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87AFC273-51A7-46A4-91A6-82DA3CCE18AC}"/>
              </a:ext>
            </a:extLst>
          </p:cNvPr>
          <p:cNvSpPr/>
          <p:nvPr/>
        </p:nvSpPr>
        <p:spPr>
          <a:xfrm>
            <a:off x="2351584" y="1340768"/>
            <a:ext cx="2736304" cy="2448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467897D0-80E0-43E3-B8D0-768C6F7D2898}"/>
              </a:ext>
            </a:extLst>
          </p:cNvPr>
          <p:cNvSpPr/>
          <p:nvPr/>
        </p:nvSpPr>
        <p:spPr>
          <a:xfrm>
            <a:off x="9120336" y="2708920"/>
            <a:ext cx="72008" cy="7200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81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ella 55">
            <a:extLst>
              <a:ext uri="{FF2B5EF4-FFF2-40B4-BE49-F238E27FC236}">
                <a16:creationId xmlns="" xmlns:a16="http://schemas.microsoft.com/office/drawing/2014/main" id="{81FAFB07-B3F4-4F1A-BD8F-D6914BACE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096851"/>
              </p:ext>
            </p:extLst>
          </p:nvPr>
        </p:nvGraphicFramePr>
        <p:xfrm>
          <a:off x="983431" y="3687921"/>
          <a:ext cx="10297145" cy="24197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77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473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357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41851"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4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it-IT" sz="24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Ethylene</a:t>
                      </a:r>
                      <a:r>
                        <a:rPr lang="it-IT" sz="24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production from </a:t>
                      </a:r>
                      <a:r>
                        <a:rPr lang="it-IT" sz="24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it-IT" sz="24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2400" b="1" kern="1200" baseline="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fresh</a:t>
                      </a:r>
                      <a:r>
                        <a:rPr lang="it-IT" sz="24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produce </a:t>
                      </a:r>
                      <a:r>
                        <a:rPr lang="it-IT" sz="2400" b="1" kern="1200" baseline="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types</a:t>
                      </a:r>
                      <a:endParaRPr lang="it-IT" sz="24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347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Low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(&lt;1,0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 kg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</a:t>
                      </a:r>
                      <a:r>
                        <a:rPr lang="it-IT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it-IT" sz="16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Moderate</a:t>
                      </a: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(1-10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 kg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</a:t>
                      </a:r>
                      <a:r>
                        <a:rPr lang="it-IT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it-IT" sz="16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High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(1-100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 kg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</a:t>
                      </a:r>
                      <a:r>
                        <a:rPr lang="it-IT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it-IT" sz="16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Very high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 </a:t>
                      </a: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&gt;</a:t>
                      </a:r>
                      <a:r>
                        <a:rPr lang="en-US" sz="16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100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 kg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 </a:t>
                      </a:r>
                      <a:r>
                        <a:rPr lang="it-IT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</a:t>
                      </a:r>
                      <a:r>
                        <a:rPr lang="it-IT" sz="1600" b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-1</a:t>
                      </a:r>
                      <a:r>
                        <a:rPr lang="it-IT" sz="1600" b="1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it-IT" sz="16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43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Orange, </a:t>
                      </a:r>
                      <a:r>
                        <a:rPr lang="it-IT" sz="1800" u="none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Blueberry</a:t>
                      </a: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800" u="none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</a:t>
                      </a:r>
                      <a:endParaRPr lang="it-IT" sz="1800" u="non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Banana, Mango, Tomato</a:t>
                      </a: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u="none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Apricot</a:t>
                      </a: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800" u="none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</a:t>
                      </a: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Kiwi</a:t>
                      </a: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800" u="non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Apple, Avocado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u="non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043" cy="566711"/>
          </a:xfrm>
        </p:spPr>
        <p:txBody>
          <a:bodyPr>
            <a:normAutofit/>
          </a:bodyPr>
          <a:lstStyle/>
          <a:p>
            <a:pPr algn="l"/>
            <a:r>
              <a:rPr lang="it-IT" sz="3000" dirty="0"/>
              <a:t>How to take care of the </a:t>
            </a:r>
            <a:r>
              <a:rPr lang="en-GB" sz="3000" dirty="0"/>
              <a:t>produces</a:t>
            </a:r>
            <a:r>
              <a:rPr lang="it-IT" sz="3000" dirty="0"/>
              <a:t>?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6DB58342-E064-43F9-97E1-0B2533C2DBDC}"/>
              </a:ext>
            </a:extLst>
          </p:cNvPr>
          <p:cNvSpPr/>
          <p:nvPr/>
        </p:nvSpPr>
        <p:spPr>
          <a:xfrm>
            <a:off x="1775520" y="1152824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C000"/>
              </a:buClr>
              <a:buSzPct val="96000"/>
              <a:defRPr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 is one the key factors influencing fruit &amp; vegetable degradation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E0E473FE-EBC9-4B34-82E4-F87660FEC635}"/>
              </a:ext>
            </a:extLst>
          </p:cNvPr>
          <p:cNvSpPr/>
          <p:nvPr/>
        </p:nvSpPr>
        <p:spPr>
          <a:xfrm>
            <a:off x="263352" y="6104329"/>
            <a:ext cx="24482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  <a:buSzPct val="96000"/>
              <a:defRPr/>
            </a:pP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*Platinum Metals Rev. 2009, 53, (3) </a:t>
            </a:r>
          </a:p>
        </p:txBody>
      </p:sp>
      <p:sp>
        <p:nvSpPr>
          <p:cNvPr id="36" name="Trapezio 35">
            <a:extLst>
              <a:ext uri="{FF2B5EF4-FFF2-40B4-BE49-F238E27FC236}">
                <a16:creationId xmlns="" xmlns:a16="http://schemas.microsoft.com/office/drawing/2014/main" id="{61F5F686-B1C2-4B12-9DCF-62F80CA44902}"/>
              </a:ext>
            </a:extLst>
          </p:cNvPr>
          <p:cNvSpPr/>
          <p:nvPr/>
        </p:nvSpPr>
        <p:spPr>
          <a:xfrm>
            <a:off x="4727848" y="2420865"/>
            <a:ext cx="2664000" cy="387443"/>
          </a:xfrm>
          <a:prstGeom prst="trapezoid">
            <a:avLst>
              <a:gd name="adj" fmla="val 17963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7" name="Gruppo 36">
            <a:extLst>
              <a:ext uri="{FF2B5EF4-FFF2-40B4-BE49-F238E27FC236}">
                <a16:creationId xmlns="" xmlns:a16="http://schemas.microsoft.com/office/drawing/2014/main" id="{757B8287-C6F1-4672-8BD6-0157FF3C4895}"/>
              </a:ext>
            </a:extLst>
          </p:cNvPr>
          <p:cNvGrpSpPr/>
          <p:nvPr/>
        </p:nvGrpSpPr>
        <p:grpSpPr>
          <a:xfrm>
            <a:off x="4802216" y="2300227"/>
            <a:ext cx="432000" cy="216000"/>
            <a:chOff x="2374924" y="5301678"/>
            <a:chExt cx="749865" cy="360000"/>
          </a:xfrm>
        </p:grpSpPr>
        <p:sp>
          <p:nvSpPr>
            <p:cNvPr id="38" name="Ovale 37">
              <a:extLst>
                <a:ext uri="{FF2B5EF4-FFF2-40B4-BE49-F238E27FC236}">
                  <a16:creationId xmlns="" xmlns:a16="http://schemas.microsoft.com/office/drawing/2014/main" id="{F83D9D23-8303-47F1-BFF3-A7BB1C226D52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="" xmlns:a16="http://schemas.microsoft.com/office/drawing/2014/main" id="{6DE0EDAB-6D39-404B-9C35-59CBBBA7FB0E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cxnSp>
        <p:nvCxnSpPr>
          <p:cNvPr id="40" name="Connettore 7 95">
            <a:extLst>
              <a:ext uri="{FF2B5EF4-FFF2-40B4-BE49-F238E27FC236}">
                <a16:creationId xmlns="" xmlns:a16="http://schemas.microsoft.com/office/drawing/2014/main" id="{A7E31DE7-1C53-4271-B117-E8EEA66CB3B1}"/>
              </a:ext>
            </a:extLst>
          </p:cNvPr>
          <p:cNvCxnSpPr>
            <a:cxnSpLocks/>
          </p:cNvCxnSpPr>
          <p:nvPr/>
        </p:nvCxnSpPr>
        <p:spPr>
          <a:xfrm rot="10800000">
            <a:off x="5197571" y="2439355"/>
            <a:ext cx="316094" cy="269116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8">
            <a:extLst>
              <a:ext uri="{FF2B5EF4-FFF2-40B4-BE49-F238E27FC236}">
                <a16:creationId xmlns="" xmlns:a16="http://schemas.microsoft.com/office/drawing/2014/main" id="{6D238837-12A6-4C6B-AD8C-8C00D3738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64"/>
          <a:stretch/>
        </p:blipFill>
        <p:spPr bwMode="auto">
          <a:xfrm rot="20940133">
            <a:off x="5621170" y="2343752"/>
            <a:ext cx="803748" cy="106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9" descr="C:\Users\rivmir.SAESE\AppData\Local\Microsoft\Windows\Temporary Internet Files\Content.IE5\XU0R4ODR\sognare-di-mangiare-frutta[1].jpg">
            <a:extLst>
              <a:ext uri="{FF2B5EF4-FFF2-40B4-BE49-F238E27FC236}">
                <a16:creationId xmlns="" xmlns:a16="http://schemas.microsoft.com/office/drawing/2014/main" id="{B1E4A4B2-BF6D-487D-AE28-0D2BDB088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0" b="55294" l="3444" r="13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40425" r="85394" b="44563"/>
          <a:stretch/>
        </p:blipFill>
        <p:spPr bwMode="auto">
          <a:xfrm rot="18438631">
            <a:off x="5119349" y="2580076"/>
            <a:ext cx="576000" cy="54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C:\Users\rivmir.SAESE\AppData\Local\Microsoft\Windows\Temporary Internet Files\Content.IE5\XU0R4ODR\sognare-di-mangiare-frutta[1].jpg">
            <a:extLst>
              <a:ext uri="{FF2B5EF4-FFF2-40B4-BE49-F238E27FC236}">
                <a16:creationId xmlns="" xmlns:a16="http://schemas.microsoft.com/office/drawing/2014/main" id="{FDE6B05E-EAC6-4EA5-AC99-84F42FCF6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61" b="20504" l="18884" r="300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78" t="2684" r="69862" b="78937"/>
          <a:stretch/>
        </p:blipFill>
        <p:spPr bwMode="auto">
          <a:xfrm rot="721676">
            <a:off x="6050609" y="2356055"/>
            <a:ext cx="864000" cy="9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Connettore 7 99">
            <a:extLst>
              <a:ext uri="{FF2B5EF4-FFF2-40B4-BE49-F238E27FC236}">
                <a16:creationId xmlns="" xmlns:a16="http://schemas.microsoft.com/office/drawing/2014/main" id="{019D7BE0-AB38-4CAC-8330-534149722FBD}"/>
              </a:ext>
            </a:extLst>
          </p:cNvPr>
          <p:cNvCxnSpPr>
            <a:cxnSpLocks/>
          </p:cNvCxnSpPr>
          <p:nvPr/>
        </p:nvCxnSpPr>
        <p:spPr>
          <a:xfrm flipV="1">
            <a:off x="6708942" y="2722216"/>
            <a:ext cx="437910" cy="196608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rapezio 44">
            <a:extLst>
              <a:ext uri="{FF2B5EF4-FFF2-40B4-BE49-F238E27FC236}">
                <a16:creationId xmlns="" xmlns:a16="http://schemas.microsoft.com/office/drawing/2014/main" id="{F9226FDC-F544-4143-8539-8C4638430AAE}"/>
              </a:ext>
            </a:extLst>
          </p:cNvPr>
          <p:cNvSpPr/>
          <p:nvPr/>
        </p:nvSpPr>
        <p:spPr>
          <a:xfrm rot="10800000">
            <a:off x="4734255" y="2820520"/>
            <a:ext cx="2664000" cy="540000"/>
          </a:xfrm>
          <a:prstGeom prst="trapezoid">
            <a:avLst>
              <a:gd name="adj" fmla="val 21209"/>
            </a:avLst>
          </a:prstGeom>
          <a:solidFill>
            <a:schemeClr val="bg1">
              <a:lumMod val="75000"/>
              <a:alpha val="70000"/>
            </a:schemeClr>
          </a:solidFill>
          <a:ln>
            <a:solidFill>
              <a:schemeClr val="bg1">
                <a:lumMod val="50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6" name="Gruppo 45">
            <a:extLst>
              <a:ext uri="{FF2B5EF4-FFF2-40B4-BE49-F238E27FC236}">
                <a16:creationId xmlns="" xmlns:a16="http://schemas.microsoft.com/office/drawing/2014/main" id="{D1E0FA63-61FE-49B8-81D7-A327CBAEC4FF}"/>
              </a:ext>
            </a:extLst>
          </p:cNvPr>
          <p:cNvGrpSpPr/>
          <p:nvPr/>
        </p:nvGrpSpPr>
        <p:grpSpPr>
          <a:xfrm>
            <a:off x="5224264" y="2248256"/>
            <a:ext cx="432000" cy="216000"/>
            <a:chOff x="2374924" y="5301678"/>
            <a:chExt cx="749865" cy="360000"/>
          </a:xfrm>
        </p:grpSpPr>
        <p:sp>
          <p:nvSpPr>
            <p:cNvPr id="47" name="Ovale 46">
              <a:extLst>
                <a:ext uri="{FF2B5EF4-FFF2-40B4-BE49-F238E27FC236}">
                  <a16:creationId xmlns="" xmlns:a16="http://schemas.microsoft.com/office/drawing/2014/main" id="{C341BE3F-4B21-463E-8665-6C0E5A40E27D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8" name="CasellaDiTesto 47">
              <a:extLst>
                <a:ext uri="{FF2B5EF4-FFF2-40B4-BE49-F238E27FC236}">
                  <a16:creationId xmlns="" xmlns:a16="http://schemas.microsoft.com/office/drawing/2014/main" id="{361B2F07-609C-4B62-AE9F-9CE79D9090A3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grpSp>
        <p:nvGrpSpPr>
          <p:cNvPr id="49" name="Gruppo 48">
            <a:extLst>
              <a:ext uri="{FF2B5EF4-FFF2-40B4-BE49-F238E27FC236}">
                <a16:creationId xmlns="" xmlns:a16="http://schemas.microsoft.com/office/drawing/2014/main" id="{C1F515C1-6DDF-495E-979E-928501310F10}"/>
              </a:ext>
            </a:extLst>
          </p:cNvPr>
          <p:cNvGrpSpPr/>
          <p:nvPr/>
        </p:nvGrpSpPr>
        <p:grpSpPr>
          <a:xfrm>
            <a:off x="7035449" y="2457234"/>
            <a:ext cx="432000" cy="216000"/>
            <a:chOff x="2374924" y="5301678"/>
            <a:chExt cx="749865" cy="360000"/>
          </a:xfrm>
        </p:grpSpPr>
        <p:sp>
          <p:nvSpPr>
            <p:cNvPr id="50" name="Ovale 49">
              <a:extLst>
                <a:ext uri="{FF2B5EF4-FFF2-40B4-BE49-F238E27FC236}">
                  <a16:creationId xmlns="" xmlns:a16="http://schemas.microsoft.com/office/drawing/2014/main" id="{6BAB358E-690E-4422-BC97-DEA2633F9239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CasellaDiTesto 50">
              <a:extLst>
                <a:ext uri="{FF2B5EF4-FFF2-40B4-BE49-F238E27FC236}">
                  <a16:creationId xmlns="" xmlns:a16="http://schemas.microsoft.com/office/drawing/2014/main" id="{9D99D63D-C150-43ED-A34B-040028A13AE7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grpSp>
        <p:nvGrpSpPr>
          <p:cNvPr id="52" name="Gruppo 51">
            <a:extLst>
              <a:ext uri="{FF2B5EF4-FFF2-40B4-BE49-F238E27FC236}">
                <a16:creationId xmlns="" xmlns:a16="http://schemas.microsoft.com/office/drawing/2014/main" id="{25CA74AB-03BB-45EE-8236-426719821745}"/>
              </a:ext>
            </a:extLst>
          </p:cNvPr>
          <p:cNvGrpSpPr/>
          <p:nvPr/>
        </p:nvGrpSpPr>
        <p:grpSpPr>
          <a:xfrm>
            <a:off x="6744016" y="2204864"/>
            <a:ext cx="432000" cy="216000"/>
            <a:chOff x="2374924" y="5301678"/>
            <a:chExt cx="749865" cy="360000"/>
          </a:xfrm>
        </p:grpSpPr>
        <p:sp>
          <p:nvSpPr>
            <p:cNvPr id="53" name="Ovale 52">
              <a:extLst>
                <a:ext uri="{FF2B5EF4-FFF2-40B4-BE49-F238E27FC236}">
                  <a16:creationId xmlns="" xmlns:a16="http://schemas.microsoft.com/office/drawing/2014/main" id="{B021F0BD-2D7A-449C-B461-DBD384FD9563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CasellaDiTesto 53">
              <a:extLst>
                <a:ext uri="{FF2B5EF4-FFF2-40B4-BE49-F238E27FC236}">
                  <a16:creationId xmlns="" xmlns:a16="http://schemas.microsoft.com/office/drawing/2014/main" id="{90B05993-3524-4B7A-A44E-0700FC02FEB8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1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0556 -0.0736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6" y="-36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06302 -0.0368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1" y="-185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0.02344 -0.0715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-358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0.04011 -0.0430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-21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648" cy="566711"/>
          </a:xfrm>
        </p:spPr>
        <p:txBody>
          <a:bodyPr>
            <a:normAutofit fontScale="90000"/>
          </a:bodyPr>
          <a:lstStyle/>
          <a:p>
            <a:pPr algn="l"/>
            <a:r>
              <a:rPr lang="en-GB" sz="3000" dirty="0"/>
              <a:t>Multivariable mechanism: Ethylene sensitive products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="" xmlns:a16="http://schemas.microsoft.com/office/drawing/2014/main" id="{3AC402DB-F108-4173-8114-55AC7712E27C}"/>
              </a:ext>
            </a:extLst>
          </p:cNvPr>
          <p:cNvSpPr txBox="1"/>
          <p:nvPr/>
        </p:nvSpPr>
        <p:spPr>
          <a:xfrm>
            <a:off x="5257056" y="3369186"/>
            <a:ext cx="208823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FF0000"/>
                </a:solidFill>
                <a:latin typeface="Calibri"/>
              </a:rPr>
              <a:t>STORAGE TEMPERATURE</a:t>
            </a:r>
            <a:endParaRPr lang="it-IT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="" xmlns:a16="http://schemas.microsoft.com/office/drawing/2014/main" id="{AFD55EC6-FA16-4251-B75C-04C694F6D8A2}"/>
              </a:ext>
            </a:extLst>
          </p:cNvPr>
          <p:cNvSpPr txBox="1"/>
          <p:nvPr/>
        </p:nvSpPr>
        <p:spPr>
          <a:xfrm>
            <a:off x="5159896" y="4491117"/>
            <a:ext cx="2376264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FF0000"/>
                </a:solidFill>
                <a:latin typeface="Calibri"/>
              </a:rPr>
              <a:t>ETHYLENE EMISSION</a:t>
            </a:r>
          </a:p>
          <a:p>
            <a:pPr algn="ctr">
              <a:defRPr/>
            </a:pPr>
            <a:r>
              <a:rPr lang="it-IT" sz="2000" b="1" dirty="0">
                <a:solidFill>
                  <a:srgbClr val="FF0000"/>
                </a:solidFill>
                <a:latin typeface="Calibri"/>
              </a:rPr>
              <a:t>QUANTITY</a:t>
            </a:r>
            <a:endParaRPr lang="it-IT" sz="2000" dirty="0">
              <a:solidFill>
                <a:prstClr val="black"/>
              </a:solidFill>
              <a:latin typeface="Calibri"/>
            </a:endParaRPr>
          </a:p>
          <a:p>
            <a:pPr algn="ctr">
              <a:defRPr/>
            </a:pPr>
            <a:endParaRPr lang="it-IT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="" xmlns:a16="http://schemas.microsoft.com/office/drawing/2014/main" id="{55AA9974-E007-482F-BAD4-756D2FFBEDA5}"/>
              </a:ext>
            </a:extLst>
          </p:cNvPr>
          <p:cNvSpPr txBox="1"/>
          <p:nvPr/>
        </p:nvSpPr>
        <p:spPr>
          <a:xfrm>
            <a:off x="5013216" y="2304116"/>
            <a:ext cx="2592288" cy="67710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Calibri"/>
              </a:rPr>
              <a:t>PRODUCT CULTIVARS</a:t>
            </a:r>
            <a:endParaRPr lang="it-IT" sz="2000" dirty="0">
              <a:solidFill>
                <a:prstClr val="black"/>
              </a:solidFill>
              <a:latin typeface="Calibri"/>
            </a:endParaRPr>
          </a:p>
          <a:p>
            <a:pPr algn="ctr">
              <a:defRPr/>
            </a:pPr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9" name="Picture 3">
            <a:extLst>
              <a:ext uri="{FF2B5EF4-FFF2-40B4-BE49-F238E27FC236}">
                <a16:creationId xmlns="" xmlns:a16="http://schemas.microsoft.com/office/drawing/2014/main" id="{F64E2DA0-7580-4D2C-A174-157AD9187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705" y="2702261"/>
            <a:ext cx="3996000" cy="114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="" xmlns:a16="http://schemas.microsoft.com/office/drawing/2014/main" id="{C2B488F2-0D57-41BE-BD69-03B2637F8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636913"/>
            <a:ext cx="3996000" cy="114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rapezio 40">
            <a:extLst>
              <a:ext uri="{FF2B5EF4-FFF2-40B4-BE49-F238E27FC236}">
                <a16:creationId xmlns="" xmlns:a16="http://schemas.microsoft.com/office/drawing/2014/main" id="{CA588FF1-C88D-4C9C-9C90-3C7315CEB9D2}"/>
              </a:ext>
            </a:extLst>
          </p:cNvPr>
          <p:cNvSpPr/>
          <p:nvPr/>
        </p:nvSpPr>
        <p:spPr>
          <a:xfrm>
            <a:off x="1949281" y="3422318"/>
            <a:ext cx="2664000" cy="387443"/>
          </a:xfrm>
          <a:prstGeom prst="trapezoid">
            <a:avLst>
              <a:gd name="adj" fmla="val 17963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2" name="Gruppo 41">
            <a:extLst>
              <a:ext uri="{FF2B5EF4-FFF2-40B4-BE49-F238E27FC236}">
                <a16:creationId xmlns="" xmlns:a16="http://schemas.microsoft.com/office/drawing/2014/main" id="{E093EA88-BC35-43FF-BD4C-B12F017FDD07}"/>
              </a:ext>
            </a:extLst>
          </p:cNvPr>
          <p:cNvGrpSpPr/>
          <p:nvPr/>
        </p:nvGrpSpPr>
        <p:grpSpPr>
          <a:xfrm>
            <a:off x="2023649" y="3301680"/>
            <a:ext cx="432000" cy="216000"/>
            <a:chOff x="2374924" y="5301678"/>
            <a:chExt cx="749865" cy="360000"/>
          </a:xfrm>
        </p:grpSpPr>
        <p:sp>
          <p:nvSpPr>
            <p:cNvPr id="43" name="Ovale 42">
              <a:extLst>
                <a:ext uri="{FF2B5EF4-FFF2-40B4-BE49-F238E27FC236}">
                  <a16:creationId xmlns="" xmlns:a16="http://schemas.microsoft.com/office/drawing/2014/main" id="{75260EE8-F39D-4309-89E9-47B578BF98BA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="" xmlns:a16="http://schemas.microsoft.com/office/drawing/2014/main" id="{E74CC964-5D3B-4C10-BF4E-5F523C3AB6E1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cxnSp>
        <p:nvCxnSpPr>
          <p:cNvPr id="45" name="Connettore 7 95">
            <a:extLst>
              <a:ext uri="{FF2B5EF4-FFF2-40B4-BE49-F238E27FC236}">
                <a16:creationId xmlns="" xmlns:a16="http://schemas.microsoft.com/office/drawing/2014/main" id="{3B74C345-3DA9-4A6D-8FE0-3F1B6A7626FE}"/>
              </a:ext>
            </a:extLst>
          </p:cNvPr>
          <p:cNvCxnSpPr>
            <a:cxnSpLocks/>
          </p:cNvCxnSpPr>
          <p:nvPr/>
        </p:nvCxnSpPr>
        <p:spPr>
          <a:xfrm rot="10800000">
            <a:off x="2419004" y="3440808"/>
            <a:ext cx="316094" cy="269116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8">
            <a:extLst>
              <a:ext uri="{FF2B5EF4-FFF2-40B4-BE49-F238E27FC236}">
                <a16:creationId xmlns="" xmlns:a16="http://schemas.microsoft.com/office/drawing/2014/main" id="{C4E1D6B7-5270-457F-BD6E-AEED3791FD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64"/>
          <a:stretch/>
        </p:blipFill>
        <p:spPr bwMode="auto">
          <a:xfrm rot="20940133">
            <a:off x="2842603" y="3345205"/>
            <a:ext cx="803748" cy="106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9" descr="C:\Users\rivmir.SAESE\AppData\Local\Microsoft\Windows\Temporary Internet Files\Content.IE5\XU0R4ODR\sognare-di-mangiare-frutta[1].jpg">
            <a:extLst>
              <a:ext uri="{FF2B5EF4-FFF2-40B4-BE49-F238E27FC236}">
                <a16:creationId xmlns="" xmlns:a16="http://schemas.microsoft.com/office/drawing/2014/main" id="{EB403D6A-B2A1-416D-9DF5-7A6F9227B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000" b="55294" l="3444" r="13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40425" r="85394" b="44563"/>
          <a:stretch/>
        </p:blipFill>
        <p:spPr bwMode="auto">
          <a:xfrm rot="18438631">
            <a:off x="2340782" y="3581529"/>
            <a:ext cx="576000" cy="54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C:\Users\rivmir.SAESE\AppData\Local\Microsoft\Windows\Temporary Internet Files\Content.IE5\XU0R4ODR\sognare-di-mangiare-frutta[1].jpg">
            <a:extLst>
              <a:ext uri="{FF2B5EF4-FFF2-40B4-BE49-F238E27FC236}">
                <a16:creationId xmlns="" xmlns:a16="http://schemas.microsoft.com/office/drawing/2014/main" id="{FED42143-CA02-4C77-936E-5206C9897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61" b="20504" l="18884" r="300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78" t="2684" r="69862" b="78937"/>
          <a:stretch/>
        </p:blipFill>
        <p:spPr bwMode="auto">
          <a:xfrm rot="721676">
            <a:off x="3272042" y="3357508"/>
            <a:ext cx="864000" cy="9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Connettore 7 99">
            <a:extLst>
              <a:ext uri="{FF2B5EF4-FFF2-40B4-BE49-F238E27FC236}">
                <a16:creationId xmlns="" xmlns:a16="http://schemas.microsoft.com/office/drawing/2014/main" id="{862840A5-2E5F-4542-9BCE-75793EAA66BF}"/>
              </a:ext>
            </a:extLst>
          </p:cNvPr>
          <p:cNvCxnSpPr>
            <a:cxnSpLocks/>
          </p:cNvCxnSpPr>
          <p:nvPr/>
        </p:nvCxnSpPr>
        <p:spPr>
          <a:xfrm flipV="1">
            <a:off x="3930375" y="3723669"/>
            <a:ext cx="437910" cy="196608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rapezio 49">
            <a:extLst>
              <a:ext uri="{FF2B5EF4-FFF2-40B4-BE49-F238E27FC236}">
                <a16:creationId xmlns="" xmlns:a16="http://schemas.microsoft.com/office/drawing/2014/main" id="{C3AFEDD1-5B00-4487-8007-4F3CD26C2B84}"/>
              </a:ext>
            </a:extLst>
          </p:cNvPr>
          <p:cNvSpPr/>
          <p:nvPr/>
        </p:nvSpPr>
        <p:spPr>
          <a:xfrm rot="10800000">
            <a:off x="1955688" y="3821973"/>
            <a:ext cx="2664000" cy="540000"/>
          </a:xfrm>
          <a:prstGeom prst="trapezoid">
            <a:avLst>
              <a:gd name="adj" fmla="val 21209"/>
            </a:avLst>
          </a:prstGeom>
          <a:solidFill>
            <a:schemeClr val="bg1">
              <a:lumMod val="75000"/>
              <a:alpha val="70000"/>
            </a:schemeClr>
          </a:solidFill>
          <a:ln>
            <a:solidFill>
              <a:schemeClr val="bg1">
                <a:lumMod val="50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1" name="Gruppo 50">
            <a:extLst>
              <a:ext uri="{FF2B5EF4-FFF2-40B4-BE49-F238E27FC236}">
                <a16:creationId xmlns="" xmlns:a16="http://schemas.microsoft.com/office/drawing/2014/main" id="{CB3C7C71-5647-4826-AC88-5A2F88C08541}"/>
              </a:ext>
            </a:extLst>
          </p:cNvPr>
          <p:cNvGrpSpPr/>
          <p:nvPr/>
        </p:nvGrpSpPr>
        <p:grpSpPr>
          <a:xfrm>
            <a:off x="2445697" y="3249709"/>
            <a:ext cx="432000" cy="216000"/>
            <a:chOff x="2374924" y="5301678"/>
            <a:chExt cx="749865" cy="360000"/>
          </a:xfrm>
        </p:grpSpPr>
        <p:sp>
          <p:nvSpPr>
            <p:cNvPr id="52" name="Ovale 51">
              <a:extLst>
                <a:ext uri="{FF2B5EF4-FFF2-40B4-BE49-F238E27FC236}">
                  <a16:creationId xmlns="" xmlns:a16="http://schemas.microsoft.com/office/drawing/2014/main" id="{D2D13287-ABA9-4526-9F00-5BDA3A37418F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="" xmlns:a16="http://schemas.microsoft.com/office/drawing/2014/main" id="{38D29367-C59F-46A7-A6B4-7B8F6DB3FE0B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grpSp>
        <p:nvGrpSpPr>
          <p:cNvPr id="54" name="Gruppo 53">
            <a:extLst>
              <a:ext uri="{FF2B5EF4-FFF2-40B4-BE49-F238E27FC236}">
                <a16:creationId xmlns="" xmlns:a16="http://schemas.microsoft.com/office/drawing/2014/main" id="{B25818FF-8B4A-49A9-8B84-90F199B5FC2C}"/>
              </a:ext>
            </a:extLst>
          </p:cNvPr>
          <p:cNvGrpSpPr/>
          <p:nvPr/>
        </p:nvGrpSpPr>
        <p:grpSpPr>
          <a:xfrm>
            <a:off x="4256882" y="3458687"/>
            <a:ext cx="432000" cy="216000"/>
            <a:chOff x="2374924" y="5301678"/>
            <a:chExt cx="749865" cy="360000"/>
          </a:xfrm>
        </p:grpSpPr>
        <p:sp>
          <p:nvSpPr>
            <p:cNvPr id="55" name="Ovale 54">
              <a:extLst>
                <a:ext uri="{FF2B5EF4-FFF2-40B4-BE49-F238E27FC236}">
                  <a16:creationId xmlns="" xmlns:a16="http://schemas.microsoft.com/office/drawing/2014/main" id="{C6D6D621-55DB-4E8D-B8F4-E3FCA5664937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="" xmlns:a16="http://schemas.microsoft.com/office/drawing/2014/main" id="{8BFF1C02-DA57-43E5-9041-CA2210879F75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grpSp>
        <p:nvGrpSpPr>
          <p:cNvPr id="57" name="Gruppo 56">
            <a:extLst>
              <a:ext uri="{FF2B5EF4-FFF2-40B4-BE49-F238E27FC236}">
                <a16:creationId xmlns="" xmlns:a16="http://schemas.microsoft.com/office/drawing/2014/main" id="{E8CE34D0-80B7-4395-8D47-85297BF78F8B}"/>
              </a:ext>
            </a:extLst>
          </p:cNvPr>
          <p:cNvGrpSpPr/>
          <p:nvPr/>
        </p:nvGrpSpPr>
        <p:grpSpPr>
          <a:xfrm>
            <a:off x="3965449" y="3206317"/>
            <a:ext cx="432000" cy="216000"/>
            <a:chOff x="2374924" y="5301678"/>
            <a:chExt cx="749865" cy="360000"/>
          </a:xfrm>
        </p:grpSpPr>
        <p:sp>
          <p:nvSpPr>
            <p:cNvPr id="58" name="Ovale 57">
              <a:extLst>
                <a:ext uri="{FF2B5EF4-FFF2-40B4-BE49-F238E27FC236}">
                  <a16:creationId xmlns="" xmlns:a16="http://schemas.microsoft.com/office/drawing/2014/main" id="{526D8215-1607-4142-8209-1AA2A92D13FA}"/>
                </a:ext>
              </a:extLst>
            </p:cNvPr>
            <p:cNvSpPr/>
            <p:nvPr/>
          </p:nvSpPr>
          <p:spPr>
            <a:xfrm>
              <a:off x="2458113" y="5301678"/>
              <a:ext cx="360000" cy="36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="" xmlns:a16="http://schemas.microsoft.com/office/drawing/2014/main" id="{57B001A9-0880-490C-A426-410883E851A9}"/>
                </a:ext>
              </a:extLst>
            </p:cNvPr>
            <p:cNvSpPr txBox="1"/>
            <p:nvPr/>
          </p:nvSpPr>
          <p:spPr>
            <a:xfrm>
              <a:off x="2374924" y="5309356"/>
              <a:ext cx="749865" cy="33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  <a:r>
                <a:rPr lang="it-IT" sz="7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H</a:t>
              </a:r>
              <a:r>
                <a:rPr lang="it-IT" sz="7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4</a:t>
              </a:r>
            </a:p>
          </p:txBody>
        </p:sp>
      </p:grpSp>
      <p:pic>
        <p:nvPicPr>
          <p:cNvPr id="60" name="Immagine 59">
            <a:extLst>
              <a:ext uri="{FF2B5EF4-FFF2-40B4-BE49-F238E27FC236}">
                <a16:creationId xmlns="" xmlns:a16="http://schemas.microsoft.com/office/drawing/2014/main" id="{1AF76626-5AD2-42A8-B713-4E7DD2F0C7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5" y="3217616"/>
            <a:ext cx="2283125" cy="121949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716775" y="1989423"/>
            <a:ext cx="0" cy="362648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119353" y="1989422"/>
            <a:ext cx="61266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119353" y="5624125"/>
            <a:ext cx="61266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triped Right Arrow 60"/>
          <p:cNvSpPr/>
          <p:nvPr/>
        </p:nvSpPr>
        <p:spPr>
          <a:xfrm>
            <a:off x="7720274" y="3505445"/>
            <a:ext cx="540060" cy="575056"/>
          </a:xfrm>
          <a:prstGeom prst="strip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="" xmlns:a16="http://schemas.microsoft.com/office/drawing/2014/main" id="{5AED84EF-3F44-402A-8525-0E8805565A7B}"/>
              </a:ext>
            </a:extLst>
          </p:cNvPr>
          <p:cNvSpPr/>
          <p:nvPr/>
        </p:nvSpPr>
        <p:spPr>
          <a:xfrm>
            <a:off x="1976464" y="119675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FFC000"/>
              </a:buClr>
              <a:buSzPct val="96000"/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SAES Ethylene-free film absorbs Ethylene through its engineered zeolites controlling the atmosphere into typical package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="" xmlns:a16="http://schemas.microsoft.com/office/drawing/2014/main" id="{118BAC2A-6E64-405B-ABD6-8225CD2752A3}"/>
              </a:ext>
            </a:extLst>
          </p:cNvPr>
          <p:cNvSpPr/>
          <p:nvPr/>
        </p:nvSpPr>
        <p:spPr>
          <a:xfrm>
            <a:off x="335360" y="5867980"/>
            <a:ext cx="1144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FFC000"/>
              </a:buClr>
              <a:buSzPct val="96000"/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SAES in partnership with its </a:t>
            </a:r>
            <a:r>
              <a:rPr 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</a:t>
            </a: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address the best cases</a:t>
            </a:r>
          </a:p>
        </p:txBody>
      </p:sp>
    </p:spTree>
    <p:extLst>
      <p:ext uri="{BB962C8B-B14F-4D97-AF65-F5344CB8AC3E}">
        <p14:creationId xmlns:p14="http://schemas.microsoft.com/office/powerpoint/2010/main" val="130892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58E-6 L -0.05556 -0.0735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-367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933E-6 L -0.06302 -0.0367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-185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2137E-6 L 0.02343 -0.0714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-358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09898E-6 L 0.04011 -0.0430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215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err="1"/>
              <a:t>Blueberry</a:t>
            </a:r>
            <a:endParaRPr lang="it-IT" sz="3000" dirty="0"/>
          </a:p>
        </p:txBody>
      </p:sp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 descr="Risultati immagini per blueberry">
            <a:hlinkClick r:id="rId3"/>
            <a:extLst>
              <a:ext uri="{FF2B5EF4-FFF2-40B4-BE49-F238E27FC236}">
                <a16:creationId xmlns:a16="http://schemas.microsoft.com/office/drawing/2014/main" xmlns="" id="{4D6D06F8-4400-451A-BB41-B623F9634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1222163"/>
            <a:ext cx="2489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E6B04D8-C2B7-491D-A342-6B5A0298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787" y="1251879"/>
            <a:ext cx="7008779" cy="1549648"/>
          </a:xfrm>
        </p:spPr>
        <p:txBody>
          <a:bodyPr>
            <a:no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species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Highbush blueberry -  3 varieties ( early= end may-end July; medium=end June-end July; late= end July-end sept.) – 24 cultivar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Lowbush blueberry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Rabbiteye blueberry – 3 varieties – 4 cultivar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4170693" y="2869095"/>
            <a:ext cx="7776864" cy="371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 production rate and sensitivity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20°C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0.1-1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(non climacteric)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 peak arises in synchrony with green-pink stage: 0.1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 15-50 mg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Lipe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1978, -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Windus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1976) (not at last stage of ripening, i.e. at the beginning of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senescense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Forney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(2003), states that blocking ethylene action with 1-MCP, had no effect on the post-harvest quality or storage life of blueberries.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Rabbiteye blueberry cultivars differ considerably in terms of their respiration rate, ethylene production and moisture loss. “Premier” shows non detectable level of ethylene (at 20°C ?), “Climax” produced 4-6.5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while “Brightwell” were in the range of 0.012-0.047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0A0053FB-D71F-46EA-B818-C5B4D4160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3140969"/>
            <a:ext cx="3611364" cy="231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4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E6B04D8-C2B7-491D-A342-6B5A0298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818" y="926691"/>
            <a:ext cx="7008779" cy="1926245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rate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at 5°C = 10-20 ml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(moderate respiration rate)</a:t>
            </a:r>
            <a:endParaRPr lang="en-GB" sz="16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berries are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picked,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maintain their living status and consume reserve of organic materials, with a rapid decline in quality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Blueberries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Q10 of 3 (respiration increases 3 time each 10°C)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4381600" y="2850507"/>
            <a:ext cx="7776864" cy="3661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Diseases is the main cause of blueberries decay, associated with Botrytis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cinerea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infection. It has been documented that the attack of the fruit by microorganism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increases in ethylene evolution (Burg, 1962). Ethylene stimulate production of H2O2 which produces fast necrosis of tissue attached by grey mould, avoiding further proliferation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 incidence is higher if harvest occurs during cool, rainy weather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Blueberries show a moisture loss of 1%w/w per week, while in closed plastic container it reduces down to 0.3% w/w per week. Moisture loss is associated with increased ethylene and CO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production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 is concentrated in fruit with low acidity and high TSS.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tolerance for decay is set at 2% at the end of the shelf life period, therefore decay must be reduced almost to zero</a:t>
            </a: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DFE2C419-29DD-4E5E-938D-51B11A0B4CD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7" y="3276601"/>
            <a:ext cx="3840427" cy="19262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err="1"/>
              <a:t>Blueberry</a:t>
            </a:r>
            <a:endParaRPr lang="it-IT" sz="3000" dirty="0"/>
          </a:p>
        </p:txBody>
      </p:sp>
      <p:pic>
        <p:nvPicPr>
          <p:cNvPr id="10" name="Picture 4" descr="Risultati immagini per blueberry">
            <a:hlinkClick r:id="rId5"/>
            <a:extLst>
              <a:ext uri="{FF2B5EF4-FFF2-40B4-BE49-F238E27FC236}">
                <a16:creationId xmlns:a16="http://schemas.microsoft.com/office/drawing/2014/main" xmlns="" id="{4D6D06F8-4400-451A-BB41-B623F9634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1222163"/>
            <a:ext cx="2489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587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E6B04D8-C2B7-491D-A342-6B5A0298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765" y="1358739"/>
            <a:ext cx="7008779" cy="1926245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conditions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optimum conditions are 90-95% R.H. and 2°C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two main supermarket scenario: 22-24°C or 2°C in refrigerated displays (which run closer to 6-7°C).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&lt; 2-3 weeks (extremely variable).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575387" y="3517901"/>
            <a:ext cx="7776864" cy="366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1-2°C, R.H. 95%, 10-15% CO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levels no lower than 3-4% (Ehlenfeldt,2002).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disadvantages associated are: 1) development of off flavours and fermented taste due to shifting to fermentative metabolism (CO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15%) ; 2) after removal of fruits (or opening the package) from MAP, the deteriorates faster than freshly marked berries (Ehlenfeldt,2002).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imported blueberries = possible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synergy with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 scavenger (value chain import/export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err="1"/>
              <a:t>Blueberry</a:t>
            </a:r>
            <a:endParaRPr lang="it-IT" sz="3000" dirty="0"/>
          </a:p>
        </p:txBody>
      </p:sp>
      <p:pic>
        <p:nvPicPr>
          <p:cNvPr id="9" name="Picture 4" descr="Risultati immagini per blueberry">
            <a:hlinkClick r:id="rId4"/>
            <a:extLst>
              <a:ext uri="{FF2B5EF4-FFF2-40B4-BE49-F238E27FC236}">
                <a16:creationId xmlns:a16="http://schemas.microsoft.com/office/drawing/2014/main" xmlns="" id="{4D6D06F8-4400-451A-BB41-B623F9634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1222163"/>
            <a:ext cx="2489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08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E6B04D8-C2B7-491D-A342-6B5A0298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787" y="1052736"/>
            <a:ext cx="7008779" cy="1549648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Cultivars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commercial cultivars: 9 (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Ciliegia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Ciliegia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F1,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Suncherry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Pepe,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Chipano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Small fry, Lilliput, Golden nugget,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Tondino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4170693" y="1988840"/>
            <a:ext cx="7008779" cy="3717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 production rate and sensitivity</a:t>
            </a:r>
          </a:p>
          <a:p>
            <a:r>
              <a:rPr lang="en-US" sz="1600" dirty="0">
                <a:solidFill>
                  <a:srgbClr val="231F20"/>
                </a:solidFill>
                <a:latin typeface="Arial" panose="020B0604020202020204" pitchFamily="34" charset="0"/>
              </a:rPr>
              <a:t>Ethylene triggers the ripening process of tomato affecting the storage durability and shelf life (loss of quality) and inducing fruit decay.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5°C = 0.5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7.5°C = 0.7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10°C = 1.3 </a:t>
            </a:r>
            <a:r>
              <a:rPr lang="en-GB" sz="1600" b="1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(Optimal storage condition) </a:t>
            </a:r>
            <a:endParaRPr lang="en-GB" sz="16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12°C = 2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transfer at 20°C (post cold storage) = max 6 </a:t>
            </a:r>
            <a:r>
              <a:rPr lang="en-GB" sz="160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21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65ADD9C-1355-499A-B4A8-B213C1A65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1340768"/>
            <a:ext cx="3648405" cy="1251634"/>
          </a:xfrm>
          <a:prstGeom prst="rect">
            <a:avLst/>
          </a:prstGeom>
        </p:spPr>
      </p:pic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smtClean="0"/>
              <a:t>Cherry Tomato</a:t>
            </a:r>
            <a:endParaRPr lang="it-IT" sz="3000" dirty="0"/>
          </a:p>
        </p:txBody>
      </p:sp>
      <p:sp>
        <p:nvSpPr>
          <p:cNvPr id="10" name="Rectangle 9"/>
          <p:cNvSpPr/>
          <p:nvPr/>
        </p:nvSpPr>
        <p:spPr>
          <a:xfrm>
            <a:off x="407368" y="4700751"/>
            <a:ext cx="113772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addition of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GAC-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led to the lower ethylene accumulation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inside packages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while the higher was obtained in controls. The parameters related to ripening showed that treated tomatoes exhibited a reduction in color evolution, softening, and weight loss, especially for GAC-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treatment. Moreover, these treatments were also effective in delaying tomato decay. After sensorial panel, tomatoes treated with GAC-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received the higher scores in terms of sweetness, firmness, juiciness, color, odor, and flavor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Bailen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al., 2006).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898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4655840" y="1329734"/>
            <a:ext cx="7008779" cy="371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Rate (CO</a:t>
            </a:r>
            <a:r>
              <a:rPr lang="en-GB" sz="16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emitted)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5°C = 2.5 ml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7.5°C = 4 ml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10°C = 6 ml kg</a:t>
            </a:r>
            <a:r>
              <a:rPr lang="en-GB" sz="16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(Optimal storage condition) </a:t>
            </a:r>
            <a:endParaRPr lang="en-GB" sz="16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12°C = 8 ml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transfer at 20°C (post cold storage) = max  23 ml kg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65ADD9C-1355-499A-B4A8-B213C1A65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1340768"/>
            <a:ext cx="3648405" cy="125163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9A7B9117-992F-404C-80DF-E2C0096D268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1" y="3105811"/>
            <a:ext cx="4656517" cy="291547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smtClean="0"/>
              <a:t>Cherry Tomato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3924986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blueberry">
            <a:extLst>
              <a:ext uri="{FF2B5EF4-FFF2-40B4-BE49-F238E27FC236}">
                <a16:creationId xmlns:a16="http://schemas.microsoft.com/office/drawing/2014/main" xmlns="" id="{6450C8A3-52E7-4E96-A134-5F4B2393F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76600"/>
            <a:ext cx="406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3A633D10-ADE2-4942-8925-5C67FC41A472}"/>
              </a:ext>
            </a:extLst>
          </p:cNvPr>
          <p:cNvSpPr txBox="1">
            <a:spLocks/>
          </p:cNvSpPr>
          <p:nvPr/>
        </p:nvSpPr>
        <p:spPr>
          <a:xfrm>
            <a:off x="4816778" y="894028"/>
            <a:ext cx="7008779" cy="3717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9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7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</a:p>
          <a:p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/bacterial growth</a:t>
            </a:r>
          </a:p>
          <a:p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Firmness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loss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Sensorial (associated to fermentation in MAP)</a:t>
            </a: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65ADD9C-1355-499A-B4A8-B213C1A65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1340768"/>
            <a:ext cx="3648405" cy="125163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885D6D6-B13E-4F2C-B835-60C37C961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10" y="3343925"/>
            <a:ext cx="1947017" cy="119181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5414589F-3591-4A38-8363-EEBE69A9C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7699" y="3276600"/>
            <a:ext cx="1947016" cy="140268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8B8529B0-3986-4D0A-8CFC-4E0C696D6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8314" y="3316032"/>
            <a:ext cx="2063949" cy="253094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A1E496DC-73C6-46FD-825A-AD1799EF44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60" y="4686384"/>
            <a:ext cx="4531915" cy="151776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1D2022F5-F741-40AA-A6FE-462AD56386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3411" y="2946384"/>
            <a:ext cx="4800000" cy="3480000"/>
          </a:xfrm>
          <a:prstGeom prst="rect">
            <a:avLst/>
          </a:prstGeom>
        </p:spPr>
      </p:pic>
      <p:sp>
        <p:nvSpPr>
          <p:cNvPr id="12" name="Titolo 3"/>
          <p:cNvSpPr>
            <a:spLocks noGrp="1"/>
          </p:cNvSpPr>
          <p:nvPr>
            <p:ph type="title"/>
          </p:nvPr>
        </p:nvSpPr>
        <p:spPr>
          <a:xfrm>
            <a:off x="2279577" y="243357"/>
            <a:ext cx="9505056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it-IT" sz="3000" dirty="0"/>
              <a:t>Case </a:t>
            </a:r>
            <a:r>
              <a:rPr lang="it-IT" sz="3000" dirty="0" err="1"/>
              <a:t>study</a:t>
            </a:r>
            <a:r>
              <a:rPr lang="it-IT" sz="3000" dirty="0"/>
              <a:t>: </a:t>
            </a:r>
            <a:r>
              <a:rPr lang="it-IT" sz="3000" dirty="0" smtClean="0"/>
              <a:t>Cherry Tomato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669957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>
            <a:extLst>
              <a:ext uri="{FF2B5EF4-FFF2-40B4-BE49-F238E27FC236}">
                <a16:creationId xmlns="" xmlns:a16="http://schemas.microsoft.com/office/drawing/2014/main" id="{1094E939-D132-4A3C-8612-016D0254F650}"/>
              </a:ext>
            </a:extLst>
          </p:cNvPr>
          <p:cNvSpPr txBox="1"/>
          <p:nvPr/>
        </p:nvSpPr>
        <p:spPr>
          <a:xfrm>
            <a:off x="1415480" y="1196752"/>
            <a:ext cx="4303161" cy="43057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defRPr/>
            </a:pPr>
            <a:endParaRPr lang="en-GB" sz="2000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based coating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integrated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 material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 layer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transparent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gas selectivity</a:t>
            </a: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21B22C9B-E818-4266-A7CC-5F1BFF0BF7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70" y="827359"/>
            <a:ext cx="2084752" cy="111353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61A54A3-B255-4D3C-94A9-DD9FD2954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043" cy="566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GB" sz="3000" dirty="0"/>
              <a:t>Packaging features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15" y="2342188"/>
            <a:ext cx="531923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094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385043" cy="566711"/>
          </a:xfrm>
        </p:spPr>
        <p:txBody>
          <a:bodyPr>
            <a:normAutofit/>
          </a:bodyPr>
          <a:lstStyle/>
          <a:p>
            <a:pPr algn="l"/>
            <a:r>
              <a:rPr lang="en-GB" sz="3000" dirty="0"/>
              <a:t>The main benefits for the fruit &amp; veg.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42CF66FF-801D-4285-991E-8857B4006394}"/>
              </a:ext>
            </a:extLst>
          </p:cNvPr>
          <p:cNvSpPr/>
          <p:nvPr/>
        </p:nvSpPr>
        <p:spPr>
          <a:xfrm>
            <a:off x="1199456" y="1700808"/>
            <a:ext cx="5252991" cy="3690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organoleptic taste</a:t>
            </a:r>
          </a:p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Longer shelf life</a:t>
            </a:r>
          </a:p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hygienic conditions</a:t>
            </a:r>
          </a:p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nutritional stability all over shelf life</a:t>
            </a:r>
          </a:p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the texture and freshness</a:t>
            </a:r>
          </a:p>
          <a:p>
            <a:pPr marL="285750" indent="-285750">
              <a:lnSpc>
                <a:spcPct val="200000"/>
              </a:lnSpc>
              <a:buClr>
                <a:srgbClr val="E49D0E"/>
              </a:buClr>
              <a:buFont typeface="Wingdings" panose="05000000000000000000" pitchFamily="2" charset="2"/>
              <a:buChar char="q"/>
              <a:defRPr/>
            </a:pP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the fresh appearance</a:t>
            </a:r>
          </a:p>
        </p:txBody>
      </p:sp>
      <p:pic>
        <p:nvPicPr>
          <p:cNvPr id="8" name="Immagine 59">
            <a:extLst>
              <a:ext uri="{FF2B5EF4-FFF2-40B4-BE49-F238E27FC236}">
                <a16:creationId xmlns="" xmlns:a16="http://schemas.microsoft.com/office/drawing/2014/main" id="{1AF76626-5AD2-42A8-B713-4E7DD2F0C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749" y="764704"/>
            <a:ext cx="2283125" cy="1219496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779" y="2276872"/>
            <a:ext cx="3453302" cy="2458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170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279576" y="260649"/>
            <a:ext cx="9505056" cy="566711"/>
          </a:xfrm>
        </p:spPr>
        <p:txBody>
          <a:bodyPr>
            <a:noAutofit/>
          </a:bodyPr>
          <a:lstStyle/>
          <a:p>
            <a:pPr algn="l"/>
            <a:r>
              <a:rPr lang="en-GB" sz="3000" dirty="0"/>
              <a:t>The beginning of a virtuous circle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09" y="849346"/>
            <a:ext cx="4531198" cy="3054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10" y="3573016"/>
            <a:ext cx="4709323" cy="27992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755" y="3549594"/>
            <a:ext cx="4223482" cy="28156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208" y="849346"/>
            <a:ext cx="4491504" cy="2939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ma 1">
            <a:extLst>
              <a:ext uri="{FF2B5EF4-FFF2-40B4-BE49-F238E27FC236}">
                <a16:creationId xmlns="" xmlns:a16="http://schemas.microsoft.com/office/drawing/2014/main" id="{28F45312-A602-4914-863D-69A4FC862E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862996"/>
              </p:ext>
            </p:extLst>
          </p:nvPr>
        </p:nvGraphicFramePr>
        <p:xfrm>
          <a:off x="2426245" y="1472909"/>
          <a:ext cx="741682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06300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469" y="1894745"/>
            <a:ext cx="3158724" cy="2226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70" y="1894745"/>
            <a:ext cx="3171308" cy="2226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82" y="1894745"/>
            <a:ext cx="3071078" cy="2226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ccia a destra 1">
            <a:extLst>
              <a:ext uri="{FF2B5EF4-FFF2-40B4-BE49-F238E27FC236}">
                <a16:creationId xmlns="" xmlns:a16="http://schemas.microsoft.com/office/drawing/2014/main" id="{F9683654-A1A0-42F0-89B3-0AE790611EF3}"/>
              </a:ext>
            </a:extLst>
          </p:cNvPr>
          <p:cNvSpPr/>
          <p:nvPr/>
        </p:nvSpPr>
        <p:spPr>
          <a:xfrm>
            <a:off x="1524001" y="3987198"/>
            <a:ext cx="8892480" cy="941783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C4A368CD-9454-475E-A73E-65939C3724E8}"/>
              </a:ext>
            </a:extLst>
          </p:cNvPr>
          <p:cNvSpPr txBox="1"/>
          <p:nvPr/>
        </p:nvSpPr>
        <p:spPr>
          <a:xfrm>
            <a:off x="1547040" y="4220079"/>
            <a:ext cx="296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 &amp; Packer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3D1D9B4D-0BAC-47ED-BEEC-62751F544537}"/>
              </a:ext>
            </a:extLst>
          </p:cNvPr>
          <p:cNvSpPr txBox="1"/>
          <p:nvPr/>
        </p:nvSpPr>
        <p:spPr>
          <a:xfrm>
            <a:off x="4578193" y="4240985"/>
            <a:ext cx="296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 of Sale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="" xmlns:a16="http://schemas.microsoft.com/office/drawing/2014/main" id="{01916674-1226-4435-B526-D1603F787F53}"/>
              </a:ext>
            </a:extLst>
          </p:cNvPr>
          <p:cNvSpPr txBox="1"/>
          <p:nvPr/>
        </p:nvSpPr>
        <p:spPr>
          <a:xfrm>
            <a:off x="7523704" y="4240985"/>
            <a:ext cx="296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63619F55-FB63-47C0-AE09-727331FDEC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02" y="692856"/>
            <a:ext cx="2695951" cy="1440000"/>
          </a:xfrm>
          <a:prstGeom prst="rect">
            <a:avLst/>
          </a:prstGeom>
        </p:spPr>
      </p:pic>
      <p:sp>
        <p:nvSpPr>
          <p:cNvPr id="17" name="Titolo 3"/>
          <p:cNvSpPr txBox="1">
            <a:spLocks/>
          </p:cNvSpPr>
          <p:nvPr/>
        </p:nvSpPr>
        <p:spPr>
          <a:xfrm>
            <a:off x="2351584" y="249759"/>
            <a:ext cx="9721080" cy="5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FF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GB" sz="3000" dirty="0"/>
              <a:t>Benefits along value chain: from farm to fork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6DF24A01-C899-4AAF-AF90-AA8CDC52C8E3}"/>
              </a:ext>
            </a:extLst>
          </p:cNvPr>
          <p:cNvSpPr/>
          <p:nvPr/>
        </p:nvSpPr>
        <p:spPr>
          <a:xfrm>
            <a:off x="335360" y="5733256"/>
            <a:ext cx="1144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FFC000"/>
              </a:buClr>
              <a:buSzPct val="96000"/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waste is up to packaging, packaging is up to us</a:t>
            </a:r>
            <a:r>
              <a:rPr 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let’s </a:t>
            </a: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it together</a:t>
            </a:r>
          </a:p>
        </p:txBody>
      </p:sp>
    </p:spTree>
    <p:extLst>
      <p:ext uri="{BB962C8B-B14F-4D97-AF65-F5344CB8AC3E}">
        <p14:creationId xmlns:p14="http://schemas.microsoft.com/office/powerpoint/2010/main" val="226660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404239"/>
      </p:ext>
    </p:extLst>
  </p:cSld>
  <p:clrMapOvr>
    <a:masterClrMapping/>
  </p:clrMapOvr>
</p:sld>
</file>

<file path=ppt/theme/theme1.xml><?xml version="1.0" encoding="utf-8"?>
<a:theme xmlns:a="http://schemas.openxmlformats.org/drawingml/2006/main" name="2018 04 SAES Coated Films S.p.A TEMPLATE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8 04 SAES Coated Films S.p.A TEMPLATE PRESENTATION" id="{95D573F7-E52C-44E6-8A00-66F819BB744F}" vid="{3DF1ABEF-FCD0-473C-AD86-4745528D0B6F}"/>
    </a:ext>
  </a:extLst>
</a:theme>
</file>

<file path=ppt/theme/theme2.xml><?xml version="1.0" encoding="utf-8"?>
<a:theme xmlns:a="http://schemas.openxmlformats.org/drawingml/2006/main" name="Ultima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8 04 SAES Coated Films S.p.A TEMPLATE PRESENTATION" id="{95D573F7-E52C-44E6-8A00-66F819BB744F}" vid="{558BDCBC-47FA-45AE-95FF-3DF2FCE98F18}"/>
    </a:ext>
  </a:extLst>
</a:theme>
</file>

<file path=ppt/theme/theme3.xml><?xml version="1.0" encoding="utf-8"?>
<a:theme xmlns:a="http://schemas.openxmlformats.org/drawingml/2006/main" name="1_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018 04 SAES Coated Films S.p.A TEMPLATE PRESENTATION" id="{95D573F7-E52C-44E6-8A00-66F819BB744F}" vid="{34132CAE-F4EA-49B8-9389-481CF4FE716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1291</Words>
  <Application>Microsoft Office PowerPoint</Application>
  <PresentationFormat>Custom</PresentationFormat>
  <Paragraphs>203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2018 04 SAES Coated Films S.p.A TEMPLATE PRESENTATION</vt:lpstr>
      <vt:lpstr>Ultima slide</vt:lpstr>
      <vt:lpstr>1_Slide Master</vt:lpstr>
      <vt:lpstr>PowerPoint Presentation</vt:lpstr>
      <vt:lpstr>About our Group: SAES Group</vt:lpstr>
      <vt:lpstr>Our contribution to Sustainable Packaging</vt:lpstr>
      <vt:lpstr>Our contribution to Sustainable Packaging</vt:lpstr>
      <vt:lpstr>Our contribution to Sustainable Packaging</vt:lpstr>
      <vt:lpstr>Our contribution to Sustainable Packaging</vt:lpstr>
      <vt:lpstr>Environmental and Food sustainability</vt:lpstr>
      <vt:lpstr>Fruit and vegetable waste in developed economies</vt:lpstr>
      <vt:lpstr>How to take care of the produces?</vt:lpstr>
      <vt:lpstr>Multivariable mechanism: Ethylene sensitive products</vt:lpstr>
      <vt:lpstr>Case study: Blueberry</vt:lpstr>
      <vt:lpstr>Case study: Blueberry</vt:lpstr>
      <vt:lpstr>Case study: Blueberry</vt:lpstr>
      <vt:lpstr>Case study: Cherry Tomato</vt:lpstr>
      <vt:lpstr>Case study: Cherry Tomato</vt:lpstr>
      <vt:lpstr>Case study: Cherry Tomato</vt:lpstr>
      <vt:lpstr>Packaging features</vt:lpstr>
      <vt:lpstr>The main benefits for the fruit &amp; veg.</vt:lpstr>
      <vt:lpstr>The beginning of a virtuous circle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Magni</dc:creator>
  <cp:keywords>SAES COATED FILMS</cp:keywords>
  <cp:lastModifiedBy>Stefano Tominetti</cp:lastModifiedBy>
  <cp:revision>92</cp:revision>
  <cp:lastPrinted>2017-11-07T15:12:04Z</cp:lastPrinted>
  <dcterms:created xsi:type="dcterms:W3CDTF">2018-04-17T09:57:48Z</dcterms:created>
  <dcterms:modified xsi:type="dcterms:W3CDTF">2018-05-16T17:16:28Z</dcterms:modified>
</cp:coreProperties>
</file>