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743" r:id="rId2"/>
  </p:sldMasterIdLst>
  <p:notesMasterIdLst>
    <p:notesMasterId r:id="rId36"/>
  </p:notesMasterIdLst>
  <p:handoutMasterIdLst>
    <p:handoutMasterId r:id="rId37"/>
  </p:handoutMasterIdLst>
  <p:sldIdLst>
    <p:sldId id="436" r:id="rId3"/>
    <p:sldId id="529" r:id="rId4"/>
    <p:sldId id="435" r:id="rId5"/>
    <p:sldId id="387" r:id="rId6"/>
    <p:sldId id="530" r:id="rId7"/>
    <p:sldId id="485" r:id="rId8"/>
    <p:sldId id="487" r:id="rId9"/>
    <p:sldId id="497" r:id="rId10"/>
    <p:sldId id="491" r:id="rId11"/>
    <p:sldId id="492" r:id="rId12"/>
    <p:sldId id="493" r:id="rId13"/>
    <p:sldId id="389" r:id="rId14"/>
    <p:sldId id="528" r:id="rId15"/>
    <p:sldId id="482" r:id="rId16"/>
    <p:sldId id="503" r:id="rId17"/>
    <p:sldId id="418" r:id="rId18"/>
    <p:sldId id="438" r:id="rId19"/>
    <p:sldId id="509" r:id="rId20"/>
    <p:sldId id="510" r:id="rId21"/>
    <p:sldId id="511" r:id="rId22"/>
    <p:sldId id="513" r:id="rId23"/>
    <p:sldId id="416" r:id="rId24"/>
    <p:sldId id="515" r:id="rId25"/>
    <p:sldId id="506" r:id="rId26"/>
    <p:sldId id="518" r:id="rId27"/>
    <p:sldId id="516" r:id="rId28"/>
    <p:sldId id="527" r:id="rId29"/>
    <p:sldId id="531" r:id="rId30"/>
    <p:sldId id="501" r:id="rId31"/>
    <p:sldId id="523" r:id="rId32"/>
    <p:sldId id="525" r:id="rId33"/>
    <p:sldId id="524" r:id="rId34"/>
    <p:sldId id="526" r:id="rId35"/>
  </p:sldIdLst>
  <p:sldSz cx="9144000" cy="6858000" type="screen4x3"/>
  <p:notesSz cx="6797675" cy="9926638"/>
  <p:defaultTextStyle>
    <a:defPPr>
      <a:defRPr lang="it-IT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CCECFF"/>
    <a:srgbClr val="FF6699"/>
    <a:srgbClr val="2B5DD9"/>
    <a:srgbClr val="9DBEDF"/>
    <a:srgbClr val="7092E6"/>
    <a:srgbClr val="8080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33" autoAdjust="0"/>
    <p:restoredTop sz="94649" autoAdjust="0"/>
  </p:normalViewPr>
  <p:slideViewPr>
    <p:cSldViewPr>
      <p:cViewPr varScale="1">
        <p:scale>
          <a:sx n="99" d="100"/>
          <a:sy n="99" d="100"/>
        </p:scale>
        <p:origin x="-1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84"/>
    </p:cViewPr>
  </p:sorterViewPr>
  <p:notesViewPr>
    <p:cSldViewPr>
      <p:cViewPr varScale="1">
        <p:scale>
          <a:sx n="61" d="100"/>
          <a:sy n="61" d="100"/>
        </p:scale>
        <p:origin x="-1277" y="-82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189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655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899" y="0"/>
            <a:ext cx="2946189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655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8402"/>
            <a:ext cx="2946189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655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899" y="9428402"/>
            <a:ext cx="2946189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ADD6CDA-9204-4EB4-A721-8AA8863C1FD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189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99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899" y="0"/>
            <a:ext cx="2946189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90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9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788"/>
            <a:ext cx="5438140" cy="4466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299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402"/>
            <a:ext cx="2946189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99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899" y="9428402"/>
            <a:ext cx="2946189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9E67F45-D9D4-4981-8D64-2AB83557190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B56C98-3D0D-45C8-BED8-B8F67775A0BE}" type="slidenum">
              <a:rPr lang="it-IT" smtClean="0"/>
              <a:pPr/>
              <a:t>1</a:t>
            </a:fld>
            <a:endParaRPr lang="it-IT" smtClean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7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  <p:sp>
        <p:nvSpPr>
          <p:cNvPr id="108548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9B6B9A-A526-4137-8568-95FBAC906057}" type="slidenum">
              <a:rPr lang="it-IT" smtClean="0"/>
              <a:pPr/>
              <a:t>3</a:t>
            </a:fld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6C1271-4949-4AC4-8217-053B1F6A413B}" type="slidenum">
              <a:rPr lang="it-IT" smtClean="0"/>
              <a:pPr/>
              <a:t>4</a:t>
            </a:fld>
            <a:endParaRPr lang="it-IT" smtClean="0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CB9B85-7694-4796-AE09-947C49646A67}" type="slidenum">
              <a:rPr lang="it-IT" smtClean="0"/>
              <a:pPr/>
              <a:t>7</a:t>
            </a:fld>
            <a:endParaRPr lang="it-IT" smtClean="0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7826C3-E13D-471A-83BB-78E73BE34264}" type="slidenum">
              <a:rPr lang="it-IT" smtClean="0"/>
              <a:pPr/>
              <a:t>9</a:t>
            </a:fld>
            <a:endParaRPr lang="it-IT" smtClean="0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768" y="4714202"/>
            <a:ext cx="5438140" cy="4468256"/>
          </a:xfrm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33A7F9-C345-48B0-895C-8E0E244C0B17}" type="slidenum">
              <a:rPr lang="it-IT" smtClean="0"/>
              <a:pPr/>
              <a:t>10</a:t>
            </a:fld>
            <a:endParaRPr lang="it-IT" smtClean="0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54DEDB-1519-4B75-84B0-7A93D3F99D3F}" type="slidenum">
              <a:rPr lang="it-IT" smtClean="0"/>
              <a:pPr/>
              <a:t>11</a:t>
            </a:fld>
            <a:endParaRPr lang="it-IT" smtClean="0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2F20F7-1583-482E-BACB-876F03FAF91D}" type="slidenum">
              <a:rPr lang="it-IT" smtClean="0"/>
              <a:pPr/>
              <a:t>12</a:t>
            </a:fld>
            <a:endParaRPr lang="it-IT" smtClean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0E0B8A-CF16-4B2E-9C77-652866B5657D}" type="slidenum">
              <a:rPr lang="it-IT" smtClean="0"/>
              <a:pPr/>
              <a:t>13</a:t>
            </a:fld>
            <a:endParaRPr lang="it-IT" smtClean="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2F20F7-1583-482E-BACB-876F03FAF91D}" type="slidenum">
              <a:rPr lang="it-IT" smtClean="0"/>
              <a:pPr/>
              <a:t>15</a:t>
            </a:fld>
            <a:endParaRPr lang="it-IT" smtClean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62A968-5A16-403E-8338-F397AFE2D910}" type="slidenum">
              <a:rPr lang="it-IT" smtClean="0"/>
              <a:pPr/>
              <a:t>16</a:t>
            </a:fld>
            <a:endParaRPr lang="it-IT" smtClean="0"/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5C5891-1CF2-4929-995E-187502941485}" type="slidenum">
              <a:rPr lang="it-IT" smtClean="0"/>
              <a:pPr/>
              <a:t>17</a:t>
            </a:fld>
            <a:endParaRPr lang="it-IT" smtClean="0"/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1E2377-14FE-431F-93A7-FF1282FCFEA8}" type="slidenum">
              <a:rPr lang="it-IT" smtClean="0"/>
              <a:pPr/>
              <a:t>22</a:t>
            </a:fld>
            <a:endParaRPr lang="it-IT" smtClean="0"/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0103C7-592D-4436-B81B-5DB9E9558C95}" type="slidenum">
              <a:rPr lang="it-IT" smtClean="0"/>
              <a:pPr/>
              <a:t>24</a:t>
            </a:fld>
            <a:endParaRPr lang="it-IT" smtClean="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D181CE-2B2C-4721-A46D-7FD08965D0C7}" type="slidenum">
              <a:rPr lang="it-IT" smtClean="0"/>
              <a:pPr/>
              <a:t>29</a:t>
            </a:fld>
            <a:endParaRPr lang="it-IT" smtClean="0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2DC499-6E45-44C0-8EB9-B886FA83B579}" type="datetime1">
              <a:rPr lang="it-IT" smtClean="0"/>
              <a:pPr>
                <a:defRPr/>
              </a:pPr>
              <a:t>05/11/2013</a:t>
            </a:fld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STUDIO TORTA Consulenti in Proprietà Industriale</a:t>
            </a: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1D3DD9-2A85-4219-B05C-FF7017F4886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B88B62-7204-4FE3-BEBB-4ECCB70B8961}" type="datetime1">
              <a:rPr lang="it-IT" smtClean="0"/>
              <a:pPr>
                <a:defRPr/>
              </a:pPr>
              <a:t>05/11/2013</a:t>
            </a:fld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STUDIO TORTA Consulenti in Proprietà Industriale</a:t>
            </a: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4A10FF-1DBB-4A74-9A0A-708095C31F4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3A20F-7A00-4CC0-9507-2C8D5F97FDE8}" type="datetime1">
              <a:rPr lang="it-IT" smtClean="0"/>
              <a:pPr>
                <a:defRPr/>
              </a:pPr>
              <a:t>05/11/2013</a:t>
            </a:fld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STUDIO TORTA Consulenti in Proprietà Industriale</a:t>
            </a: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2701A1-0F0A-4FC3-9356-C63FD41E911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547813" y="1628775"/>
            <a:ext cx="34988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199063" y="1628775"/>
            <a:ext cx="34988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2D89E-8496-4FD3-9824-F076C6580C03}" type="datetime1">
              <a:rPr lang="it-IT" smtClean="0"/>
              <a:pPr>
                <a:defRPr/>
              </a:pPr>
              <a:t>05/11/2013</a:t>
            </a:fld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STUDIO TORTA Consulenti in Proprietà Industriale</a:t>
            </a: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66FAAD-3009-40AF-A136-04D9E93E8CB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9F8FAE-78D0-4F5A-97BF-779A9A777BAD}" type="datetime1">
              <a:rPr lang="it-IT" smtClean="0"/>
              <a:pPr>
                <a:defRPr/>
              </a:pPr>
              <a:t>05/11/2013</a:t>
            </a:fld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STUDIO TORTA Consulenti in Proprietà Industriale</a:t>
            </a: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FA852E-879E-4629-BE71-85CFA95B9B9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061314-8F02-4B66-9776-35B26C1A757C}" type="datetime1">
              <a:rPr lang="it-IT" smtClean="0"/>
              <a:pPr>
                <a:defRPr/>
              </a:pPr>
              <a:t>05/11/2013</a:t>
            </a:fld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STUDIO TORTA Consulenti in Proprietà Industriale</a:t>
            </a: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46E49A-3679-4868-ABA7-F69A8A538EA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898404-E122-4F05-B5E0-D974697A1465}" type="datetime1">
              <a:rPr lang="it-IT" smtClean="0"/>
              <a:pPr>
                <a:defRPr/>
              </a:pPr>
              <a:t>05/11/2013</a:t>
            </a:fld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STUDIO TORTA Consulenti in Proprietà Industriale</a:t>
            </a: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2C588-8267-4D62-8162-CA031724B54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C52A30-381C-4AF5-B1E2-7D8CE7B81AE1}" type="datetime1">
              <a:rPr lang="it-IT" smtClean="0"/>
              <a:pPr>
                <a:defRPr/>
              </a:pPr>
              <a:t>05/11/2013</a:t>
            </a:fld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STUDIO TORTA Consulenti in Proprietà Industriale</a:t>
            </a: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8200AF-E233-424C-86BE-FC530B966AD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30F2BD-A319-4EC2-B240-8B0406DD09D2}" type="datetime1">
              <a:rPr lang="it-IT" smtClean="0"/>
              <a:pPr>
                <a:defRPr/>
              </a:pPr>
              <a:t>05/11/2013</a:t>
            </a:fld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STUDIO TORTA Consulenti in Proprietà Industriale</a:t>
            </a: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32D04C-CCA6-463A-9EF2-BBD5C237267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1EFA02-E75A-4465-945A-FCBA9DE0E440}" type="datetime1">
              <a:rPr lang="it-IT" smtClean="0"/>
              <a:pPr>
                <a:defRPr/>
              </a:pPr>
              <a:t>05/11/2013</a:t>
            </a:fld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STUDIO TORTA Consulenti in Proprietà Industriale</a:t>
            </a: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035FBD-26A7-4222-BB8B-01636460E3C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910388" y="274638"/>
            <a:ext cx="1787525" cy="58801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547813" y="274638"/>
            <a:ext cx="5210175" cy="58801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8B2FCE-4C4E-4E72-9245-6CB9136996E1}" type="datetime1">
              <a:rPr lang="it-IT" smtClean="0"/>
              <a:pPr>
                <a:defRPr/>
              </a:pPr>
              <a:t>05/11/2013</a:t>
            </a:fld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STUDIO TORTA Consulenti in Proprietà Industriale</a:t>
            </a: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2EAB0F-C86A-4189-ADB2-F80E7C07C9D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it-IT"/>
          </a:p>
        </p:txBody>
      </p:sp>
      <p:pic>
        <p:nvPicPr>
          <p:cNvPr id="6" name="Picture 41" descr="logo torta-high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288" y="3068638"/>
            <a:ext cx="1598612" cy="160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64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79388" y="476250"/>
            <a:ext cx="6781800" cy="2133600"/>
          </a:xfrm>
        </p:spPr>
        <p:txBody>
          <a:bodyPr/>
          <a:lstStyle>
            <a:lvl1pPr algn="r">
              <a:defRPr sz="2400">
                <a:solidFill>
                  <a:srgbClr val="000000"/>
                </a:solidFill>
                <a:latin typeface="Verdana" pitchFamily="34" charset="0"/>
                <a:ea typeface="Times New Roman" pitchFamily="18" charset="0"/>
              </a:defRPr>
            </a:lvl1pPr>
          </a:lstStyle>
          <a:p>
            <a:r>
              <a:rPr lang="it-IT" altLang="en-US"/>
              <a:t>LA TUTELA DELLA FORMA DEL</a:t>
            </a:r>
            <a:r>
              <a:rPr lang="en-US" altLang="en-US"/>
              <a:t> </a:t>
            </a:r>
            <a:r>
              <a:rPr lang="it-IT" altLang="en-US"/>
              <a:t>PRODOTTO </a:t>
            </a:r>
            <a:br>
              <a:rPr lang="it-IT" altLang="en-US"/>
            </a:br>
            <a:endParaRPr lang="it-IT" altLang="en-US"/>
          </a:p>
        </p:txBody>
      </p:sp>
      <p:sp>
        <p:nvSpPr>
          <p:cNvPr id="146436" name="Rectangle 4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849313" y="3049588"/>
            <a:ext cx="6248400" cy="2362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r">
              <a:buFont typeface="Wingdings" pitchFamily="2" charset="2"/>
              <a:buNone/>
              <a:defRPr sz="1600">
                <a:latin typeface="Verdana" pitchFamily="34" charset="0"/>
              </a:defRPr>
            </a:lvl1pPr>
          </a:lstStyle>
          <a:p>
            <a:r>
              <a:rPr lang="it-IT" altLang="en-US"/>
              <a:t>MARCHIO DI FORMA, </a:t>
            </a:r>
            <a:r>
              <a:rPr lang="en-US" altLang="en-US"/>
              <a:t>D</a:t>
            </a:r>
            <a:r>
              <a:rPr lang="it-IT" altLang="en-US"/>
              <a:t>ISEGNI E MODELLI  NELL’UNIONE EUROPEA</a:t>
            </a:r>
          </a:p>
          <a:p>
            <a:endParaRPr lang="it-IT" altLang="en-US"/>
          </a:p>
          <a:p>
            <a:r>
              <a:rPr lang="en-US" altLang="en-US"/>
              <a:t>Avv. Maria Teresa Saguatti</a:t>
            </a:r>
          </a:p>
          <a:p>
            <a:r>
              <a:rPr lang="en-US" altLang="en-US"/>
              <a:t>STUDIO TORTA</a:t>
            </a:r>
          </a:p>
          <a:p>
            <a:endParaRPr lang="en-US" altLang="en-US"/>
          </a:p>
          <a:p>
            <a:r>
              <a:rPr lang="en-US" altLang="en-US"/>
              <a:t>saguatti@studiotorta.it  </a:t>
            </a:r>
            <a:endParaRPr lang="it-IT" altLang="en-US"/>
          </a:p>
        </p:txBody>
      </p:sp>
      <p:sp>
        <p:nvSpPr>
          <p:cNvPr id="7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EB80E-F897-4E57-864B-2A172991845D}" type="datetime1">
              <a:rPr lang="it-IT" altLang="en-US" smtClean="0"/>
              <a:pPr>
                <a:defRPr/>
              </a:pPr>
              <a:t>05/11/2013</a:t>
            </a:fld>
            <a:endParaRPr lang="it-IT" altLang="en-US"/>
          </a:p>
        </p:txBody>
      </p:sp>
      <p:sp>
        <p:nvSpPr>
          <p:cNvPr id="8" name="Segnaposto numero diapositiva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0B0C9-666A-438D-BC7D-DDE34AED6B5B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  <p:sp>
        <p:nvSpPr>
          <p:cNvPr id="9" name="Segnaposto piè di pagina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r>
              <a:rPr lang="it-IT" altLang="en-US"/>
              <a:t>ST</a:t>
            </a:r>
            <a:r>
              <a:rPr lang="en-US" altLang="en-US"/>
              <a:t>UDIO TORTA</a:t>
            </a:r>
          </a:p>
          <a:p>
            <a:pPr>
              <a:defRPr/>
            </a:pPr>
            <a:r>
              <a:rPr lang="en-US" altLang="en-US"/>
              <a:t>Consulenti in Proprietà Industriale</a:t>
            </a:r>
            <a:endParaRPr lang="it-IT" alt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E2119-D7A8-4333-B192-30AC9F7C5A24}" type="datetime1">
              <a:rPr lang="it-IT" altLang="en-US" smtClean="0"/>
              <a:pPr>
                <a:defRPr/>
              </a:pPr>
              <a:t>05/11/2013</a:t>
            </a:fld>
            <a:endParaRPr lang="it-IT" alt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it-IT" altLang="en-US"/>
              <a:t>ST</a:t>
            </a:r>
            <a:r>
              <a:rPr lang="en-US" altLang="en-US"/>
              <a:t>UDIO TORTA</a:t>
            </a:r>
          </a:p>
          <a:p>
            <a:pPr>
              <a:defRPr/>
            </a:pPr>
            <a:r>
              <a:rPr lang="en-US" altLang="en-US"/>
              <a:t>Consulenti in Proprietà Industriale</a:t>
            </a:r>
            <a:endParaRPr lang="it-IT" alt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A4D4F5-B5D2-45E2-AAD3-DA82415C8CBE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C69A8A-072F-4A3D-82AC-6C741822010E}" type="datetime1">
              <a:rPr lang="it-IT" altLang="en-US" smtClean="0"/>
              <a:pPr>
                <a:defRPr/>
              </a:pPr>
              <a:t>05/11/2013</a:t>
            </a:fld>
            <a:endParaRPr lang="it-IT" alt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it-IT" altLang="en-US"/>
              <a:t>ST</a:t>
            </a:r>
            <a:r>
              <a:rPr lang="en-US" altLang="en-US"/>
              <a:t>UDIO TORTA</a:t>
            </a:r>
          </a:p>
          <a:p>
            <a:pPr>
              <a:defRPr/>
            </a:pPr>
            <a:r>
              <a:rPr lang="en-US" altLang="en-US"/>
              <a:t>Consulenti in Proprietà Industriale</a:t>
            </a:r>
            <a:endParaRPr lang="it-IT" alt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3ACB1-F9D8-4A96-AC98-B521E665662B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C555C-870C-4A36-9E98-50DE56072D2B}" type="datetime1">
              <a:rPr lang="it-IT" altLang="en-US" smtClean="0"/>
              <a:pPr>
                <a:defRPr/>
              </a:pPr>
              <a:t>05/11/2013</a:t>
            </a:fld>
            <a:endParaRPr lang="it-IT" alt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it-IT" altLang="en-US"/>
              <a:t>ST</a:t>
            </a:r>
            <a:r>
              <a:rPr lang="en-US" altLang="en-US"/>
              <a:t>UDIO TORTA</a:t>
            </a:r>
          </a:p>
          <a:p>
            <a:pPr>
              <a:defRPr/>
            </a:pPr>
            <a:r>
              <a:rPr lang="en-US" altLang="en-US"/>
              <a:t>Consulenti in Proprietà Industriale</a:t>
            </a:r>
            <a:endParaRPr lang="it-IT" alt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92E68-DAFA-4574-87A6-8F9D82D19C6C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3FB21F-5A0F-46ED-BABC-AA69E67E6F8E}" type="datetime1">
              <a:rPr lang="it-IT" altLang="en-US" smtClean="0"/>
              <a:pPr>
                <a:defRPr/>
              </a:pPr>
              <a:t>05/11/2013</a:t>
            </a:fld>
            <a:endParaRPr lang="it-IT" alt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it-IT" altLang="en-US"/>
              <a:t>ST</a:t>
            </a:r>
            <a:r>
              <a:rPr lang="en-US" altLang="en-US"/>
              <a:t>UDIO TORTA</a:t>
            </a:r>
          </a:p>
          <a:p>
            <a:pPr>
              <a:defRPr/>
            </a:pPr>
            <a:r>
              <a:rPr lang="en-US" altLang="en-US"/>
              <a:t>Consulenti in Proprietà Industriale</a:t>
            </a:r>
            <a:endParaRPr lang="it-IT" alt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006FC-5AE5-4791-9F6F-E44880F01CA7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01550-A02E-4EF5-A225-3FD89CE5A609}" type="datetime1">
              <a:rPr lang="it-IT" altLang="en-US" smtClean="0"/>
              <a:pPr>
                <a:defRPr/>
              </a:pPr>
              <a:t>05/11/2013</a:t>
            </a:fld>
            <a:endParaRPr lang="it-IT" alt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it-IT" altLang="en-US"/>
              <a:t>ST</a:t>
            </a:r>
            <a:r>
              <a:rPr lang="en-US" altLang="en-US"/>
              <a:t>UDIO TORTA</a:t>
            </a:r>
          </a:p>
          <a:p>
            <a:pPr>
              <a:defRPr/>
            </a:pPr>
            <a:r>
              <a:rPr lang="en-US" altLang="en-US"/>
              <a:t>Consulenti in Proprietà Industriale</a:t>
            </a:r>
            <a:endParaRPr lang="it-IT" alt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171CE2-E14C-4716-AC08-B2C65F2C3038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68B48-483B-4EF9-99FA-CF2CED7A6EF5}" type="datetime1">
              <a:rPr lang="it-IT" altLang="en-US" smtClean="0"/>
              <a:pPr>
                <a:defRPr/>
              </a:pPr>
              <a:t>05/11/2013</a:t>
            </a:fld>
            <a:endParaRPr lang="it-IT" alt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it-IT" altLang="en-US"/>
              <a:t>ST</a:t>
            </a:r>
            <a:r>
              <a:rPr lang="en-US" altLang="en-US"/>
              <a:t>UDIO TORTA</a:t>
            </a:r>
          </a:p>
          <a:p>
            <a:pPr>
              <a:defRPr/>
            </a:pPr>
            <a:r>
              <a:rPr lang="en-US" altLang="en-US"/>
              <a:t>Consulenti in Proprietà Industriale</a:t>
            </a:r>
            <a:endParaRPr lang="it-IT" alt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417017-25C8-41CB-AFD8-C04BE0E730A7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8322A-32A9-4F2E-9B5F-0D2ECC33C119}" type="datetime1">
              <a:rPr lang="it-IT" altLang="en-US" smtClean="0"/>
              <a:pPr>
                <a:defRPr/>
              </a:pPr>
              <a:t>05/11/2013</a:t>
            </a:fld>
            <a:endParaRPr lang="it-IT" alt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it-IT" altLang="en-US"/>
              <a:t>ST</a:t>
            </a:r>
            <a:r>
              <a:rPr lang="en-US" altLang="en-US"/>
              <a:t>UDIO TORTA</a:t>
            </a:r>
          </a:p>
          <a:p>
            <a:pPr>
              <a:defRPr/>
            </a:pPr>
            <a:r>
              <a:rPr lang="en-US" altLang="en-US"/>
              <a:t>Consulenti in Proprietà Industriale</a:t>
            </a:r>
            <a:endParaRPr lang="it-IT" alt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C8CC8-8170-406B-8666-2A56487ED909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854E02-4E08-4F3F-AC7F-D3FBBB86EF42}" type="datetime1">
              <a:rPr lang="it-IT" altLang="en-US" smtClean="0"/>
              <a:pPr>
                <a:defRPr/>
              </a:pPr>
              <a:t>05/11/2013</a:t>
            </a:fld>
            <a:endParaRPr lang="it-IT" alt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it-IT" altLang="en-US"/>
              <a:t>ST</a:t>
            </a:r>
            <a:r>
              <a:rPr lang="en-US" altLang="en-US"/>
              <a:t>UDIO TORTA</a:t>
            </a:r>
          </a:p>
          <a:p>
            <a:pPr>
              <a:defRPr/>
            </a:pPr>
            <a:r>
              <a:rPr lang="en-US" altLang="en-US"/>
              <a:t>Consulenti in Proprietà Industriale</a:t>
            </a:r>
            <a:endParaRPr lang="it-IT" alt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EFFC6C-3F24-4F6E-991A-4E8C6AF5B051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F84631-EB84-4319-9E84-CD24DBC8F28D}" type="datetime1">
              <a:rPr lang="it-IT" altLang="en-US" smtClean="0"/>
              <a:pPr>
                <a:defRPr/>
              </a:pPr>
              <a:t>05/11/2013</a:t>
            </a:fld>
            <a:endParaRPr lang="it-IT" alt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it-IT" altLang="en-US"/>
              <a:t>ST</a:t>
            </a:r>
            <a:r>
              <a:rPr lang="en-US" altLang="en-US"/>
              <a:t>UDIO TORTA</a:t>
            </a:r>
          </a:p>
          <a:p>
            <a:pPr>
              <a:defRPr/>
            </a:pPr>
            <a:r>
              <a:rPr lang="en-US" altLang="en-US"/>
              <a:t>Consulenti in Proprietà Industriale</a:t>
            </a:r>
            <a:endParaRPr lang="it-IT" alt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FB942A-BB87-46B3-A326-C7828F9B591B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39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39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D6C16-063F-4595-8F60-22C0D7AD7123}" type="datetime1">
              <a:rPr lang="it-IT" altLang="en-US" smtClean="0"/>
              <a:pPr>
                <a:defRPr/>
              </a:pPr>
              <a:t>05/11/2013</a:t>
            </a:fld>
            <a:endParaRPr lang="it-IT" alt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it-IT" altLang="en-US"/>
              <a:t>ST</a:t>
            </a:r>
            <a:r>
              <a:rPr lang="en-US" altLang="en-US"/>
              <a:t>UDIO TORTA</a:t>
            </a:r>
          </a:p>
          <a:p>
            <a:pPr>
              <a:defRPr/>
            </a:pPr>
            <a:r>
              <a:rPr lang="en-US" altLang="en-US"/>
              <a:t>Consulenti in Proprietà Industriale</a:t>
            </a:r>
            <a:endParaRPr lang="it-IT" alt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84116-94A9-42EC-B4DE-78767D5A6386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0CFEF-19F5-44AE-B72D-D3FFB32C103B}" type="datetime1">
              <a:rPr lang="it-IT" altLang="en-US" smtClean="0"/>
              <a:pPr>
                <a:defRPr/>
              </a:pPr>
              <a:t>05/11/2013</a:t>
            </a:fld>
            <a:endParaRPr lang="it-IT" alt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it-IT" altLang="en-US"/>
              <a:t>ST</a:t>
            </a:r>
            <a:r>
              <a:rPr lang="en-US" altLang="en-US"/>
              <a:t>UDIO TORTA</a:t>
            </a:r>
          </a:p>
          <a:p>
            <a:pPr>
              <a:defRPr/>
            </a:pPr>
            <a:r>
              <a:rPr lang="en-US" altLang="en-US"/>
              <a:t>Consulenti in Proprietà Industriale</a:t>
            </a:r>
            <a:endParaRPr lang="it-IT" alt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8D68E-17D7-4C31-81E7-244C13D45297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olo, testo e 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C35199-82EB-44FD-B478-08162CF5C25D}" type="datetime1">
              <a:rPr lang="it-IT" altLang="en-US" smtClean="0"/>
              <a:pPr>
                <a:defRPr/>
              </a:pPr>
              <a:t>05/11/2013</a:t>
            </a:fld>
            <a:endParaRPr lang="it-IT" altLang="en-US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it-IT" altLang="en-US"/>
              <a:t>ST</a:t>
            </a:r>
            <a:r>
              <a:rPr lang="en-US" altLang="en-US"/>
              <a:t>UDIO TORTA</a:t>
            </a:r>
          </a:p>
          <a:p>
            <a:pPr>
              <a:defRPr/>
            </a:pPr>
            <a:r>
              <a:rPr lang="en-US" altLang="en-US"/>
              <a:t>Consulenti in Proprietà Industriale</a:t>
            </a:r>
            <a:endParaRPr lang="it-IT" altLang="en-US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C092D-CACA-4EC7-A5D4-789A2F4359E0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457200" y="122238"/>
            <a:ext cx="8229600" cy="6003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3CAA5F-ECA6-4957-BEC6-005787DCBD17}" type="datetime1">
              <a:rPr lang="it-IT" altLang="en-US" smtClean="0"/>
              <a:pPr>
                <a:defRPr/>
              </a:pPr>
              <a:t>05/11/2013</a:t>
            </a:fld>
            <a:endParaRPr lang="it-IT" alt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it-IT" altLang="en-US"/>
              <a:t>ST</a:t>
            </a:r>
            <a:r>
              <a:rPr lang="en-US" altLang="en-US"/>
              <a:t>UDIO TORTA</a:t>
            </a:r>
          </a:p>
          <a:p>
            <a:pPr>
              <a:defRPr/>
            </a:pPr>
            <a:r>
              <a:rPr lang="en-US" altLang="en-US"/>
              <a:t>Consulenti in Proprietà Industriale</a:t>
            </a:r>
            <a:endParaRPr lang="it-IT" alt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C80C46-E17F-4B9B-9C1B-A92D70BEB43B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olo, contenuto e 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6304C-F901-49B3-A32B-BAD2798AE7AB}" type="datetime1">
              <a:rPr lang="it-IT" altLang="en-US" smtClean="0"/>
              <a:pPr>
                <a:defRPr/>
              </a:pPr>
              <a:t>05/11/2013</a:t>
            </a:fld>
            <a:endParaRPr lang="it-IT" altLang="en-US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it-IT" altLang="en-US"/>
              <a:t>ST</a:t>
            </a:r>
            <a:r>
              <a:rPr lang="en-US" altLang="en-US"/>
              <a:t>UDIO TORTA</a:t>
            </a:r>
          </a:p>
          <a:p>
            <a:pPr>
              <a:defRPr/>
            </a:pPr>
            <a:r>
              <a:rPr lang="en-US" altLang="en-US"/>
              <a:t>Consulenti in Proprietà Industriale</a:t>
            </a:r>
            <a:endParaRPr lang="it-IT" altLang="en-US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9B2F8-AC9B-47FE-9456-C08D7FA4EDF8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47813" y="274638"/>
            <a:ext cx="71389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47813" y="1628775"/>
            <a:ext cx="71501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16013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fld id="{9CB2FCB8-85FA-4EE6-B050-D55656ADAA77}" type="datetime1">
              <a:rPr lang="it-IT" smtClean="0"/>
              <a:pPr>
                <a:defRPr/>
              </a:pPr>
              <a:t>05/11/2013</a:t>
            </a:fld>
            <a:endParaRPr lang="it-IT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r>
              <a:rPr lang="it-IT" smtClean="0"/>
              <a:t>STUDIO TORTA Consulenti in Proprietà Industriale</a:t>
            </a:r>
            <a:endParaRPr lang="it-IT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C1B3478-CE7D-4742-BB7C-1C5F205ACAE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3080" name="Rectangle 8"/>
          <p:cNvSpPr>
            <a:spLocks noChangeArrowheads="1"/>
          </p:cNvSpPr>
          <p:nvPr userDrawn="1"/>
        </p:nvSpPr>
        <p:spPr bwMode="auto">
          <a:xfrm>
            <a:off x="0" y="0"/>
            <a:ext cx="1116013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endParaRPr lang="it-IT" altLang="en-US" smtClean="0"/>
          </a:p>
        </p:txBody>
      </p:sp>
      <p:sp>
        <p:nvSpPr>
          <p:cNvPr id="14541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/>
            </a:lvl1pPr>
          </a:lstStyle>
          <a:p>
            <a:pPr>
              <a:defRPr/>
            </a:pPr>
            <a:fld id="{F4BAA21F-258B-4B6D-915C-54D218FA6BBA}" type="datetime1">
              <a:rPr lang="it-IT" altLang="en-US" smtClean="0"/>
              <a:pPr>
                <a:defRPr/>
              </a:pPr>
              <a:t>05/11/2013</a:t>
            </a:fld>
            <a:endParaRPr lang="it-IT" altLang="en-US"/>
          </a:p>
        </p:txBody>
      </p:sp>
      <p:sp>
        <p:nvSpPr>
          <p:cNvPr id="14541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1">
                <a:solidFill>
                  <a:srgbClr val="7092E6"/>
                </a:solidFill>
              </a:defRPr>
            </a:lvl1pPr>
          </a:lstStyle>
          <a:p>
            <a:pPr>
              <a:defRPr/>
            </a:pPr>
            <a:r>
              <a:rPr lang="it-IT" altLang="en-US"/>
              <a:t>ST</a:t>
            </a:r>
            <a:r>
              <a:rPr lang="en-US" altLang="en-US"/>
              <a:t>UDIO TORTA</a:t>
            </a:r>
          </a:p>
          <a:p>
            <a:pPr>
              <a:defRPr/>
            </a:pPr>
            <a:r>
              <a:rPr lang="en-US" altLang="en-US"/>
              <a:t>Consulenti in Proprietà Industriale</a:t>
            </a:r>
            <a:endParaRPr lang="it-IT" altLang="en-US"/>
          </a:p>
        </p:txBody>
      </p:sp>
      <p:pic>
        <p:nvPicPr>
          <p:cNvPr id="3078" name="Picture 40" descr="logo torta-high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27988" y="260350"/>
            <a:ext cx="979487" cy="98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541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CA49E400-7969-4A77-91BF-47AFDEEAB80D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988" r:id="rId2"/>
    <p:sldLayoutId id="2147483989" r:id="rId3"/>
    <p:sldLayoutId id="2147483990" r:id="rId4"/>
    <p:sldLayoutId id="2147483991" r:id="rId5"/>
    <p:sldLayoutId id="2147483992" r:id="rId6"/>
    <p:sldLayoutId id="2147483993" r:id="rId7"/>
    <p:sldLayoutId id="2147483994" r:id="rId8"/>
    <p:sldLayoutId id="2147483995" r:id="rId9"/>
    <p:sldLayoutId id="2147483996" r:id="rId10"/>
    <p:sldLayoutId id="2147483997" r:id="rId11"/>
    <p:sldLayoutId id="2147483998" r:id="rId12"/>
    <p:sldLayoutId id="2147483999" r:id="rId13"/>
    <p:sldLayoutId id="2147484000" r:id="rId14"/>
    <p:sldLayoutId id="2147484001" r:id="rId15"/>
  </p:sldLayoutIdLst>
  <p:transition/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rgbClr val="2B5DD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rgbClr val="2B5DD9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rgbClr val="2B5DD9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rgbClr val="2B5DD9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rgbClr val="2B5DD9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rgbClr val="2B5DD9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rgbClr val="2B5DD9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rgbClr val="2B5DD9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rgbClr val="2B5DD9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  <a:cs typeface="+mn-cs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  <a:cs typeface="+mn-cs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barbuto@studiotorta.i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mview.europa.eu/tmview/welcome.html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www.tmview.europa.eu/tmview/welcome.html" TargetMode="Externa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www.uibm.gov.it/uibm/dati/?94,7" TargetMode="Externa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oami.europa.eu/CTMOnline/RequestManager/it_SearchAdvanced_NoReg" TargetMode="Externa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www.wipo.int/romarin/newSearch.do" TargetMode="Externa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1313" y="476250"/>
            <a:ext cx="6781800" cy="2133600"/>
          </a:xfrm>
        </p:spPr>
        <p:txBody>
          <a:bodyPr/>
          <a:lstStyle/>
          <a:p>
            <a:pPr eaLnBrk="1" hangingPunct="1">
              <a:defRPr/>
            </a:pPr>
            <a:r>
              <a:rPr lang="it-IT" sz="2800" dirty="0" smtClean="0">
                <a:solidFill>
                  <a:srgbClr val="2B5DD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/>
            </a:r>
            <a:br>
              <a:rPr lang="it-IT" sz="2800" dirty="0" smtClean="0">
                <a:solidFill>
                  <a:srgbClr val="2B5DD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</a:br>
            <a:r>
              <a:rPr lang="it-IT" sz="2800" dirty="0" smtClean="0">
                <a:solidFill>
                  <a:srgbClr val="2B5DD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/>
            </a:r>
            <a:br>
              <a:rPr lang="it-IT" sz="2800" dirty="0" smtClean="0">
                <a:solidFill>
                  <a:srgbClr val="2B5DD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</a:br>
            <a:r>
              <a:rPr lang="it-IT" sz="2800" dirty="0" smtClean="0">
                <a:solidFill>
                  <a:srgbClr val="2B5DD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INTRODUZIONE ALLA PROPRIETÀ INDUSTRIALE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313" y="3643313"/>
            <a:ext cx="5765800" cy="2362200"/>
          </a:xfrm>
        </p:spPr>
        <p:txBody>
          <a:bodyPr/>
          <a:lstStyle/>
          <a:p>
            <a:pPr eaLnBrk="1" hangingPunct="1">
              <a:defRPr/>
            </a:pPr>
            <a:endParaRPr lang="it-IT" dirty="0" smtClean="0">
              <a:solidFill>
                <a:srgbClr val="2B5DD9"/>
              </a:solidFill>
              <a:latin typeface="+mn-lt"/>
            </a:endParaRPr>
          </a:p>
          <a:p>
            <a:pPr eaLnBrk="1" hangingPunct="1">
              <a:defRPr/>
            </a:pPr>
            <a:r>
              <a:rPr lang="it-IT" dirty="0" smtClean="0">
                <a:solidFill>
                  <a:srgbClr val="2B5DD9"/>
                </a:solidFill>
                <a:latin typeface="+mn-lt"/>
              </a:rPr>
              <a:t>Dott.ssa Raffaella BARBUTO</a:t>
            </a:r>
          </a:p>
          <a:p>
            <a:pPr eaLnBrk="1" hangingPunct="1">
              <a:defRPr/>
            </a:pPr>
            <a:r>
              <a:rPr lang="it-IT" dirty="0" smtClean="0">
                <a:solidFill>
                  <a:srgbClr val="2B5DD9"/>
                </a:solidFill>
                <a:latin typeface="+mn-lt"/>
              </a:rPr>
              <a:t>Studio Torta SpA</a:t>
            </a:r>
          </a:p>
          <a:p>
            <a:pPr eaLnBrk="1" hangingPunct="1">
              <a:defRPr/>
            </a:pPr>
            <a:endParaRPr lang="it-IT" dirty="0" smtClean="0">
              <a:solidFill>
                <a:srgbClr val="2B5DD9"/>
              </a:solidFill>
              <a:latin typeface="+mn-lt"/>
            </a:endParaRPr>
          </a:p>
          <a:p>
            <a:pPr eaLnBrk="1" hangingPunct="1">
              <a:defRPr/>
            </a:pPr>
            <a:r>
              <a:rPr lang="it-IT" sz="1100" dirty="0" smtClean="0">
                <a:solidFill>
                  <a:srgbClr val="2B5DD9"/>
                </a:solidFill>
                <a:latin typeface="+mn-lt"/>
                <a:hlinkClick r:id="rId3"/>
              </a:rPr>
              <a:t>barbuto@studiotorta.it</a:t>
            </a:r>
            <a:endParaRPr lang="it-IT" sz="1100" dirty="0" smtClean="0">
              <a:solidFill>
                <a:srgbClr val="2B5DD9"/>
              </a:solidFill>
              <a:latin typeface="+mn-lt"/>
            </a:endParaRPr>
          </a:p>
          <a:p>
            <a:pPr eaLnBrk="1" hangingPunct="1">
              <a:defRPr/>
            </a:pPr>
            <a:endParaRPr lang="it-IT" dirty="0" smtClean="0">
              <a:solidFill>
                <a:srgbClr val="2B5DD9"/>
              </a:solidFill>
              <a:latin typeface="+mn-lt"/>
            </a:endParaRPr>
          </a:p>
          <a:p>
            <a:pPr eaLnBrk="1" hangingPunct="1">
              <a:defRPr/>
            </a:pPr>
            <a:endParaRPr lang="it-IT" dirty="0" smtClean="0">
              <a:solidFill>
                <a:srgbClr val="2B5DD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25605" name="CasellaDiTesto 5"/>
          <p:cNvSpPr txBox="1">
            <a:spLocks noChangeArrowheads="1"/>
          </p:cNvSpPr>
          <p:nvPr/>
        </p:nvSpPr>
        <p:spPr bwMode="auto">
          <a:xfrm>
            <a:off x="50800" y="3000374"/>
            <a:ext cx="7113488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it-IT" sz="2400" dirty="0" smtClean="0">
                <a:solidFill>
                  <a:srgbClr val="2B5DD9"/>
                </a:solidFill>
              </a:rPr>
              <a:t>MARCHI: Ricerche -  Depositi</a:t>
            </a:r>
          </a:p>
          <a:p>
            <a:pPr algn="r"/>
            <a:r>
              <a:rPr lang="it-IT" sz="2400" dirty="0" smtClean="0">
                <a:solidFill>
                  <a:srgbClr val="2B5DD9"/>
                </a:solidFill>
              </a:rPr>
              <a:t>GESTIONE IP </a:t>
            </a:r>
          </a:p>
          <a:p>
            <a:pPr algn="r"/>
            <a:endParaRPr lang="it-IT" dirty="0">
              <a:solidFill>
                <a:srgbClr val="2B5DD9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L’immagine commerciale dell’azienda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800" dirty="0" smtClean="0"/>
              <a:t>Nome della società</a:t>
            </a:r>
          </a:p>
          <a:p>
            <a:r>
              <a:rPr lang="it-IT" sz="2800" dirty="0" smtClean="0"/>
              <a:t>Nomi dei prodotti</a:t>
            </a:r>
          </a:p>
          <a:p>
            <a:r>
              <a:rPr lang="it-IT" sz="2800" dirty="0" smtClean="0"/>
              <a:t>Segni distintivi </a:t>
            </a:r>
          </a:p>
          <a:p>
            <a:r>
              <a:rPr lang="it-IT" sz="2800" dirty="0" smtClean="0"/>
              <a:t>Nomi a dominio</a:t>
            </a:r>
          </a:p>
          <a:p>
            <a:r>
              <a:rPr lang="it-IT" sz="2800" dirty="0" smtClean="0"/>
              <a:t>Pubblicità  (es. </a:t>
            </a:r>
            <a:r>
              <a:rPr lang="it-IT" sz="2800" i="1" dirty="0" smtClean="0"/>
              <a:t>pay-off, slogan</a:t>
            </a:r>
            <a:r>
              <a:rPr lang="it-IT" sz="2800" dirty="0" smtClean="0"/>
              <a:t>)</a:t>
            </a:r>
            <a:endParaRPr lang="it-IT" dirty="0" smtClean="0"/>
          </a:p>
          <a:p>
            <a:endParaRPr lang="it-IT" dirty="0" smtClean="0"/>
          </a:p>
          <a:p>
            <a:pPr algn="ctr">
              <a:buNone/>
            </a:pPr>
            <a:r>
              <a:rPr lang="it-IT" b="1" i="1" dirty="0" smtClean="0">
                <a:solidFill>
                  <a:srgbClr val="C00000"/>
                </a:solidFill>
              </a:rPr>
              <a:t>Insieme di elementi che costituiscono l’immagine, l’identità, il </a:t>
            </a:r>
            <a:r>
              <a:rPr lang="it-IT" b="1" i="1" dirty="0" err="1" smtClean="0">
                <a:solidFill>
                  <a:srgbClr val="C00000"/>
                </a:solidFill>
              </a:rPr>
              <a:t>brand</a:t>
            </a:r>
            <a:r>
              <a:rPr lang="it-IT" b="1" i="1" dirty="0" smtClean="0">
                <a:solidFill>
                  <a:srgbClr val="C00000"/>
                </a:solidFill>
              </a:rPr>
              <a:t>, il posizionamento sul mercato</a:t>
            </a: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altLang="en-US" smtClean="0"/>
              <a:t>ST</a:t>
            </a:r>
            <a:r>
              <a:rPr lang="en-US" altLang="en-US" smtClean="0"/>
              <a:t>UDIO TORTA</a:t>
            </a:r>
          </a:p>
          <a:p>
            <a:pPr>
              <a:defRPr/>
            </a:pPr>
            <a:r>
              <a:rPr lang="en-US" altLang="en-US" smtClean="0"/>
              <a:t>Consulenti in Proprietà Industriale</a:t>
            </a:r>
            <a:endParaRPr lang="it-IT" alt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A4D4F5-B5D2-45E2-AAD3-DA82415C8CBE}" type="slidenum">
              <a:rPr lang="it-IT" altLang="en-US" smtClean="0"/>
              <a:pPr>
                <a:defRPr/>
              </a:pPr>
              <a:t>2</a:t>
            </a:fld>
            <a:endParaRPr lang="it-IT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it-IT" dirty="0" smtClean="0"/>
              <a:t>Segni distintivi</a:t>
            </a:r>
          </a:p>
        </p:txBody>
      </p:sp>
      <p:sp>
        <p:nvSpPr>
          <p:cNvPr id="47107" name="Segnaposto contenuto 2"/>
          <p:cNvSpPr>
            <a:spLocks noGrp="1"/>
          </p:cNvSpPr>
          <p:nvPr>
            <p:ph idx="1"/>
          </p:nvPr>
        </p:nvSpPr>
        <p:spPr bwMode="auto">
          <a:xfrm>
            <a:off x="428625" y="2000250"/>
            <a:ext cx="8229600" cy="121443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buFont typeface="Wingdings" pitchFamily="2" charset="2"/>
              <a:buNone/>
            </a:pPr>
            <a:r>
              <a:rPr lang="it-IT" sz="2800" smtClean="0"/>
              <a:t>Il libero mercato ha bisogno di </a:t>
            </a:r>
            <a:r>
              <a:rPr lang="it-IT" sz="2800" b="1" smtClean="0"/>
              <a:t>segni</a:t>
            </a:r>
            <a:r>
              <a:rPr lang="it-IT" sz="2800" smtClean="0"/>
              <a:t> distintivi per</a:t>
            </a:r>
          </a:p>
          <a:p>
            <a:pPr algn="just" eaLnBrk="1" hangingPunct="1">
              <a:buFont typeface="Wingdings" pitchFamily="2" charset="2"/>
              <a:buNone/>
            </a:pPr>
            <a:r>
              <a:rPr lang="it-IT" sz="2800" smtClean="0"/>
              <a:t>rendere possibile l’individuazione di chi vi opera.</a:t>
            </a:r>
          </a:p>
          <a:p>
            <a:pPr algn="just" eaLnBrk="1" hangingPunct="1">
              <a:buFont typeface="Wingdings" pitchFamily="2" charset="2"/>
              <a:buNone/>
            </a:pPr>
            <a:endParaRPr lang="it-IT" sz="2800" smtClean="0"/>
          </a:p>
        </p:txBody>
      </p:sp>
      <p:sp>
        <p:nvSpPr>
          <p:cNvPr id="47108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smtClean="0"/>
              <a:t>ST</a:t>
            </a:r>
            <a:r>
              <a:rPr lang="en-US" altLang="en-US" smtClean="0"/>
              <a:t>UDIO TORTA</a:t>
            </a:r>
          </a:p>
          <a:p>
            <a:r>
              <a:rPr lang="en-US" altLang="en-US" smtClean="0"/>
              <a:t>Consulenti in Proprietà Industriale</a:t>
            </a:r>
            <a:endParaRPr lang="it-IT" altLang="en-US" smtClean="0"/>
          </a:p>
        </p:txBody>
      </p:sp>
      <p:sp>
        <p:nvSpPr>
          <p:cNvPr id="47109" name="Freccia bidirezionale orizzontale 5"/>
          <p:cNvSpPr>
            <a:spLocks noChangeArrowheads="1"/>
          </p:cNvSpPr>
          <p:nvPr/>
        </p:nvSpPr>
        <p:spPr bwMode="auto">
          <a:xfrm>
            <a:off x="3429000" y="3500438"/>
            <a:ext cx="1285875" cy="733425"/>
          </a:xfrm>
          <a:prstGeom prst="leftRightArrow">
            <a:avLst>
              <a:gd name="adj1" fmla="val 50000"/>
              <a:gd name="adj2" fmla="val 50032"/>
            </a:avLst>
          </a:prstGeom>
          <a:solidFill>
            <a:srgbClr val="2B5DD9"/>
          </a:solidFill>
          <a:ln w="38100" algn="ctr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47110" name="CasellaDiTesto 6"/>
          <p:cNvSpPr txBox="1">
            <a:spLocks noChangeArrowheads="1"/>
          </p:cNvSpPr>
          <p:nvPr/>
        </p:nvSpPr>
        <p:spPr bwMode="auto">
          <a:xfrm>
            <a:off x="928688" y="3571875"/>
            <a:ext cx="22145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800"/>
              <a:t>IMPRESA</a:t>
            </a:r>
          </a:p>
        </p:txBody>
      </p:sp>
      <p:sp>
        <p:nvSpPr>
          <p:cNvPr id="47111" name="CasellaDiTesto 7"/>
          <p:cNvSpPr txBox="1">
            <a:spLocks noChangeArrowheads="1"/>
          </p:cNvSpPr>
          <p:nvPr/>
        </p:nvSpPr>
        <p:spPr bwMode="auto">
          <a:xfrm>
            <a:off x="4857750" y="3571875"/>
            <a:ext cx="25717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800"/>
              <a:t>PUBBLICO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357188" y="4714875"/>
            <a:ext cx="8286750" cy="9239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>
              <a:defRPr/>
            </a:pPr>
            <a:endParaRPr lang="it-IT" dirty="0"/>
          </a:p>
          <a:p>
            <a:pPr algn="just">
              <a:defRPr/>
            </a:pPr>
            <a:r>
              <a:rPr lang="it-IT" dirty="0"/>
              <a:t>IL CONSUMATORE PUÒ “PREMIARE” CHI OPERA MEGLIO SUL MERCATO</a:t>
            </a:r>
          </a:p>
          <a:p>
            <a:pPr>
              <a:defRPr/>
            </a:pPr>
            <a:endParaRPr lang="it-IT" dirty="0"/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A4D4F5-B5D2-45E2-AAD3-DA82415C8CBE}" type="slidenum">
              <a:rPr lang="it-IT" altLang="en-US" smtClean="0"/>
              <a:pPr>
                <a:defRPr/>
              </a:pPr>
              <a:t>3</a:t>
            </a:fld>
            <a:endParaRPr lang="it-IT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egnaposto piè di pagina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7092E6"/>
                </a:solidFill>
              </a:rPr>
              <a:t>ST</a:t>
            </a:r>
            <a:r>
              <a:rPr lang="en-US" altLang="en-US" b="1" smtClean="0">
                <a:solidFill>
                  <a:srgbClr val="7092E6"/>
                </a:solidFill>
              </a:rPr>
              <a:t>UDIO TORTA</a:t>
            </a:r>
          </a:p>
          <a:p>
            <a:r>
              <a:rPr lang="en-US" altLang="en-US" sz="900" smtClean="0"/>
              <a:t>Consulenti in Proprietà Industriale</a:t>
            </a:r>
            <a:endParaRPr lang="it-IT" altLang="en-US" sz="900" smtClean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2051720" y="3429000"/>
            <a:ext cx="2726035" cy="2647751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it-IT" sz="2400" b="1" dirty="0" smtClean="0"/>
              <a:t>DISTINGUERE</a:t>
            </a:r>
          </a:p>
          <a:p>
            <a:pPr eaLnBrk="1" hangingPunct="1">
              <a:buFont typeface="Wingdings" pitchFamily="2" charset="2"/>
              <a:buNone/>
            </a:pPr>
            <a:r>
              <a:rPr lang="it-IT" sz="2400" dirty="0" smtClean="0"/>
              <a:t>il prodotto di un’impresa </a:t>
            </a:r>
          </a:p>
          <a:p>
            <a:pPr eaLnBrk="1" hangingPunct="1">
              <a:buFont typeface="Wingdings" pitchFamily="2" charset="2"/>
              <a:buNone/>
            </a:pPr>
            <a:r>
              <a:rPr lang="it-IT" sz="2400" dirty="0" smtClean="0"/>
              <a:t>da quelli dei concorrenti</a:t>
            </a:r>
          </a:p>
          <a:p>
            <a:pPr eaLnBrk="1" hangingPunct="1">
              <a:buFont typeface="Wingdings" pitchFamily="2" charset="2"/>
              <a:buNone/>
            </a:pPr>
            <a:endParaRPr lang="it-IT" sz="2800" b="1" dirty="0" smtClean="0"/>
          </a:p>
          <a:p>
            <a:pPr eaLnBrk="1" hangingPunct="1"/>
            <a:endParaRPr lang="it-IT" sz="2600" dirty="0" smtClean="0"/>
          </a:p>
        </p:txBody>
      </p:sp>
      <p:pic>
        <p:nvPicPr>
          <p:cNvPr id="48132" name="Picture 4" descr="scatole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lum contrast="-6000"/>
          </a:blip>
          <a:srcRect/>
          <a:stretch>
            <a:fillRect/>
          </a:stretch>
        </p:blipFill>
        <p:spPr bwMode="auto">
          <a:xfrm>
            <a:off x="5436096" y="3212976"/>
            <a:ext cx="2857500" cy="2562225"/>
          </a:xfrm>
          <a:noFill/>
          <a:ln>
            <a:miter lim="800000"/>
            <a:headEnd/>
            <a:tailEnd/>
          </a:ln>
        </p:spPr>
      </p:pic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468313" y="404813"/>
            <a:ext cx="75438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3200" b="1">
                <a:solidFill>
                  <a:srgbClr val="2B5DD9"/>
                </a:solidFill>
              </a:rPr>
              <a:t>MARCHI: funzione</a:t>
            </a:r>
            <a:endParaRPr lang="it-IT" sz="2800" b="1">
              <a:solidFill>
                <a:srgbClr val="2B5DD9"/>
              </a:solidFill>
            </a:endParaRPr>
          </a:p>
        </p:txBody>
      </p:sp>
      <p:pic>
        <p:nvPicPr>
          <p:cNvPr id="48135" name="Picture 7" descr="http://rudimatematici-lescienze.blogautore.espresso.repubblica.it/files/2013/01/scatol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980728"/>
            <a:ext cx="2912018" cy="2288846"/>
          </a:xfrm>
          <a:prstGeom prst="rect">
            <a:avLst/>
          </a:prstGeom>
          <a:noFill/>
        </p:spPr>
      </p:pic>
      <p:sp>
        <p:nvSpPr>
          <p:cNvPr id="7" name="Rettangolo 6"/>
          <p:cNvSpPr/>
          <p:nvPr/>
        </p:nvSpPr>
        <p:spPr>
          <a:xfrm>
            <a:off x="3275856" y="1268760"/>
            <a:ext cx="388843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it-IT" sz="2000" b="1" dirty="0" smtClean="0"/>
              <a:t>IDENTIFICARE </a:t>
            </a:r>
          </a:p>
          <a:p>
            <a:pPr eaLnBrk="1" hangingPunct="1">
              <a:buFont typeface="Wingdings" pitchFamily="2" charset="2"/>
              <a:buNone/>
            </a:pPr>
            <a:r>
              <a:rPr lang="it-IT" sz="2000" dirty="0" smtClean="0"/>
              <a:t>un prodotto come</a:t>
            </a:r>
          </a:p>
          <a:p>
            <a:pPr eaLnBrk="1" hangingPunct="1">
              <a:buFont typeface="Wingdings" pitchFamily="2" charset="2"/>
              <a:buNone/>
            </a:pPr>
            <a:r>
              <a:rPr lang="it-IT" sz="2000" dirty="0" smtClean="0"/>
              <a:t>proveniente da </a:t>
            </a:r>
          </a:p>
          <a:p>
            <a:pPr eaLnBrk="1" hangingPunct="1">
              <a:buFont typeface="Wingdings" pitchFamily="2" charset="2"/>
              <a:buNone/>
            </a:pPr>
            <a:r>
              <a:rPr lang="it-IT" sz="2000" dirty="0" smtClean="0"/>
              <a:t>una determinata </a:t>
            </a:r>
          </a:p>
          <a:p>
            <a:pPr eaLnBrk="1" hangingPunct="1">
              <a:buFont typeface="Wingdings" pitchFamily="2" charset="2"/>
              <a:buNone/>
            </a:pPr>
            <a:r>
              <a:rPr lang="it-IT" sz="2000" dirty="0" smtClean="0"/>
              <a:t>origine / impresa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08D68E-17D7-4C31-81E7-244C13D45297}" type="slidenum">
              <a:rPr lang="it-IT" altLang="en-US" smtClean="0"/>
              <a:pPr>
                <a:defRPr/>
              </a:pPr>
              <a:t>4</a:t>
            </a:fld>
            <a:endParaRPr lang="it-IT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Come tutelare l’immagine commerciale ? </a:t>
            </a:r>
            <a:endParaRPr lang="it-IT" dirty="0"/>
          </a:p>
        </p:txBody>
      </p:sp>
      <p:sp>
        <p:nvSpPr>
          <p:cNvPr id="7" name="Segnaposto contenuto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 smtClean="0"/>
          </a:p>
          <a:p>
            <a:pPr algn="ctr">
              <a:buNone/>
            </a:pPr>
            <a:r>
              <a:rPr lang="it-IT" dirty="0" smtClean="0">
                <a:solidFill>
                  <a:srgbClr val="C00000"/>
                </a:solidFill>
              </a:rPr>
              <a:t>Tutelando adeguatamente i segni distintivi</a:t>
            </a:r>
          </a:p>
          <a:p>
            <a:pPr>
              <a:buNone/>
            </a:pPr>
            <a:endParaRPr lang="it-IT" dirty="0" smtClean="0"/>
          </a:p>
          <a:p>
            <a:pPr marL="742950" indent="-742950">
              <a:buFont typeface="+mj-lt"/>
              <a:buAutoNum type="arabicPeriod"/>
            </a:pPr>
            <a:r>
              <a:rPr lang="it-IT" sz="4000" b="1" dirty="0" smtClean="0"/>
              <a:t>Registrazione come marchi</a:t>
            </a:r>
          </a:p>
          <a:p>
            <a:pPr marL="742950" indent="-742950">
              <a:buFont typeface="+mj-lt"/>
              <a:buAutoNum type="arabicPeriod"/>
            </a:pPr>
            <a:r>
              <a:rPr lang="it-IT" sz="4000" b="1" dirty="0" smtClean="0"/>
              <a:t>Difesa</a:t>
            </a:r>
            <a:endParaRPr lang="it-IT" sz="4000" b="1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altLang="en-US" smtClean="0"/>
              <a:t>ST</a:t>
            </a:r>
            <a:r>
              <a:rPr lang="en-US" altLang="en-US" smtClean="0"/>
              <a:t>UDIO TORTA</a:t>
            </a:r>
          </a:p>
          <a:p>
            <a:pPr>
              <a:defRPr/>
            </a:pPr>
            <a:r>
              <a:rPr lang="en-US" altLang="en-US" smtClean="0"/>
              <a:t>Consulenti in Proprietà Industriale</a:t>
            </a:r>
            <a:endParaRPr lang="it-IT" alt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A4D4F5-B5D2-45E2-AAD3-DA82415C8CBE}" type="slidenum">
              <a:rPr lang="it-IT" altLang="en-US" smtClean="0"/>
              <a:pPr>
                <a:defRPr/>
              </a:pPr>
              <a:t>5</a:t>
            </a:fld>
            <a:endParaRPr lang="it-IT" altLang="en-US"/>
          </a:p>
        </p:txBody>
      </p:sp>
      <p:cxnSp>
        <p:nvCxnSpPr>
          <p:cNvPr id="9" name="Connettore 2 8"/>
          <p:cNvCxnSpPr/>
          <p:nvPr/>
        </p:nvCxnSpPr>
        <p:spPr bwMode="auto">
          <a:xfrm flipH="1">
            <a:off x="2411760" y="2636912"/>
            <a:ext cx="1080120" cy="648072"/>
          </a:xfrm>
          <a:prstGeom prst="straightConnector1">
            <a:avLst/>
          </a:prstGeom>
          <a:solidFill>
            <a:srgbClr val="FFFF00"/>
          </a:solidFill>
          <a:ln w="38100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MARCHI: Segni rappresentabili graficamente </a:t>
            </a:r>
            <a:endParaRPr lang="it-IT" b="1" dirty="0"/>
          </a:p>
        </p:txBody>
      </p:sp>
      <p:sp>
        <p:nvSpPr>
          <p:cNvPr id="31" name="Segnaposto numero diapositiva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9C092D-CACA-4EC7-A5D4-789A2F4359E0}" type="slidenum">
              <a:rPr lang="it-IT" altLang="en-US" smtClean="0"/>
              <a:pPr>
                <a:defRPr/>
              </a:pPr>
              <a:t>6</a:t>
            </a:fld>
            <a:endParaRPr lang="it-IT" altLang="en-US"/>
          </a:p>
        </p:txBody>
      </p:sp>
      <p:sp>
        <p:nvSpPr>
          <p:cNvPr id="32" name="Segnaposto piè di pagina 3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altLang="en-US" smtClean="0"/>
              <a:t>ST</a:t>
            </a:r>
            <a:r>
              <a:rPr lang="en-US" altLang="en-US" smtClean="0"/>
              <a:t>UDIO TORTA</a:t>
            </a:r>
          </a:p>
          <a:p>
            <a:pPr>
              <a:defRPr/>
            </a:pPr>
            <a:r>
              <a:rPr lang="en-US" altLang="en-US" smtClean="0"/>
              <a:t>Consulenti in Proprietà Industriale</a:t>
            </a:r>
            <a:endParaRPr lang="it-IT" altLang="en-US"/>
          </a:p>
        </p:txBody>
      </p:sp>
      <p:sp>
        <p:nvSpPr>
          <p:cNvPr id="184322" name="AutoShape 2" descr="data:image/jpeg;base64,/9j/4AAQSkZJRgABAQAAAQABAAD/2wCEAAkGBwgHBgkIBwgKCgkLDRYPDQwMDRsUFRAWIB0iIiAdHx8kKDQsJCYxJx8fLT0tMTU3Ojo6Iys/RD84QzQ5OjcBCgoKDQwNGg8PGjclHyU3Nzc3Nzc3Nzc3Nzc3Nzc3Nzc3Nzc3Nzc3Nzc3Nzc3Nzc3Nzc3Nzc3Nzc3Nzc3Nzc3N//AABEIAF8AhwMBEQACEQEDEQH/xAAcAAEAAgMBAQEAAAAAAAAAAAAABAUBAwYHAgj/xAA+EAABBAECAwYCBgUNAAAAAAABAAIDBAUGERIhMQcTQVFhcSKxFDIzNnSBCCPB0eEVFjU3QkVSVGRzdZGy/8QAGgEBAAMBAQEAAAAAAAAAAAAAAAIDBAUBBv/EADARAAICAQIDBgUEAwEAAAAAAAABAgMEBRESITETM0FRYXEUMjRyoSKBscEkQpEj/9oADAMBAAIRAxEAPwD3FAEAQBAEAQBAEAQBAEAQBAEAQBAEAQBAEAQBAEAQBAEAQBAEAQBAEAQBAEAQBAEAQBAEAQBAEAQBAEAQBAEAQBAEAQBAEAQHyXbeCA0wXIJ5XxRSse+P67Wu3LfdeKSfRkpVzik5LZMkL0iEBX5zKNw+OkuvidK2PbdrTseZ2VV1qqi5M0YuO8i1Vp7blJjdawZBlxzKUrPosBmcHPHMDwVMMuM9+XQ35GkTpcE5p8T28TOE1rBmMlHRipTRue1x4nuGw29l5VmRslwpDL0ieLU7JST6eZ1S2HIME7IA1wd0II9CgMoAeiA5LVPaHgNLZFtDLyzsndGJBwQlwIPqEBUZXtj0rQirujlnsumY2Tghj5sB/wAW/Q+iAvsBrjCagxVnI42wXx1Wl08bmEPYAN+nivJNRW7J1wlZNQj1ZuxWrcblrzadQymZzS4B0ZA2Hqs9eVXZLhRuyNLycevtLEtvc2ZfU9DD2WV7veh7mcQ4Iy4bbr23JhU9pEMXT78qLlXtsvNnOay1NWt4mOClNPHLOGStIaW/BufFZsnIUoJROnpmnWV3udiTS5fuVeic7TwzrIuGTect4OBnF5jmqcW+FbakbNWwrcnh7LwO4zepKOGa36S4uleN2xMG7j+5dG2+FS/UfPYmBdlNqHReJSVu0OlJIBYqTRRk7cY2dt7gLPHOg3zWx0bNAvUd4STfkTdZ2IbekLM8D2yRvDC1zeh+IKeVJOltGfS4Srzoxktnz/g4vSW3c5rl/d7lhx+k/Y7+pfNT9x9dn/3pr/7Unj6Jh98jzWfo5e6O/wAzqjHYd4jsyOfKefdxN4nD38l0rsiur5j5nF0/IyecFy8yAzXGHsVpi6SWFzW/Ucz4j7earjmVtbmizRsuDS233NOhshjy+enUsWJ3uJlJljcAATz6+pVlWRC17RKMrTr8WPFZtsdgDuOavRhMoD84fpC/fWt+Eb8ygLCl2XYubsvbnXzSjJPqm2Hg/CBtuG7eyA5jshnkZmcnE1xEcuLn4x4HYclVd3b9jVhfU1/cj0zs8G2qIee/6iT5BcrB7xH0+spfBvl4omdpgH8tQesA+ZVmf3iKtB+nl7mjLYqD+Z+PynFIZ+7ZFw8Xw7bnw81GyuPYRs8eRPGyJ/H2Y/hu36mNFYKpl3WH2nSN+jlpbwEDfx5pi0xtTb8BqubbjKKh/tuUl62MhlZLl5z+CWXdxHNwb4AfkAqpS4rG5czoVU9lQq4Lml+25My8un31WDFRWorDSOcnNrx6+q9slQ1tDkyjFhmxs/8AZpx9PA+8XcedNZig5x7od3KwH+yS4A7enIKUJN0zi/Q8yKUsym33X43/ALN2kvsc1+AcvcfpP2I6j81P3EbSVn6DlnW+vcVJpNvZqjjy4bN/Rk9Sq7Wjg85RX5NGIoWM/l2QPmJlmJfLK7ny25n9yjVB22bN82WZN0MPHcorkuiOh1NoyPF4x12lYlf3I/WMftzHmNui0X4kYQ4os5eBq8r7lXZFc+jNPZoQc5OP9OfmF5g94W699Ovc9QHiusfJGUB+cP0h/vnX/CN+ZQHp+K/qUg/4cf8AhAeMdjsT59S3ImDdz8ZYa0eZ2GyhYt4MvxZqF8JPwa/k7vTeUGHy8Nx0ZcxrXNe0fW2I2/iuJj2dlNNo+1zsb4mh1J7eRv1TmW5zJfSI43RxsYGNB69ep/7U8i5Wz4kV6dhvEp4JPdtnQ5RrndmtHhHJvAXcvDdaJrfEj+xzKJJatPf1KrRmfhw000c0Mkosua0Fngd9v2qrGujVumups1TAllJTg+hAzFCXA517JIQ9jZO8i4xu2RvXn8lXbW6rOZoxboZeMuF89tnt1TJmT1DVngY2hiKtWTf43ljXfkBsrLMmLX6Y7FOPp9sJb22uS8ESoq9o6OyV21DFCJeBsQbEGEtDh8XLwJ+SltLsJSkvIodlaz66623tvvz38CJpL7HNbf5Byhj9J+xo1H5qfuNOkKzbuXNV52bNWmjJ92qGPHis4fRk9TsdWP2i8Gn+SLQsXNP5hsjmcFmuSx0bujx4/keqjCU6bPVF10K86jZPk+aZdai1nJl6DqcNcwMk+1cXbkjyHktF2X2keFI5+FpEce3tJS326H32a/07N+HI69OYTA7xjXX/AIy9z08eK6x8kZQHN6g0Pp/UN0XMvQFicMDA4vI5D2QFlFhaMWEbho4NqDYe5EW5+p5boCrwehNO6fvi9icc2CwGlnGHOPI9UGxtu6Qw92wZ5apbI47uMby0OPqFnli1Se7R0KtVyqo8EZbr1PuXSWFlaxrqLQGN4WgOI5dUeLVLqjyOp5cG2p9SwixlWLHigyIfRg3h7t3MbK1Qio8O3IyyvslZ2u/6t99ysbo7BteJBRAcHBw+I9R08VV8LTvvwmt6rmOPC5lnkMbVyUPdXa7JWDpxDmD6HwVs64zW0kZKL7KJcVb2ZWVtHYStKJG0uIg7gPcXAH23VUcWmPRGuzVcyyPC5f0Wd3HVr9R1SzFxwO23b06dFdOClHhfQx03WU2dpB8yFV0xiabZhWqhgnjMcg4jzb5KqOPXDfZGmzUMm1x4pdHuZx+mcVjrLbNOoI5mggO4ieqQx64S4ormeX6hk3w4LJcjZlsBjsvwm7Va97eQePhcPzClZTCz5kRx8y/G7uXL8f8ACJBo/CQxvY2lxcY2LnuJP8FXHFqS22Lp6rlyknxdCVjNPY3FTumoVhFI5vCXbk7qddFdb3iinIzr8iPDZLctgrjKZQBAEAQBAEAQBAEAQBAEAQBAEAQBAEAQBAEAQBAEAQBAEAQBAEAQBAEAQBAEAQBAEAQBAEAQBAEAQBAEAQBAEAQBAEAQBAEAQBAEAQBAEAQBAEAQBA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84324" name="AutoShape 4" descr="data:image/jpeg;base64,/9j/4AAQSkZJRgABAQAAAQABAAD/2wCEAAkGBwgHBgkIBwgKCgkLDRYPDQwMDRsUFRAWIB0iIiAdHx8kKDQsJCYxJx8fLT0tMTU3Ojo6Iys/RD84QzQ5OjcBCgoKDQwNGg8PGjclHyU3Nzc3Nzc3Nzc3Nzc3Nzc3Nzc3Nzc3Nzc3Nzc3Nzc3Nzc3Nzc3Nzc3Nzc3Nzc3Nzc3N//AABEIAF8AhwMBEQACEQEDEQH/xAAcAAEAAgMBAQEAAAAAAAAAAAAABAUBAwYHAgj/xAA+EAABBAECAwYCBgUNAAAAAAABAAIDBAUGERIhMQcTQVFhcSKxFDIzNnSBCCPB0eEVFjU3QkVSVGRzdZGy/8QAGgEBAAMBAQEAAAAAAAAAAAAAAAIDBAUBBv/EADARAAICAQIDBgUEAwEAAAAAAAABAgMEBRESITETM0FRYXEUMjRyoSKBscEkQpEj/9oADAMBAAIRAxEAPwD3FAEAQBAEAQBAEAQBAEAQBAEAQBAEAQBAEAQBAEAQBAEAQBAEAQBAEAQBAEAQBAEAQBAEAQBAEAQBAEAQBAEAQBAEAQBAEAQHyXbeCA0wXIJ5XxRSse+P67Wu3LfdeKSfRkpVzik5LZMkL0iEBX5zKNw+OkuvidK2PbdrTseZ2VV1qqi5M0YuO8i1Vp7blJjdawZBlxzKUrPosBmcHPHMDwVMMuM9+XQ35GkTpcE5p8T28TOE1rBmMlHRipTRue1x4nuGw29l5VmRslwpDL0ieLU7JST6eZ1S2HIME7IA1wd0II9CgMoAeiA5LVPaHgNLZFtDLyzsndGJBwQlwIPqEBUZXtj0rQirujlnsumY2Tghj5sB/wAW/Q+iAvsBrjCagxVnI42wXx1Wl08bmEPYAN+nivJNRW7J1wlZNQj1ZuxWrcblrzadQymZzS4B0ZA2Hqs9eVXZLhRuyNLycevtLEtvc2ZfU9DD2WV7veh7mcQ4Iy4bbr23JhU9pEMXT78qLlXtsvNnOay1NWt4mOClNPHLOGStIaW/BufFZsnIUoJROnpmnWV3udiTS5fuVeic7TwzrIuGTect4OBnF5jmqcW+FbakbNWwrcnh7LwO4zepKOGa36S4uleN2xMG7j+5dG2+FS/UfPYmBdlNqHReJSVu0OlJIBYqTRRk7cY2dt7gLPHOg3zWx0bNAvUd4STfkTdZ2IbekLM8D2yRvDC1zeh+IKeVJOltGfS4Srzoxktnz/g4vSW3c5rl/d7lhx+k/Y7+pfNT9x9dn/3pr/7Unj6Jh98jzWfo5e6O/wAzqjHYd4jsyOfKefdxN4nD38l0rsiur5j5nF0/IyecFy8yAzXGHsVpi6SWFzW/Ucz4j7earjmVtbmizRsuDS233NOhshjy+enUsWJ3uJlJljcAATz6+pVlWRC17RKMrTr8WPFZtsdgDuOavRhMoD84fpC/fWt+Eb8ygLCl2XYubsvbnXzSjJPqm2Hg/CBtuG7eyA5jshnkZmcnE1xEcuLn4x4HYclVd3b9jVhfU1/cj0zs8G2qIee/6iT5BcrB7xH0+spfBvl4omdpgH8tQesA+ZVmf3iKtB+nl7mjLYqD+Z+PynFIZ+7ZFw8Xw7bnw81GyuPYRs8eRPGyJ/H2Y/hu36mNFYKpl3WH2nSN+jlpbwEDfx5pi0xtTb8BqubbjKKh/tuUl62MhlZLl5z+CWXdxHNwb4AfkAqpS4rG5czoVU9lQq4Lml+25My8un31WDFRWorDSOcnNrx6+q9slQ1tDkyjFhmxs/8AZpx9PA+8XcedNZig5x7od3KwH+yS4A7enIKUJN0zi/Q8yKUsym33X43/ALN2kvsc1+AcvcfpP2I6j81P3EbSVn6DlnW+vcVJpNvZqjjy4bN/Rk9Sq7Wjg85RX5NGIoWM/l2QPmJlmJfLK7ny25n9yjVB22bN82WZN0MPHcorkuiOh1NoyPF4x12lYlf3I/WMftzHmNui0X4kYQ4os5eBq8r7lXZFc+jNPZoQc5OP9OfmF5g94W699Ovc9QHiusfJGUB+cP0h/vnX/CN+ZQHp+K/qUg/4cf8AhAeMdjsT59S3ImDdz8ZYa0eZ2GyhYt4MvxZqF8JPwa/k7vTeUGHy8Nx0ZcxrXNe0fW2I2/iuJj2dlNNo+1zsb4mh1J7eRv1TmW5zJfSI43RxsYGNB69ep/7U8i5Wz4kV6dhvEp4JPdtnQ5RrndmtHhHJvAXcvDdaJrfEj+xzKJJatPf1KrRmfhw000c0Mkosua0Fngd9v2qrGujVumups1TAllJTg+hAzFCXA517JIQ9jZO8i4xu2RvXn8lXbW6rOZoxboZeMuF89tnt1TJmT1DVngY2hiKtWTf43ljXfkBsrLMmLX6Y7FOPp9sJb22uS8ESoq9o6OyV21DFCJeBsQbEGEtDh8XLwJ+SltLsJSkvIodlaz66623tvvz38CJpL7HNbf5Byhj9J+xo1H5qfuNOkKzbuXNV52bNWmjJ92qGPHis4fRk9TsdWP2i8Gn+SLQsXNP5hsjmcFmuSx0bujx4/keqjCU6bPVF10K86jZPk+aZdai1nJl6DqcNcwMk+1cXbkjyHktF2X2keFI5+FpEce3tJS326H32a/07N+HI69OYTA7xjXX/AIy9z08eK6x8kZQHN6g0Pp/UN0XMvQFicMDA4vI5D2QFlFhaMWEbho4NqDYe5EW5+p5boCrwehNO6fvi9icc2CwGlnGHOPI9UGxtu6Qw92wZ5apbI47uMby0OPqFnli1Se7R0KtVyqo8EZbr1PuXSWFlaxrqLQGN4WgOI5dUeLVLqjyOp5cG2p9SwixlWLHigyIfRg3h7t3MbK1Qio8O3IyyvslZ2u/6t99ysbo7BteJBRAcHBw+I9R08VV8LTvvwmt6rmOPC5lnkMbVyUPdXa7JWDpxDmD6HwVs64zW0kZKL7KJcVb2ZWVtHYStKJG0uIg7gPcXAH23VUcWmPRGuzVcyyPC5f0Wd3HVr9R1SzFxwO23b06dFdOClHhfQx03WU2dpB8yFV0xiabZhWqhgnjMcg4jzb5KqOPXDfZGmzUMm1x4pdHuZx+mcVjrLbNOoI5mggO4ieqQx64S4ormeX6hk3w4LJcjZlsBjsvwm7Va97eQePhcPzClZTCz5kRx8y/G7uXL8f8ACJBo/CQxvY2lxcY2LnuJP8FXHFqS22Lp6rlyknxdCVjNPY3FTumoVhFI5vCXbk7qddFdb3iinIzr8iPDZLctgrjKZQBAEAQBAEAQBAEAQBAEAQBAEAQBAEAQBAEAQBAEAQBAEAQBAEAQBAEAQBAEAQBAEAQBAEAQBAEAQBAEAQBAEAQBAEAQBAEAQBAEAQBAEAQBAEAQBA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20" name="Segnaposto contenuto 19" descr="http://www.mooseek.com/articoli/uploads/loghi_thumb.jpg"/>
          <p:cNvPicPr>
            <a:picLocks noGrp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628800"/>
            <a:ext cx="6520688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332656"/>
            <a:ext cx="7543800" cy="864096"/>
          </a:xfrm>
        </p:spPr>
        <p:txBody>
          <a:bodyPr/>
          <a:lstStyle/>
          <a:p>
            <a:pPr eaLnBrk="1" hangingPunct="1"/>
            <a:r>
              <a:rPr lang="it-IT" sz="2800" dirty="0" smtClean="0"/>
              <a:t>MARCHI  - Segni rappresentabili graficamente _ marchi di colore</a:t>
            </a:r>
            <a:endParaRPr lang="it-IT" i="1" dirty="0" smtClean="0"/>
          </a:p>
        </p:txBody>
      </p:sp>
      <p:sp>
        <p:nvSpPr>
          <p:cNvPr id="58371" name="Text Box 5"/>
          <p:cNvSpPr txBox="1">
            <a:spLocks noChangeArrowheads="1"/>
          </p:cNvSpPr>
          <p:nvPr/>
        </p:nvSpPr>
        <p:spPr bwMode="auto">
          <a:xfrm>
            <a:off x="755576" y="1700808"/>
            <a:ext cx="792169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dirty="0" smtClean="0"/>
              <a:t>Occorre dimostrare che il </a:t>
            </a:r>
            <a:r>
              <a:rPr lang="it-IT" dirty="0"/>
              <a:t>pubblico ha l'abitudine di percepirli </a:t>
            </a:r>
            <a:r>
              <a:rPr lang="it-IT" dirty="0" smtClean="0"/>
              <a:t>come </a:t>
            </a:r>
            <a:r>
              <a:rPr lang="it-IT" b="1" dirty="0"/>
              <a:t>segni che identificano l'origine commerciale del </a:t>
            </a:r>
            <a:r>
              <a:rPr lang="it-IT" b="1" dirty="0" smtClean="0"/>
              <a:t>prodotto</a:t>
            </a:r>
            <a:endParaRPr lang="it-IT" b="1" dirty="0"/>
          </a:p>
        </p:txBody>
      </p:sp>
      <p:pic>
        <p:nvPicPr>
          <p:cNvPr id="37894" name="Picture 9" descr="T-173_00"/>
          <p:cNvPicPr>
            <a:picLocks noChangeAspect="1" noChangeArrowheads="1"/>
          </p:cNvPicPr>
          <p:nvPr/>
        </p:nvPicPr>
        <p:blipFill>
          <a:blip r:embed="rId3" cstate="print">
            <a:lum bright="-20000"/>
          </a:blip>
          <a:srcRect/>
          <a:stretch>
            <a:fillRect/>
          </a:stretch>
        </p:blipFill>
        <p:spPr bwMode="auto">
          <a:xfrm>
            <a:off x="2699792" y="4437112"/>
            <a:ext cx="1905000" cy="16287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8374" name="Segnaposto numero diapositiva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AB99818-2100-4533-A1FF-AD7FE230730F}" type="slidenum">
              <a:rPr lang="it-IT" altLang="en-US" smtClean="0"/>
              <a:pPr/>
              <a:t>7</a:t>
            </a:fld>
            <a:endParaRPr lang="it-IT" altLang="en-US" smtClean="0"/>
          </a:p>
        </p:txBody>
      </p:sp>
      <p:sp>
        <p:nvSpPr>
          <p:cNvPr id="58375" name="CasellaDiTesto 7"/>
          <p:cNvSpPr txBox="1">
            <a:spLocks noChangeArrowheads="1"/>
          </p:cNvSpPr>
          <p:nvPr/>
        </p:nvSpPr>
        <p:spPr bwMode="auto">
          <a:xfrm>
            <a:off x="5292080" y="2708920"/>
            <a:ext cx="31683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dirty="0" smtClean="0"/>
              <a:t>Classico color carta da zucchero</a:t>
            </a:r>
            <a:endParaRPr lang="it-IT" dirty="0"/>
          </a:p>
        </p:txBody>
      </p:sp>
      <p:sp>
        <p:nvSpPr>
          <p:cNvPr id="58376" name="Rectangle 6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2B5DD9"/>
                </a:solidFill>
              </a:rPr>
              <a:t>STUDIO TORTA</a:t>
            </a:r>
          </a:p>
          <a:p>
            <a:r>
              <a:rPr lang="en-US" altLang="en-US" sz="900" b="1" smtClean="0">
                <a:solidFill>
                  <a:srgbClr val="7092E6"/>
                </a:solidFill>
              </a:rPr>
              <a:t>Consulenti in Proprietà Industriale</a:t>
            </a:r>
            <a:endParaRPr lang="it-IT" altLang="en-US" sz="900" b="1" smtClean="0">
              <a:solidFill>
                <a:srgbClr val="7092E6"/>
              </a:solidFill>
            </a:endParaRPr>
          </a:p>
        </p:txBody>
      </p:sp>
      <p:pic>
        <p:nvPicPr>
          <p:cNvPr id="10" name="Picture 4" descr="http://cdn.gingerandtomato.com/wp-content/uploads/2009/03/zucchero-sched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2492896"/>
            <a:ext cx="1959617" cy="1472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http://www.prezziok.it/img/prodotti/big/75265_miniaturamagneticazuccheroeridaniaclassic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4509120"/>
            <a:ext cx="1152128" cy="1709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Immagine 11" descr="http://www.mondofaidate.it/cgi-bin/product/zoom/BX-SBU02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87824" y="2348880"/>
            <a:ext cx="1403355" cy="1689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227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Tradizionalmente il color</a:t>
            </a:r>
            <a:endParaRPr kumimoji="0" lang="it-IT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“carta da zucchero” </a:t>
            </a:r>
            <a:endParaRPr kumimoji="0" lang="it-IT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è azzurro 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227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Tradizionalmente il color</a:t>
            </a:r>
            <a:endParaRPr kumimoji="0" lang="it-IT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“carta da zucchero” </a:t>
            </a:r>
            <a:endParaRPr kumimoji="0" lang="it-IT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è azzurro 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CasellaDiTesto 7"/>
          <p:cNvSpPr txBox="1">
            <a:spLocks noChangeArrowheads="1"/>
          </p:cNvSpPr>
          <p:nvPr/>
        </p:nvSpPr>
        <p:spPr bwMode="auto">
          <a:xfrm>
            <a:off x="5516488" y="4581128"/>
            <a:ext cx="3168352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b="1" dirty="0" smtClean="0"/>
              <a:t>ROSSO è un segno distintivo dello zucchero di </a:t>
            </a:r>
            <a:r>
              <a:rPr lang="it-IT" b="1" dirty="0" err="1" smtClean="0"/>
              <a:t>Eridania</a:t>
            </a:r>
            <a:endParaRPr lang="it-IT" b="1" dirty="0" smtClean="0"/>
          </a:p>
          <a:p>
            <a:r>
              <a:rPr lang="it-IT" dirty="0" smtClean="0"/>
              <a:t>Marchio Italiano concesso </a:t>
            </a:r>
            <a:endParaRPr lang="it-IT" dirty="0"/>
          </a:p>
          <a:p>
            <a:r>
              <a:rPr lang="it-IT" dirty="0"/>
              <a:t>n. </a:t>
            </a:r>
            <a:r>
              <a:rPr lang="it-IT" dirty="0" smtClean="0"/>
              <a:t>1463431  </a:t>
            </a:r>
          </a:p>
          <a:p>
            <a:r>
              <a:rPr lang="it-IT" dirty="0" smtClean="0"/>
              <a:t>a nome </a:t>
            </a:r>
            <a:r>
              <a:rPr lang="it-IT" dirty="0" err="1" smtClean="0"/>
              <a:t>Eridania</a:t>
            </a:r>
            <a:r>
              <a:rPr lang="it-IT" dirty="0" smtClean="0"/>
              <a:t> </a:t>
            </a:r>
            <a:r>
              <a:rPr lang="it-IT" dirty="0" err="1" smtClean="0"/>
              <a:t>Sadam</a:t>
            </a:r>
            <a:r>
              <a:rPr lang="it-IT" dirty="0" smtClean="0"/>
              <a:t> SpA</a:t>
            </a:r>
            <a:endParaRPr lang="it-IT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Marchi di colore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it-IT" dirty="0" smtClean="0"/>
          </a:p>
          <a:p>
            <a:endParaRPr lang="it-IT" dirty="0" smtClean="0"/>
          </a:p>
          <a:p>
            <a:endParaRPr lang="it-IT" sz="2400" dirty="0" smtClean="0"/>
          </a:p>
          <a:p>
            <a:pPr>
              <a:buNone/>
            </a:pPr>
            <a:r>
              <a:rPr lang="it-IT" sz="1600" dirty="0" smtClean="0"/>
              <a:t>Classe 17 - Protezioni per le estremità dei tubi (non in metallo),  ovvero cappucci e tappi</a:t>
            </a:r>
            <a:endParaRPr lang="it-IT" dirty="0" smtClean="0"/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endParaRPr lang="it-IT" dirty="0"/>
          </a:p>
        </p:txBody>
      </p:sp>
      <p:sp>
        <p:nvSpPr>
          <p:cNvPr id="11" name="Segnaposto contenuto 10"/>
          <p:cNvSpPr>
            <a:spLocks noGrp="1"/>
          </p:cNvSpPr>
          <p:nvPr>
            <p:ph sz="half" idx="2"/>
          </p:nvPr>
        </p:nvSpPr>
        <p:spPr>
          <a:xfrm>
            <a:off x="5436096" y="1600200"/>
            <a:ext cx="3250704" cy="4525963"/>
          </a:xfrm>
        </p:spPr>
        <p:txBody>
          <a:bodyPr/>
          <a:lstStyle/>
          <a:p>
            <a:pPr>
              <a:buNone/>
            </a:pPr>
            <a:r>
              <a:rPr lang="it-IT" dirty="0" smtClean="0"/>
              <a:t>Tradizionalmente </a:t>
            </a:r>
          </a:p>
          <a:p>
            <a:pPr>
              <a:buNone/>
            </a:pPr>
            <a:r>
              <a:rPr lang="it-IT" dirty="0" smtClean="0"/>
              <a:t>i tubi per uso idraulico</a:t>
            </a:r>
          </a:p>
          <a:p>
            <a:pPr>
              <a:buNone/>
            </a:pPr>
            <a:r>
              <a:rPr lang="it-IT" dirty="0" smtClean="0"/>
              <a:t>Sono completamente grigi </a:t>
            </a:r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altLang="en-US" smtClean="0"/>
              <a:t>ST</a:t>
            </a:r>
            <a:r>
              <a:rPr lang="en-US" altLang="en-US" smtClean="0"/>
              <a:t>UDIO TORTA</a:t>
            </a:r>
          </a:p>
          <a:p>
            <a:pPr>
              <a:defRPr/>
            </a:pPr>
            <a:r>
              <a:rPr lang="en-US" altLang="en-US" smtClean="0"/>
              <a:t>Consulenti in Proprietà Industriale</a:t>
            </a:r>
            <a:endParaRPr lang="it-IT" altLang="en-US"/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A4D4F5-B5D2-45E2-AAD3-DA82415C8CBE}" type="slidenum">
              <a:rPr lang="it-IT" altLang="en-US" smtClean="0"/>
              <a:pPr>
                <a:defRPr/>
              </a:pPr>
              <a:t>8</a:t>
            </a:fld>
            <a:endParaRPr lang="it-IT" altLang="en-US"/>
          </a:p>
        </p:txBody>
      </p:sp>
      <p:pic>
        <p:nvPicPr>
          <p:cNvPr id="7" name="Immagine 6"/>
          <p:cNvPicPr/>
          <p:nvPr/>
        </p:nvPicPr>
        <p:blipFill>
          <a:blip r:embed="rId2" cstate="print"/>
          <a:srcRect l="17729" t="52335" r="28460" b="27432"/>
          <a:stretch>
            <a:fillRect/>
          </a:stretch>
        </p:blipFill>
        <p:spPr bwMode="auto">
          <a:xfrm>
            <a:off x="179512" y="1484784"/>
            <a:ext cx="496855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magine 7" descr="http://t2.gstatic.com/images?q=tbn:ANd9GcQ8q2FGCSvmuJzQI4gc0McRp0Yr_CCZs3XSJSjp29jDYYhebJgSZw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4293096"/>
            <a:ext cx="1769368" cy="1787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5" descr="No 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738" y="2708275"/>
            <a:ext cx="1066800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1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3600" dirty="0" smtClean="0"/>
              <a:t>MARCHI - Segni rappresentabili graficamente – </a:t>
            </a:r>
            <a:r>
              <a:rPr lang="it-IT" sz="3600" u="sng" dirty="0" smtClean="0"/>
              <a:t>le forme </a:t>
            </a:r>
          </a:p>
        </p:txBody>
      </p:sp>
      <p:sp>
        <p:nvSpPr>
          <p:cNvPr id="63492" name="Text Box 7"/>
          <p:cNvSpPr txBox="1">
            <a:spLocks noChangeArrowheads="1"/>
          </p:cNvSpPr>
          <p:nvPr/>
        </p:nvSpPr>
        <p:spPr bwMode="auto">
          <a:xfrm>
            <a:off x="1116013" y="1844675"/>
            <a:ext cx="70564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/>
              <a:t>Che cos’è questa silhouette ?</a:t>
            </a:r>
          </a:p>
        </p:txBody>
      </p:sp>
      <p:sp>
        <p:nvSpPr>
          <p:cNvPr id="63493" name="Segnaposto numero diapositiva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E1567D2-3120-4B36-B327-099AF20236C1}" type="slidenum">
              <a:rPr lang="it-IT" altLang="en-US" smtClean="0"/>
              <a:pPr/>
              <a:t>9</a:t>
            </a:fld>
            <a:endParaRPr lang="it-IT" altLang="en-US" smtClean="0"/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2B5DD9"/>
                </a:solidFill>
              </a:rPr>
              <a:t>STUDIO TORTA</a:t>
            </a:r>
          </a:p>
          <a:p>
            <a:r>
              <a:rPr lang="en-US" altLang="en-US" sz="900" b="1" smtClean="0">
                <a:solidFill>
                  <a:srgbClr val="7092E6"/>
                </a:solidFill>
              </a:rPr>
              <a:t>Consulenti in Proprietà Industriale</a:t>
            </a:r>
            <a:endParaRPr lang="it-IT" altLang="en-US" sz="900" b="1" smtClean="0">
              <a:solidFill>
                <a:srgbClr val="7092E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dirty="0" smtClean="0"/>
              <a:t>Marchi di forma</a:t>
            </a:r>
          </a:p>
        </p:txBody>
      </p:sp>
      <p:sp>
        <p:nvSpPr>
          <p:cNvPr id="64515" name="Text Box 4" descr="Stampati"/>
          <p:cNvSpPr txBox="1">
            <a:spLocks noChangeArrowheads="1"/>
          </p:cNvSpPr>
          <p:nvPr/>
        </p:nvSpPr>
        <p:spPr bwMode="auto">
          <a:xfrm>
            <a:off x="1908175" y="4005263"/>
            <a:ext cx="5184775" cy="1616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dirty="0"/>
              <a:t>Questa forma ormai famosa venne registrata come </a:t>
            </a:r>
            <a:r>
              <a:rPr lang="it-IT" b="1" u="sng" dirty="0"/>
              <a:t>marchio</a:t>
            </a:r>
            <a:r>
              <a:rPr lang="it-IT" dirty="0"/>
              <a:t>  dall’Ufficio Marchi U.S. nel 1977.</a:t>
            </a:r>
          </a:p>
          <a:p>
            <a:pPr>
              <a:spcBef>
                <a:spcPct val="50000"/>
              </a:spcBef>
            </a:pPr>
            <a:r>
              <a:rPr lang="it-IT" dirty="0"/>
              <a:t>Il marchio di forma della bottiglia si aggiunse quindi agli altri marchi "Coca-Cola," registrato nel 1893, e "Coke," registrato nel 1945. </a:t>
            </a:r>
          </a:p>
        </p:txBody>
      </p:sp>
      <p:pic>
        <p:nvPicPr>
          <p:cNvPr id="64516" name="Picture 5" descr="Contour bottle for Coca-Col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76650" y="1628775"/>
            <a:ext cx="1643063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7" name="Segnaposto numero diapositiva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DC8E6DA-C35C-4DD3-AFB5-4DE233993B25}" type="slidenum">
              <a:rPr lang="it-IT" altLang="en-US" smtClean="0"/>
              <a:pPr/>
              <a:t>10</a:t>
            </a:fld>
            <a:endParaRPr lang="it-IT" altLang="en-US" smtClean="0"/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2B5DD9"/>
                </a:solidFill>
              </a:rPr>
              <a:t>STUDIO TORTA</a:t>
            </a:r>
          </a:p>
          <a:p>
            <a:r>
              <a:rPr lang="en-US" altLang="en-US" sz="900" b="1" smtClean="0">
                <a:solidFill>
                  <a:srgbClr val="7092E6"/>
                </a:solidFill>
              </a:rPr>
              <a:t>Consulenti in Proprietà Industriale</a:t>
            </a:r>
            <a:endParaRPr lang="it-IT" altLang="en-US" sz="900" b="1" smtClean="0">
              <a:solidFill>
                <a:srgbClr val="7092E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dirty="0" smtClean="0"/>
              <a:t>Marchi di forma</a:t>
            </a:r>
          </a:p>
        </p:txBody>
      </p:sp>
      <p:pic>
        <p:nvPicPr>
          <p:cNvPr id="65539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635000" y="2325688"/>
            <a:ext cx="3240087" cy="213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0" name="Picture 8" descr="Ingrandir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3" y="1484313"/>
            <a:ext cx="2852737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41" name="Text Box 9"/>
          <p:cNvSpPr txBox="1">
            <a:spLocks noChangeArrowheads="1"/>
          </p:cNvSpPr>
          <p:nvPr/>
        </p:nvSpPr>
        <p:spPr bwMode="auto">
          <a:xfrm>
            <a:off x="4284663" y="5229225"/>
            <a:ext cx="3097212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/>
              <a:t>Marchio 3D </a:t>
            </a:r>
          </a:p>
          <a:p>
            <a:pPr>
              <a:spcBef>
                <a:spcPct val="50000"/>
              </a:spcBef>
            </a:pPr>
            <a:r>
              <a:rPr lang="it-IT"/>
              <a:t>CTM n. 002754067 nel 2002</a:t>
            </a:r>
          </a:p>
        </p:txBody>
      </p:sp>
      <p:sp>
        <p:nvSpPr>
          <p:cNvPr id="65542" name="Text Box 10"/>
          <p:cNvSpPr txBox="1">
            <a:spLocks noChangeArrowheads="1"/>
          </p:cNvSpPr>
          <p:nvPr/>
        </p:nvSpPr>
        <p:spPr bwMode="auto">
          <a:xfrm>
            <a:off x="1042988" y="5373688"/>
            <a:ext cx="2449512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/>
              <a:t>Modello registrato</a:t>
            </a:r>
          </a:p>
          <a:p>
            <a:pPr>
              <a:spcBef>
                <a:spcPct val="50000"/>
              </a:spcBef>
            </a:pPr>
            <a:r>
              <a:rPr lang="it-IT"/>
              <a:t>Negli US nel 1923</a:t>
            </a:r>
          </a:p>
        </p:txBody>
      </p:sp>
      <p:sp>
        <p:nvSpPr>
          <p:cNvPr id="65543" name="Segnaposto numero diapositiva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2B14B67-F270-43D5-989F-52846D2491EE}" type="slidenum">
              <a:rPr lang="it-IT" altLang="en-US" smtClean="0"/>
              <a:pPr/>
              <a:t>11</a:t>
            </a:fld>
            <a:endParaRPr lang="it-IT" altLang="en-US" smtClean="0"/>
          </a:p>
        </p:txBody>
      </p:sp>
      <p:sp>
        <p:nvSpPr>
          <p:cNvPr id="65544" name="Rectangle 6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2B5DD9"/>
                </a:solidFill>
              </a:rPr>
              <a:t>STUDIO TORTA</a:t>
            </a:r>
          </a:p>
          <a:p>
            <a:r>
              <a:rPr lang="en-US" altLang="en-US" sz="900" b="1" smtClean="0">
                <a:solidFill>
                  <a:srgbClr val="7092E6"/>
                </a:solidFill>
              </a:rPr>
              <a:t>Consulenti in Proprietà Industriale</a:t>
            </a:r>
            <a:endParaRPr lang="it-IT" altLang="en-US" sz="900" b="1" smtClean="0">
              <a:solidFill>
                <a:srgbClr val="7092E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7092E6"/>
                </a:solidFill>
              </a:rPr>
              <a:t>ST</a:t>
            </a:r>
            <a:r>
              <a:rPr lang="en-US" altLang="en-US" b="1" smtClean="0">
                <a:solidFill>
                  <a:srgbClr val="7092E6"/>
                </a:solidFill>
              </a:rPr>
              <a:t>UDIO TORTA</a:t>
            </a:r>
          </a:p>
          <a:p>
            <a:r>
              <a:rPr lang="en-US" altLang="en-US" sz="900" smtClean="0"/>
              <a:t>Consulenti in Proprietà Industriale</a:t>
            </a:r>
            <a:endParaRPr lang="it-IT" altLang="en-US" sz="900" smtClean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2786062"/>
            <a:ext cx="8229600" cy="3523257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it-IT" sz="2600" dirty="0" smtClean="0"/>
              <a:t>Il marchio deve distinguersi dalla denominazione generica / dalla forma generica del prodotto che contraddistingue</a:t>
            </a:r>
          </a:p>
          <a:p>
            <a:pPr eaLnBrk="1" hangingPunct="1"/>
            <a:endParaRPr lang="it-IT" sz="2600" dirty="0" smtClean="0"/>
          </a:p>
          <a:p>
            <a:pPr eaLnBrk="1" hangingPunct="1"/>
            <a:r>
              <a:rPr lang="it-IT" sz="2600" dirty="0" smtClean="0"/>
              <a:t>Il marchio </a:t>
            </a:r>
            <a:r>
              <a:rPr lang="it-IT" sz="2600" b="1" dirty="0" smtClean="0"/>
              <a:t>non</a:t>
            </a:r>
            <a:r>
              <a:rPr lang="it-IT" sz="2600" dirty="0" smtClean="0"/>
              <a:t> deve essere costituito </a:t>
            </a:r>
            <a:r>
              <a:rPr lang="it-IT" sz="2600" u="sng" dirty="0" smtClean="0"/>
              <a:t>esclusivamente</a:t>
            </a:r>
            <a:r>
              <a:rPr lang="it-IT" sz="2600" dirty="0" smtClean="0"/>
              <a:t> da segni che descrivono qualità, quantità, origine geografica o altre caratteristiche del prodotto</a:t>
            </a:r>
          </a:p>
          <a:p>
            <a:pPr eaLnBrk="1" hangingPunct="1">
              <a:buNone/>
            </a:pPr>
            <a:r>
              <a:rPr lang="it-IT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Cfr. pag. 43 -47  GUIDA</a:t>
            </a:r>
          </a:p>
          <a:p>
            <a:pPr eaLnBrk="1" hangingPunct="1"/>
            <a:endParaRPr lang="it-IT" sz="2600" dirty="0" smtClean="0"/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468313" y="404813"/>
            <a:ext cx="75438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3200" b="1" dirty="0">
                <a:solidFill>
                  <a:srgbClr val="2B5DD9"/>
                </a:solidFill>
              </a:rPr>
              <a:t>MARCHI: </a:t>
            </a:r>
            <a:r>
              <a:rPr lang="it-IT" sz="3200" b="1" dirty="0" smtClean="0">
                <a:solidFill>
                  <a:srgbClr val="2B5DD9"/>
                </a:solidFill>
              </a:rPr>
              <a:t>requisiti di validità </a:t>
            </a:r>
            <a:endParaRPr lang="it-IT" sz="2800" b="1" dirty="0">
              <a:solidFill>
                <a:srgbClr val="2B5DD9"/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428625" y="1714500"/>
            <a:ext cx="8143875" cy="865188"/>
          </a:xfrm>
          <a:prstGeom prst="rect">
            <a:avLst/>
          </a:prstGeom>
          <a:gradFill flip="none" rotWithShape="1">
            <a:gsLst>
              <a:gs pos="0">
                <a:srgbClr val="CCECFF">
                  <a:shade val="30000"/>
                  <a:satMod val="115000"/>
                </a:srgbClr>
              </a:gs>
              <a:gs pos="50000">
                <a:srgbClr val="CCECFF">
                  <a:shade val="67500"/>
                  <a:satMod val="115000"/>
                </a:srgbClr>
              </a:gs>
              <a:gs pos="100000">
                <a:srgbClr val="CCECFF">
                  <a:shade val="100000"/>
                  <a:satMod val="115000"/>
                </a:srgbClr>
              </a:gs>
            </a:gsLst>
            <a:lin ang="27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8000" tIns="216000" rIns="108000" bIns="0" anchor="ctr" anchorCtr="1">
            <a:spAutoFit/>
          </a:bodyPr>
          <a:lstStyle/>
          <a:p>
            <a:pPr>
              <a:defRPr/>
            </a:pPr>
            <a:r>
              <a:rPr lang="it-IT" sz="2400" b="1" dirty="0" smtClean="0"/>
              <a:t>1) CAPACITÀ </a:t>
            </a:r>
            <a:r>
              <a:rPr lang="it-IT" sz="2400" b="1" dirty="0"/>
              <a:t>DISTINTIVA</a:t>
            </a:r>
          </a:p>
          <a:p>
            <a:pPr>
              <a:defRPr/>
            </a:pPr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A4D4F5-B5D2-45E2-AAD3-DA82415C8CBE}" type="slidenum">
              <a:rPr lang="it-IT" altLang="en-US" smtClean="0"/>
              <a:pPr>
                <a:defRPr/>
              </a:pPr>
              <a:t>12</a:t>
            </a:fld>
            <a:endParaRPr lang="it-IT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7092E6"/>
                </a:solidFill>
              </a:rPr>
              <a:t>ST</a:t>
            </a:r>
            <a:r>
              <a:rPr lang="en-US" altLang="en-US" b="1" smtClean="0">
                <a:solidFill>
                  <a:srgbClr val="7092E6"/>
                </a:solidFill>
              </a:rPr>
              <a:t>UDIO TORTA</a:t>
            </a:r>
          </a:p>
          <a:p>
            <a:r>
              <a:rPr lang="en-US" altLang="en-US" sz="900" smtClean="0"/>
              <a:t>Consulenti in Proprietà Industriale</a:t>
            </a:r>
            <a:endParaRPr lang="it-IT" altLang="en-US" sz="900" smtClean="0"/>
          </a:p>
        </p:txBody>
      </p:sp>
      <p:sp>
        <p:nvSpPr>
          <p:cNvPr id="563203" name="AutoShape 3"/>
          <p:cNvSpPr>
            <a:spLocks noChangeArrowheads="1"/>
          </p:cNvSpPr>
          <p:nvPr/>
        </p:nvSpPr>
        <p:spPr bwMode="auto">
          <a:xfrm>
            <a:off x="1071563" y="1500188"/>
            <a:ext cx="2714625" cy="1295400"/>
          </a:xfrm>
          <a:prstGeom prst="flowChartAlternateProcess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it-IT" sz="2000" dirty="0">
                <a:cs typeface="Times New Roman" pitchFamily="18" charset="0"/>
              </a:rPr>
              <a:t>UFFICIO MARKETING</a:t>
            </a:r>
          </a:p>
        </p:txBody>
      </p:sp>
      <p:sp>
        <p:nvSpPr>
          <p:cNvPr id="563204" name="AutoShape 4"/>
          <p:cNvSpPr>
            <a:spLocks noChangeArrowheads="1"/>
          </p:cNvSpPr>
          <p:nvPr/>
        </p:nvSpPr>
        <p:spPr bwMode="auto">
          <a:xfrm>
            <a:off x="1071563" y="2928938"/>
            <a:ext cx="2743200" cy="1524000"/>
          </a:xfrm>
          <a:prstGeom prst="flowChartOffpageConnector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it-IT" dirty="0">
                <a:cs typeface="Times New Roman" pitchFamily="18" charset="0"/>
              </a:rPr>
              <a:t>Tende a scegliere </a:t>
            </a:r>
          </a:p>
          <a:p>
            <a:pPr>
              <a:defRPr/>
            </a:pPr>
            <a:r>
              <a:rPr lang="it-IT" dirty="0">
                <a:cs typeface="Times New Roman" pitchFamily="18" charset="0"/>
              </a:rPr>
              <a:t>dei marchi </a:t>
            </a:r>
            <a:r>
              <a:rPr lang="it-IT" b="1" dirty="0" smtClean="0">
                <a:cs typeface="Times New Roman" pitchFamily="18" charset="0"/>
              </a:rPr>
              <a:t>descrittivi</a:t>
            </a:r>
          </a:p>
          <a:p>
            <a:pPr>
              <a:defRPr/>
            </a:pPr>
            <a:r>
              <a:rPr lang="it-IT" dirty="0" smtClean="0">
                <a:cs typeface="Times New Roman" pitchFamily="18" charset="0"/>
              </a:rPr>
              <a:t>(</a:t>
            </a:r>
            <a:r>
              <a:rPr lang="it-IT" b="1" dirty="0" smtClean="0">
                <a:cs typeface="Times New Roman" pitchFamily="18" charset="0"/>
              </a:rPr>
              <a:t>DEBOLI</a:t>
            </a:r>
            <a:r>
              <a:rPr lang="it-IT" dirty="0" smtClean="0">
                <a:cs typeface="Times New Roman" pitchFamily="18" charset="0"/>
              </a:rPr>
              <a:t>)</a:t>
            </a:r>
            <a:endParaRPr lang="it-IT" dirty="0">
              <a:cs typeface="Times New Roman" pitchFamily="18" charset="0"/>
            </a:endParaRPr>
          </a:p>
        </p:txBody>
      </p:sp>
      <p:sp>
        <p:nvSpPr>
          <p:cNvPr id="563205" name="AutoShape 5"/>
          <p:cNvSpPr>
            <a:spLocks noChangeArrowheads="1"/>
          </p:cNvSpPr>
          <p:nvPr/>
        </p:nvSpPr>
        <p:spPr bwMode="auto">
          <a:xfrm>
            <a:off x="683568" y="4643446"/>
            <a:ext cx="3131170" cy="1521858"/>
          </a:xfrm>
          <a:prstGeom prst="flowChartProcess">
            <a:avLst/>
          </a:prstGeom>
          <a:solidFill>
            <a:srgbClr val="002060"/>
          </a:solidFill>
          <a:ln>
            <a:headEnd type="none" w="sm" len="sm"/>
            <a:tailEnd type="none" w="sm" len="sm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it-IT" dirty="0" smtClean="0">
                <a:cs typeface="Times New Roman" pitchFamily="18" charset="0"/>
              </a:rPr>
              <a:t>Ottimo strumento  </a:t>
            </a:r>
          </a:p>
          <a:p>
            <a:pPr>
              <a:defRPr/>
            </a:pPr>
            <a:r>
              <a:rPr lang="it-IT" dirty="0" smtClean="0">
                <a:cs typeface="Times New Roman" pitchFamily="18" charset="0"/>
              </a:rPr>
              <a:t>comunicazione</a:t>
            </a:r>
          </a:p>
          <a:p>
            <a:pPr>
              <a:defRPr/>
            </a:pPr>
            <a:endParaRPr lang="it-IT" dirty="0" smtClean="0">
              <a:cs typeface="Times New Roman" pitchFamily="18" charset="0"/>
            </a:endParaRPr>
          </a:p>
          <a:p>
            <a:pPr>
              <a:defRPr/>
            </a:pPr>
            <a:r>
              <a:rPr lang="it-IT" dirty="0" smtClean="0">
                <a:cs typeface="Times New Roman" pitchFamily="18" charset="0"/>
              </a:rPr>
              <a:t>ma  difficile </a:t>
            </a:r>
            <a:r>
              <a:rPr lang="it-IT" dirty="0">
                <a:cs typeface="Times New Roman" pitchFamily="18" charset="0"/>
              </a:rPr>
              <a:t>o </a:t>
            </a:r>
            <a:r>
              <a:rPr lang="it-IT" dirty="0" smtClean="0">
                <a:cs typeface="Times New Roman" pitchFamily="18" charset="0"/>
              </a:rPr>
              <a:t>impossibile</a:t>
            </a:r>
            <a:r>
              <a:rPr lang="it-IT" dirty="0">
                <a:cs typeface="Times New Roman" pitchFamily="18" charset="0"/>
              </a:rPr>
              <a:t> </a:t>
            </a:r>
            <a:r>
              <a:rPr lang="it-IT" dirty="0" smtClean="0">
                <a:cs typeface="Times New Roman" pitchFamily="18" charset="0"/>
              </a:rPr>
              <a:t>da</a:t>
            </a:r>
            <a:endParaRPr lang="it-IT" dirty="0">
              <a:cs typeface="Times New Roman" pitchFamily="18" charset="0"/>
            </a:endParaRPr>
          </a:p>
          <a:p>
            <a:pPr>
              <a:defRPr/>
            </a:pPr>
            <a:r>
              <a:rPr lang="it-IT" dirty="0">
                <a:cs typeface="Times New Roman" pitchFamily="18" charset="0"/>
              </a:rPr>
              <a:t>proteggere come </a:t>
            </a:r>
            <a:r>
              <a:rPr lang="it-IT" dirty="0" smtClean="0">
                <a:cs typeface="Times New Roman" pitchFamily="18" charset="0"/>
              </a:rPr>
              <a:t>marchio </a:t>
            </a:r>
            <a:endParaRPr lang="it-IT" dirty="0">
              <a:cs typeface="Times New Roman" pitchFamily="18" charset="0"/>
            </a:endParaRPr>
          </a:p>
        </p:txBody>
      </p:sp>
      <p:sp>
        <p:nvSpPr>
          <p:cNvPr id="563206" name="AutoShape 6"/>
          <p:cNvSpPr>
            <a:spLocks noChangeArrowheads="1"/>
          </p:cNvSpPr>
          <p:nvPr/>
        </p:nvSpPr>
        <p:spPr bwMode="auto">
          <a:xfrm>
            <a:off x="4786313" y="1500188"/>
            <a:ext cx="2590800" cy="1295400"/>
          </a:xfrm>
          <a:prstGeom prst="roundRect">
            <a:avLst>
              <a:gd name="adj" fmla="val 16667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it-IT" sz="2000" dirty="0">
                <a:cs typeface="Times New Roman" pitchFamily="18" charset="0"/>
              </a:rPr>
              <a:t>UFFICIO LEGALE</a:t>
            </a:r>
          </a:p>
          <a:p>
            <a:pPr>
              <a:defRPr/>
            </a:pPr>
            <a:r>
              <a:rPr lang="it-IT" dirty="0">
                <a:cs typeface="Times New Roman" pitchFamily="18" charset="0"/>
              </a:rPr>
              <a:t>o</a:t>
            </a:r>
          </a:p>
          <a:p>
            <a:pPr>
              <a:defRPr/>
            </a:pPr>
            <a:r>
              <a:rPr lang="it-IT" dirty="0">
                <a:cs typeface="Times New Roman" pitchFamily="18" charset="0"/>
              </a:rPr>
              <a:t>chi amministra i marchi</a:t>
            </a:r>
          </a:p>
        </p:txBody>
      </p:sp>
      <p:sp>
        <p:nvSpPr>
          <p:cNvPr id="563207" name="AutoShape 7"/>
          <p:cNvSpPr>
            <a:spLocks noChangeArrowheads="1"/>
          </p:cNvSpPr>
          <p:nvPr/>
        </p:nvSpPr>
        <p:spPr bwMode="auto">
          <a:xfrm>
            <a:off x="4786313" y="2928938"/>
            <a:ext cx="2590800" cy="1524000"/>
          </a:xfrm>
          <a:prstGeom prst="flowChartOffpageConnector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it-IT" dirty="0">
                <a:cs typeface="Times New Roman" pitchFamily="18" charset="0"/>
              </a:rPr>
              <a:t>Preferirebbe un marchio</a:t>
            </a:r>
          </a:p>
          <a:p>
            <a:pPr>
              <a:defRPr/>
            </a:pPr>
            <a:r>
              <a:rPr lang="it-IT" dirty="0">
                <a:cs typeface="Times New Roman" pitchFamily="18" charset="0"/>
              </a:rPr>
              <a:t>distintivo,</a:t>
            </a:r>
          </a:p>
          <a:p>
            <a:pPr>
              <a:defRPr/>
            </a:pPr>
            <a:r>
              <a:rPr lang="it-IT" dirty="0">
                <a:cs typeface="Times New Roman" pitchFamily="18" charset="0"/>
              </a:rPr>
              <a:t>non </a:t>
            </a:r>
            <a:r>
              <a:rPr lang="it-IT" dirty="0" smtClean="0">
                <a:cs typeface="Times New Roman" pitchFamily="18" charset="0"/>
              </a:rPr>
              <a:t>descrittivo</a:t>
            </a:r>
          </a:p>
          <a:p>
            <a:pPr>
              <a:defRPr/>
            </a:pPr>
            <a:r>
              <a:rPr lang="it-IT" dirty="0" smtClean="0">
                <a:cs typeface="Times New Roman" pitchFamily="18" charset="0"/>
              </a:rPr>
              <a:t>(</a:t>
            </a:r>
            <a:r>
              <a:rPr lang="it-IT" b="1" dirty="0" smtClean="0">
                <a:cs typeface="Times New Roman" pitchFamily="18" charset="0"/>
              </a:rPr>
              <a:t>FORTI</a:t>
            </a:r>
            <a:r>
              <a:rPr lang="it-IT" dirty="0" smtClean="0">
                <a:cs typeface="Times New Roman" pitchFamily="18" charset="0"/>
              </a:rPr>
              <a:t>)</a:t>
            </a:r>
            <a:endParaRPr lang="it-IT" dirty="0">
              <a:cs typeface="Times New Roman" pitchFamily="18" charset="0"/>
            </a:endParaRPr>
          </a:p>
        </p:txBody>
      </p:sp>
      <p:sp>
        <p:nvSpPr>
          <p:cNvPr id="563208" name="AutoShape 8"/>
          <p:cNvSpPr>
            <a:spLocks noChangeArrowheads="1"/>
          </p:cNvSpPr>
          <p:nvPr/>
        </p:nvSpPr>
        <p:spPr bwMode="auto">
          <a:xfrm>
            <a:off x="4743456" y="4619620"/>
            <a:ext cx="3068904" cy="1617692"/>
          </a:xfrm>
          <a:prstGeom prst="flowChartProcess">
            <a:avLst/>
          </a:prstGeom>
          <a:solidFill>
            <a:srgbClr val="002060"/>
          </a:solidFill>
          <a:ln>
            <a:headEnd type="none" w="sm" len="sm"/>
            <a:tailEnd type="none" w="sm" len="sm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it-IT" dirty="0">
                <a:cs typeface="Times New Roman" pitchFamily="18" charset="0"/>
              </a:rPr>
              <a:t>Strumento </a:t>
            </a:r>
          </a:p>
          <a:p>
            <a:pPr>
              <a:defRPr/>
            </a:pPr>
            <a:r>
              <a:rPr lang="it-IT" dirty="0">
                <a:cs typeface="Times New Roman" pitchFamily="18" charset="0"/>
              </a:rPr>
              <a:t>pubblicitario e </a:t>
            </a:r>
            <a:r>
              <a:rPr lang="it-IT" dirty="0" smtClean="0">
                <a:cs typeface="Times New Roman" pitchFamily="18" charset="0"/>
              </a:rPr>
              <a:t>di </a:t>
            </a:r>
            <a:r>
              <a:rPr lang="it-IT" dirty="0">
                <a:cs typeface="Times New Roman" pitchFamily="18" charset="0"/>
              </a:rPr>
              <a:t>marketing</a:t>
            </a:r>
          </a:p>
          <a:p>
            <a:pPr>
              <a:defRPr/>
            </a:pPr>
            <a:r>
              <a:rPr lang="it-IT" dirty="0">
                <a:cs typeface="Times New Roman" pitchFamily="18" charset="0"/>
              </a:rPr>
              <a:t>poco </a:t>
            </a:r>
            <a:r>
              <a:rPr lang="it-IT" dirty="0" smtClean="0">
                <a:cs typeface="Times New Roman" pitchFamily="18" charset="0"/>
              </a:rPr>
              <a:t>efficace</a:t>
            </a:r>
          </a:p>
          <a:p>
            <a:pPr>
              <a:defRPr/>
            </a:pPr>
            <a:r>
              <a:rPr lang="it-IT" dirty="0" smtClean="0">
                <a:cs typeface="Times New Roman" pitchFamily="18" charset="0"/>
              </a:rPr>
              <a:t> </a:t>
            </a:r>
          </a:p>
          <a:p>
            <a:pPr>
              <a:defRPr/>
            </a:pPr>
            <a:r>
              <a:rPr lang="it-IT" dirty="0" smtClean="0">
                <a:cs typeface="Times New Roman" pitchFamily="18" charset="0"/>
              </a:rPr>
              <a:t>ma  maggiormente difendibile </a:t>
            </a:r>
          </a:p>
          <a:p>
            <a:pPr>
              <a:defRPr/>
            </a:pPr>
            <a:r>
              <a:rPr lang="it-IT" dirty="0" smtClean="0">
                <a:cs typeface="Times New Roman" pitchFamily="18" charset="0"/>
              </a:rPr>
              <a:t>legalmente </a:t>
            </a:r>
            <a:endParaRPr lang="it-IT" dirty="0">
              <a:cs typeface="Times New Roman" pitchFamily="18" charset="0"/>
            </a:endParaRPr>
          </a:p>
        </p:txBody>
      </p:sp>
      <p:sp>
        <p:nvSpPr>
          <p:cNvPr id="48142" name="Rectangle 9"/>
          <p:cNvSpPr>
            <a:spLocks noChangeArrowheads="1"/>
          </p:cNvSpPr>
          <p:nvPr/>
        </p:nvSpPr>
        <p:spPr bwMode="auto">
          <a:xfrm>
            <a:off x="468313" y="404813"/>
            <a:ext cx="7543800" cy="863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2400" b="1" dirty="0" smtClean="0">
                <a:solidFill>
                  <a:srgbClr val="2B5DD9"/>
                </a:solidFill>
              </a:rPr>
              <a:t>La scelta di un marchio con capacità distintiva </a:t>
            </a:r>
          </a:p>
          <a:p>
            <a:r>
              <a:rPr lang="it-IT" sz="3200" b="1" dirty="0" smtClean="0">
                <a:solidFill>
                  <a:srgbClr val="2B5DD9"/>
                </a:solidFill>
              </a:rPr>
              <a:t> </a:t>
            </a:r>
            <a:r>
              <a:rPr lang="it-IT" sz="2400" dirty="0" smtClean="0">
                <a:solidFill>
                  <a:srgbClr val="2B5DD9"/>
                </a:solidFill>
              </a:rPr>
              <a:t>(nome, logo, slogan)</a:t>
            </a:r>
            <a:endParaRPr lang="it-IT" sz="2800" dirty="0">
              <a:solidFill>
                <a:srgbClr val="2B5DD9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786482"/>
          </a:xfrm>
        </p:spPr>
        <p:txBody>
          <a:bodyPr/>
          <a:lstStyle/>
          <a:p>
            <a:pPr algn="ctr"/>
            <a:r>
              <a:rPr lang="it-IT" sz="3200" b="0" dirty="0" smtClean="0"/>
              <a:t>La scelta del marchio debole </a:t>
            </a:r>
            <a:r>
              <a:rPr lang="it-IT" sz="2400" b="0" dirty="0" smtClean="0"/>
              <a:t>(descrittivo)</a:t>
            </a:r>
            <a:endParaRPr lang="it-IT" sz="3200" b="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ctr">
              <a:buNone/>
            </a:pPr>
            <a:r>
              <a:rPr lang="it-IT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SVANTAGGI</a:t>
            </a:r>
          </a:p>
          <a:p>
            <a:endParaRPr lang="it-IT" dirty="0" smtClean="0"/>
          </a:p>
          <a:p>
            <a:r>
              <a:rPr lang="it-IT" dirty="0" smtClean="0"/>
              <a:t>Difficile ottenere la registrazione (possibili obiezioni)</a:t>
            </a:r>
          </a:p>
          <a:p>
            <a:r>
              <a:rPr lang="it-IT" dirty="0" smtClean="0"/>
              <a:t>Difficile da difendere</a:t>
            </a:r>
          </a:p>
          <a:p>
            <a:r>
              <a:rPr lang="it-IT" dirty="0" smtClean="0"/>
              <a:t>Coesistenza con altri marchi contenenti la stessa parola descrittiva </a:t>
            </a:r>
          </a:p>
          <a:p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21088"/>
          </a:xfrm>
        </p:spPr>
        <p:txBody>
          <a:bodyPr/>
          <a:lstStyle/>
          <a:p>
            <a:pPr algn="ctr">
              <a:buNone/>
            </a:pPr>
            <a:r>
              <a:rPr lang="it-IT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VANTAGGI</a:t>
            </a:r>
          </a:p>
          <a:p>
            <a:r>
              <a:rPr lang="it-IT" sz="2400" dirty="0" smtClean="0"/>
              <a:t>Comunicazione più immediata</a:t>
            </a:r>
          </a:p>
          <a:p>
            <a:pPr>
              <a:buNone/>
            </a:pPr>
            <a:endParaRPr lang="it-IT" sz="2400" dirty="0" smtClean="0"/>
          </a:p>
          <a:p>
            <a:r>
              <a:rPr lang="it-IT" sz="2400" dirty="0" smtClean="0"/>
              <a:t>Possibilità di “rafforzare” il marchio – acquisito </a:t>
            </a:r>
            <a:r>
              <a:rPr lang="it-IT" sz="2400" i="1" dirty="0" err="1" smtClean="0"/>
              <a:t>secondary</a:t>
            </a:r>
            <a:r>
              <a:rPr lang="it-IT" sz="2400" i="1" dirty="0" smtClean="0"/>
              <a:t> </a:t>
            </a:r>
            <a:r>
              <a:rPr lang="it-IT" sz="2400" i="1" dirty="0" err="1" smtClean="0"/>
              <a:t>meaning</a:t>
            </a:r>
            <a:r>
              <a:rPr lang="it-IT" sz="2400" i="1" dirty="0" smtClean="0"/>
              <a:t> </a:t>
            </a:r>
          </a:p>
          <a:p>
            <a:pPr>
              <a:buNone/>
            </a:pPr>
            <a:endParaRPr lang="it-IT" sz="1800" i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it-IT" sz="1800" i="1" dirty="0" smtClean="0">
                <a:solidFill>
                  <a:srgbClr val="0070C0"/>
                </a:solidFill>
              </a:rPr>
              <a:t>N.B. : si può depositare marchio </a:t>
            </a:r>
            <a:r>
              <a:rPr lang="it-IT" sz="1800" i="1" u="sng" dirty="0" smtClean="0">
                <a:solidFill>
                  <a:srgbClr val="0070C0"/>
                </a:solidFill>
              </a:rPr>
              <a:t>dopo</a:t>
            </a:r>
            <a:r>
              <a:rPr lang="it-IT" sz="1800" i="1" dirty="0" smtClean="0">
                <a:solidFill>
                  <a:srgbClr val="0070C0"/>
                </a:solidFill>
              </a:rPr>
              <a:t> averlo usato per molto tempo</a:t>
            </a:r>
          </a:p>
          <a:p>
            <a:endParaRPr lang="it-IT" b="1" u="sng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altLang="en-US" smtClean="0"/>
              <a:t>ST</a:t>
            </a:r>
            <a:r>
              <a:rPr lang="en-US" altLang="en-US" smtClean="0"/>
              <a:t>UDIO TORTA</a:t>
            </a:r>
          </a:p>
          <a:p>
            <a:pPr>
              <a:defRPr/>
            </a:pPr>
            <a:r>
              <a:rPr lang="en-US" altLang="en-US" smtClean="0"/>
              <a:t>Consulenti in Proprietà Industriale</a:t>
            </a:r>
            <a:endParaRPr lang="it-IT" alt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F92E68-DAFA-4574-87A6-8F9D82D19C6C}" type="slidenum">
              <a:rPr lang="it-IT" altLang="en-US" smtClean="0"/>
              <a:pPr>
                <a:defRPr/>
              </a:pPr>
              <a:t>14</a:t>
            </a:fld>
            <a:endParaRPr lang="it-IT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7092E6"/>
                </a:solidFill>
              </a:rPr>
              <a:t>ST</a:t>
            </a:r>
            <a:r>
              <a:rPr lang="en-US" altLang="en-US" b="1" smtClean="0">
                <a:solidFill>
                  <a:srgbClr val="7092E6"/>
                </a:solidFill>
              </a:rPr>
              <a:t>UDIO TORTA</a:t>
            </a:r>
          </a:p>
          <a:p>
            <a:r>
              <a:rPr lang="en-US" altLang="en-US" sz="900" smtClean="0"/>
              <a:t>Consulenti in Proprietà Industriale</a:t>
            </a:r>
            <a:endParaRPr lang="it-IT" altLang="en-US" sz="900" smtClean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2348880"/>
            <a:ext cx="8229600" cy="3960440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it-IT" sz="2600" dirty="0" smtClean="0"/>
              <a:t>Il marchio deve essere diverso da altri segni distintivi di terzi (marchi di fatto e registrati; denominazioni sociali; nomi a dominio)</a:t>
            </a:r>
          </a:p>
          <a:p>
            <a:pPr eaLnBrk="1" hangingPunct="1"/>
            <a:endParaRPr lang="it-IT" sz="2600" dirty="0" smtClean="0"/>
          </a:p>
          <a:p>
            <a:pPr algn="ctr" eaLnBrk="1" hangingPunct="1">
              <a:buNone/>
            </a:pPr>
            <a:r>
              <a:rPr lang="it-IT" sz="2400" b="1" i="1" dirty="0" smtClean="0">
                <a:solidFill>
                  <a:srgbClr val="FF0000"/>
                </a:solidFill>
              </a:rPr>
              <a:t>Occorre effettuare ricerche di anteriorità </a:t>
            </a:r>
          </a:p>
          <a:p>
            <a:pPr algn="ctr" eaLnBrk="1" hangingPunct="1">
              <a:buNone/>
            </a:pPr>
            <a:r>
              <a:rPr lang="it-IT" sz="1800" b="1" i="1" dirty="0" smtClean="0">
                <a:solidFill>
                  <a:srgbClr val="FF0000"/>
                </a:solidFill>
              </a:rPr>
              <a:t>per verificare che non ci siano altri marchi </a:t>
            </a:r>
          </a:p>
          <a:p>
            <a:pPr algn="ctr" eaLnBrk="1" hangingPunct="1">
              <a:buNone/>
            </a:pPr>
            <a:r>
              <a:rPr lang="it-IT" sz="1800" b="1" i="1" dirty="0" smtClean="0">
                <a:solidFill>
                  <a:srgbClr val="FF0000"/>
                </a:solidFill>
              </a:rPr>
              <a:t>depositati da terzi, nel medesimo settore </a:t>
            </a:r>
          </a:p>
          <a:p>
            <a:pPr algn="ctr" eaLnBrk="1" hangingPunct="1">
              <a:buNone/>
            </a:pPr>
            <a:r>
              <a:rPr lang="it-IT" sz="1800" b="1" i="1" dirty="0" smtClean="0">
                <a:solidFill>
                  <a:srgbClr val="FF0000"/>
                </a:solidFill>
              </a:rPr>
              <a:t>(</a:t>
            </a:r>
            <a:r>
              <a:rPr lang="it-IT" sz="1800" b="1" i="1" u="sng" dirty="0" smtClean="0">
                <a:solidFill>
                  <a:srgbClr val="FF0000"/>
                </a:solidFill>
              </a:rPr>
              <a:t>valutazione del rischio di confusione</a:t>
            </a:r>
            <a:r>
              <a:rPr lang="it-IT" sz="1800" b="1" i="1" dirty="0" smtClean="0">
                <a:solidFill>
                  <a:srgbClr val="FF0000"/>
                </a:solidFill>
              </a:rPr>
              <a:t>) </a:t>
            </a:r>
          </a:p>
          <a:p>
            <a:pPr eaLnBrk="1" hangingPunct="1">
              <a:buNone/>
            </a:pPr>
            <a:r>
              <a:rPr lang="it-IT" sz="14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Cfr. pag. 48 GUIDA</a:t>
            </a:r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468313" y="404813"/>
            <a:ext cx="75438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3200" b="1" dirty="0" smtClean="0">
                <a:solidFill>
                  <a:srgbClr val="2B5DD9"/>
                </a:solidFill>
              </a:rPr>
              <a:t>MARCHI</a:t>
            </a:r>
            <a:r>
              <a:rPr lang="it-IT" sz="3200" b="1" dirty="0">
                <a:solidFill>
                  <a:srgbClr val="2B5DD9"/>
                </a:solidFill>
              </a:rPr>
              <a:t>: </a:t>
            </a:r>
            <a:r>
              <a:rPr lang="it-IT" sz="3200" b="1" dirty="0" smtClean="0">
                <a:solidFill>
                  <a:srgbClr val="2B5DD9"/>
                </a:solidFill>
              </a:rPr>
              <a:t>requisiti di validità</a:t>
            </a:r>
            <a:endParaRPr lang="it-IT" sz="2800" b="1" dirty="0">
              <a:solidFill>
                <a:srgbClr val="2B5DD9"/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395536" y="1089405"/>
            <a:ext cx="8143875" cy="1079884"/>
          </a:xfrm>
          <a:prstGeom prst="rect">
            <a:avLst/>
          </a:prstGeom>
          <a:gradFill flip="none" rotWithShape="1">
            <a:gsLst>
              <a:gs pos="0">
                <a:srgbClr val="CCECFF">
                  <a:shade val="30000"/>
                  <a:satMod val="115000"/>
                </a:srgbClr>
              </a:gs>
              <a:gs pos="50000">
                <a:srgbClr val="CCECFF">
                  <a:shade val="67500"/>
                  <a:satMod val="115000"/>
                </a:srgbClr>
              </a:gs>
              <a:gs pos="100000">
                <a:srgbClr val="CCECFF">
                  <a:shade val="100000"/>
                  <a:satMod val="115000"/>
                </a:srgbClr>
              </a:gs>
            </a:gsLst>
            <a:lin ang="27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8000" tIns="216000" rIns="108000" bIns="0" anchor="ctr" anchorCtr="1">
            <a:spAutoFit/>
          </a:bodyPr>
          <a:lstStyle/>
          <a:p>
            <a:pPr>
              <a:defRPr/>
            </a:pPr>
            <a:r>
              <a:rPr lang="it-IT" sz="3200" b="1" dirty="0" smtClean="0"/>
              <a:t>2) NOVITÀ</a:t>
            </a:r>
            <a:endParaRPr lang="it-IT" sz="2400" b="1" dirty="0"/>
          </a:p>
          <a:p>
            <a:pPr>
              <a:defRPr/>
            </a:pPr>
            <a:endParaRPr lang="it-IT" sz="2400" b="1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A4D4F5-B5D2-45E2-AAD3-DA82415C8CBE}" type="slidenum">
              <a:rPr lang="it-IT" altLang="en-US" smtClean="0"/>
              <a:pPr>
                <a:defRPr/>
              </a:pPr>
              <a:t>15</a:t>
            </a:fld>
            <a:endParaRPr lang="it-IT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7092E6"/>
                </a:solidFill>
              </a:rPr>
              <a:t>ST</a:t>
            </a:r>
            <a:r>
              <a:rPr lang="en-US" altLang="en-US" b="1" smtClean="0">
                <a:solidFill>
                  <a:srgbClr val="7092E6"/>
                </a:solidFill>
              </a:rPr>
              <a:t>UDIO TORTA</a:t>
            </a:r>
          </a:p>
          <a:p>
            <a:r>
              <a:rPr lang="en-US" altLang="en-US" sz="900" smtClean="0"/>
              <a:t>Consulenti in Proprietà Industriale</a:t>
            </a:r>
            <a:endParaRPr lang="it-IT" altLang="en-US" sz="900" smtClean="0"/>
          </a:p>
        </p:txBody>
      </p:sp>
      <p:sp>
        <p:nvSpPr>
          <p:cNvPr id="82948" name="Rectangle 5"/>
          <p:cNvSpPr>
            <a:spLocks noChangeArrowheads="1"/>
          </p:cNvSpPr>
          <p:nvPr/>
        </p:nvSpPr>
        <p:spPr bwMode="auto">
          <a:xfrm>
            <a:off x="899592" y="3573016"/>
            <a:ext cx="7343775" cy="2031325"/>
          </a:xfrm>
          <a:prstGeom prst="rect">
            <a:avLst/>
          </a:prstGeom>
          <a:noFill/>
          <a:ln w="38100" algn="ctr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it-IT" dirty="0"/>
              <a:t>Le banche dati </a:t>
            </a:r>
            <a:r>
              <a:rPr lang="it-IT" u="sng" dirty="0"/>
              <a:t>a pagamento </a:t>
            </a:r>
            <a:r>
              <a:rPr lang="it-IT" dirty="0"/>
              <a:t>rivelano </a:t>
            </a:r>
            <a:endParaRPr lang="it-IT" dirty="0">
              <a:solidFill>
                <a:srgbClr val="4B7000"/>
              </a:solidFill>
            </a:endParaRPr>
          </a:p>
          <a:p>
            <a:pPr algn="r"/>
            <a:r>
              <a:rPr lang="it-IT" dirty="0" smtClean="0"/>
              <a:t>marchi </a:t>
            </a:r>
            <a:r>
              <a:rPr lang="it-IT" dirty="0"/>
              <a:t>uguali o simili (</a:t>
            </a:r>
            <a:r>
              <a:rPr lang="it-IT" dirty="0" smtClean="0"/>
              <a:t>similitudine:fonetica – semantica - visiva)</a:t>
            </a:r>
            <a:endParaRPr lang="it-IT" dirty="0"/>
          </a:p>
          <a:p>
            <a:pPr algn="r"/>
            <a:r>
              <a:rPr lang="it-IT" dirty="0" smtClean="0"/>
              <a:t>nomi </a:t>
            </a:r>
            <a:r>
              <a:rPr lang="it-IT" dirty="0"/>
              <a:t>commerciali </a:t>
            </a:r>
            <a:r>
              <a:rPr lang="it-IT" dirty="0" smtClean="0"/>
              <a:t>uguali</a:t>
            </a:r>
            <a:endParaRPr lang="it-IT" dirty="0"/>
          </a:p>
          <a:p>
            <a:pPr algn="r"/>
            <a:r>
              <a:rPr lang="it-IT" dirty="0"/>
              <a:t>nomi a dominio </a:t>
            </a:r>
            <a:r>
              <a:rPr lang="it-IT" dirty="0" smtClean="0"/>
              <a:t>uguali</a:t>
            </a:r>
          </a:p>
          <a:p>
            <a:pPr algn="r"/>
            <a:endParaRPr lang="it-IT" dirty="0" smtClean="0">
              <a:solidFill>
                <a:srgbClr val="4B7000"/>
              </a:solidFill>
            </a:endParaRPr>
          </a:p>
          <a:p>
            <a:pPr algn="r"/>
            <a:r>
              <a:rPr lang="it-IT" b="1" dirty="0" smtClean="0">
                <a:solidFill>
                  <a:srgbClr val="C00000"/>
                </a:solidFill>
              </a:rPr>
              <a:t>Permettono di valutare il rischio di confusione  </a:t>
            </a:r>
            <a:endParaRPr lang="it-IT" b="1" dirty="0">
              <a:solidFill>
                <a:srgbClr val="C00000"/>
              </a:solidFill>
            </a:endParaRPr>
          </a:p>
          <a:p>
            <a:endParaRPr lang="it-IT" dirty="0"/>
          </a:p>
        </p:txBody>
      </p:sp>
      <p:sp>
        <p:nvSpPr>
          <p:cNvPr id="82949" name="Rectangle 6"/>
          <p:cNvSpPr>
            <a:spLocks noChangeArrowheads="1"/>
          </p:cNvSpPr>
          <p:nvPr/>
        </p:nvSpPr>
        <p:spPr bwMode="auto">
          <a:xfrm>
            <a:off x="468313" y="404813"/>
            <a:ext cx="75438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3200" b="1" dirty="0" smtClean="0">
                <a:solidFill>
                  <a:srgbClr val="2B5DD9"/>
                </a:solidFill>
              </a:rPr>
              <a:t>Le ricerche di anteriorità  marchi</a:t>
            </a:r>
            <a:endParaRPr lang="it-IT" sz="3200" b="1" dirty="0">
              <a:solidFill>
                <a:srgbClr val="2B5DD9"/>
              </a:solidFill>
            </a:endParaRPr>
          </a:p>
        </p:txBody>
      </p:sp>
      <p:sp>
        <p:nvSpPr>
          <p:cNvPr id="82950" name="CasellaDiTesto 6"/>
          <p:cNvSpPr txBox="1">
            <a:spLocks noChangeArrowheads="1"/>
          </p:cNvSpPr>
          <p:nvPr/>
        </p:nvSpPr>
        <p:spPr bwMode="auto">
          <a:xfrm>
            <a:off x="251520" y="1340768"/>
            <a:ext cx="7358063" cy="1754326"/>
          </a:xfrm>
          <a:prstGeom prst="rect">
            <a:avLst/>
          </a:prstGeom>
          <a:noFill/>
          <a:ln w="3810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it-IT" dirty="0"/>
              <a:t>Le banche dati </a:t>
            </a:r>
            <a:r>
              <a:rPr lang="it-IT" u="sng" dirty="0" smtClean="0"/>
              <a:t>gratuite </a:t>
            </a:r>
          </a:p>
          <a:p>
            <a:pPr algn="l"/>
            <a:r>
              <a:rPr lang="it-IT" dirty="0" smtClean="0"/>
              <a:t>ritrovano </a:t>
            </a:r>
            <a:r>
              <a:rPr lang="it-IT" dirty="0"/>
              <a:t>marchi identici </a:t>
            </a:r>
            <a:endParaRPr lang="it-IT" dirty="0" smtClean="0"/>
          </a:p>
          <a:p>
            <a:pPr algn="l"/>
            <a:r>
              <a:rPr lang="it-IT" dirty="0" smtClean="0"/>
              <a:t> ma, non individuano marchi simili</a:t>
            </a:r>
          </a:p>
          <a:p>
            <a:pPr algn="l"/>
            <a:endParaRPr lang="it-IT" dirty="0">
              <a:solidFill>
                <a:srgbClr val="0070C0"/>
              </a:solidFill>
            </a:endParaRPr>
          </a:p>
          <a:p>
            <a:pPr lvl="1" algn="l"/>
            <a:r>
              <a:rPr lang="it-IT" b="1" dirty="0" smtClean="0">
                <a:solidFill>
                  <a:srgbClr val="0070C0"/>
                </a:solidFill>
              </a:rPr>
              <a:t>    </a:t>
            </a:r>
            <a:r>
              <a:rPr lang="it-IT" b="1" dirty="0" smtClean="0">
                <a:solidFill>
                  <a:schemeClr val="accent5">
                    <a:lumMod val="50000"/>
                  </a:schemeClr>
                </a:solidFill>
              </a:rPr>
              <a:t>Permettono screening iniziale</a:t>
            </a:r>
          </a:p>
          <a:p>
            <a:endParaRPr lang="it-IT" dirty="0">
              <a:solidFill>
                <a:srgbClr val="0070C0"/>
              </a:solidFill>
            </a:endParaRPr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A4D4F5-B5D2-45E2-AAD3-DA82415C8CBE}" type="slidenum">
              <a:rPr lang="it-IT" altLang="en-US" smtClean="0"/>
              <a:pPr>
                <a:defRPr/>
              </a:pPr>
              <a:t>16</a:t>
            </a:fld>
            <a:endParaRPr lang="it-IT" altLang="en-US"/>
          </a:p>
        </p:txBody>
      </p:sp>
      <p:sp>
        <p:nvSpPr>
          <p:cNvPr id="7" name="Freccia a destra 6"/>
          <p:cNvSpPr/>
          <p:nvPr/>
        </p:nvSpPr>
        <p:spPr bwMode="auto">
          <a:xfrm>
            <a:off x="2483768" y="5085184"/>
            <a:ext cx="576064" cy="144016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Freccia a destra 7"/>
          <p:cNvSpPr/>
          <p:nvPr/>
        </p:nvSpPr>
        <p:spPr bwMode="auto">
          <a:xfrm>
            <a:off x="467544" y="2564904"/>
            <a:ext cx="576064" cy="144016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>
                <a:solidFill>
                  <a:schemeClr val="accent5">
                    <a:lumMod val="50000"/>
                  </a:schemeClr>
                </a:solidFill>
              </a:rPr>
              <a:t>Gratuita </a:t>
            </a:r>
            <a:endParaRPr lang="it-IT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Segnaposto contenuto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hlinkClick r:id="rId3"/>
              </a:rPr>
              <a:t>http://www.tmview.europa.eu/</a:t>
            </a:r>
            <a:r>
              <a:rPr lang="it-IT" dirty="0" err="1" smtClean="0">
                <a:hlinkClick r:id="rId3"/>
              </a:rPr>
              <a:t>tmview</a:t>
            </a:r>
            <a:r>
              <a:rPr lang="it-IT" dirty="0" smtClean="0">
                <a:hlinkClick r:id="rId3"/>
              </a:rPr>
              <a:t>/</a:t>
            </a:r>
            <a:r>
              <a:rPr lang="it-IT" dirty="0" err="1" smtClean="0">
                <a:hlinkClick r:id="rId3"/>
              </a:rPr>
              <a:t>welcome.html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Disponibile in italiano</a:t>
            </a:r>
          </a:p>
          <a:p>
            <a:r>
              <a:rPr lang="it-IT" dirty="0" smtClean="0"/>
              <a:t>Quasi tutte le banche dati marchi Paesi UE</a:t>
            </a:r>
          </a:p>
          <a:p>
            <a:r>
              <a:rPr lang="it-IT" dirty="0" smtClean="0"/>
              <a:t>Ricerche incrociate</a:t>
            </a:r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86018" name="Segnaposto piè di pagina 6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7092E6"/>
                </a:solidFill>
              </a:rPr>
              <a:t>ST</a:t>
            </a:r>
            <a:r>
              <a:rPr lang="en-US" altLang="en-US" b="1" smtClean="0">
                <a:solidFill>
                  <a:srgbClr val="7092E6"/>
                </a:solidFill>
              </a:rPr>
              <a:t>UDIO TORTA</a:t>
            </a:r>
          </a:p>
          <a:p>
            <a:r>
              <a:rPr lang="en-US" altLang="en-US" sz="900" smtClean="0"/>
              <a:t>Consulenti in Proprietà Industriale</a:t>
            </a:r>
            <a:endParaRPr lang="it-IT" altLang="en-US" sz="900" smtClean="0"/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9B2F8-AC9B-47FE-9456-C08D7FA4EDF8}" type="slidenum">
              <a:rPr lang="it-IT" altLang="en-US" smtClean="0"/>
              <a:pPr>
                <a:defRPr/>
              </a:pPr>
              <a:t>17</a:t>
            </a:fld>
            <a:endParaRPr lang="it-IT" altLang="en-US"/>
          </a:p>
        </p:txBody>
      </p:sp>
      <p:sp>
        <p:nvSpPr>
          <p:cNvPr id="86019" name="Rectangle 6"/>
          <p:cNvSpPr>
            <a:spLocks noChangeArrowheads="1"/>
          </p:cNvSpPr>
          <p:nvPr/>
        </p:nvSpPr>
        <p:spPr bwMode="auto">
          <a:xfrm>
            <a:off x="468313" y="404813"/>
            <a:ext cx="75438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endParaRPr lang="it-IT" sz="3200" b="1" dirty="0" smtClean="0">
              <a:solidFill>
                <a:srgbClr val="2B5DD9"/>
              </a:solidFill>
            </a:endParaRPr>
          </a:p>
          <a:p>
            <a:endParaRPr lang="it-IT" sz="3200" b="1" dirty="0">
              <a:solidFill>
                <a:srgbClr val="2B5DD9"/>
              </a:solidFill>
            </a:endParaRPr>
          </a:p>
          <a:p>
            <a:r>
              <a:rPr lang="it-IT" sz="3200" b="1" dirty="0" smtClean="0">
                <a:solidFill>
                  <a:srgbClr val="2B5DD9"/>
                </a:solidFill>
              </a:rPr>
              <a:t>BANCHE DATI marchi </a:t>
            </a:r>
          </a:p>
          <a:p>
            <a:endParaRPr lang="it-IT" sz="3200" b="1" dirty="0">
              <a:solidFill>
                <a:srgbClr val="2B5DD9"/>
              </a:solidFill>
            </a:endParaRPr>
          </a:p>
        </p:txBody>
      </p:sp>
      <p:sp>
        <p:nvSpPr>
          <p:cNvPr id="86020" name="Line 10"/>
          <p:cNvSpPr>
            <a:spLocks noChangeShapeType="1"/>
          </p:cNvSpPr>
          <p:nvPr/>
        </p:nvSpPr>
        <p:spPr bwMode="auto">
          <a:xfrm flipV="1">
            <a:off x="1979613" y="3500438"/>
            <a:ext cx="1728787" cy="1081087"/>
          </a:xfrm>
          <a:prstGeom prst="line">
            <a:avLst/>
          </a:prstGeom>
          <a:noFill/>
          <a:ln w="38100">
            <a:noFill/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Ricerca identità su TM-VIEW</a:t>
            </a:r>
            <a:br>
              <a:rPr lang="it-IT" dirty="0" smtClean="0"/>
            </a:br>
            <a:r>
              <a:rPr lang="it-IT" sz="1600" dirty="0" smtClean="0">
                <a:hlinkClick r:id="rId2"/>
              </a:rPr>
              <a:t>http://www.tmview.europa.eu/</a:t>
            </a:r>
            <a:r>
              <a:rPr lang="it-IT" sz="1600" dirty="0" err="1" smtClean="0">
                <a:hlinkClick r:id="rId2"/>
              </a:rPr>
              <a:t>tmview</a:t>
            </a:r>
            <a:r>
              <a:rPr lang="it-IT" sz="1600" dirty="0" smtClean="0">
                <a:hlinkClick r:id="rId2"/>
              </a:rPr>
              <a:t>/welcome.html#</a:t>
            </a:r>
            <a:endParaRPr lang="it-IT" dirty="0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altLang="en-US" smtClean="0"/>
              <a:t>ST</a:t>
            </a:r>
            <a:r>
              <a:rPr lang="en-US" altLang="en-US" smtClean="0"/>
              <a:t>UDIO TORTA</a:t>
            </a:r>
          </a:p>
          <a:p>
            <a:pPr>
              <a:defRPr/>
            </a:pPr>
            <a:r>
              <a:rPr lang="en-US" altLang="en-US" smtClean="0"/>
              <a:t>Consulenti in Proprietà Industriale</a:t>
            </a:r>
            <a:endParaRPr lang="it-IT" altLang="en-US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417017-25C8-41CB-AFD8-C04BE0E730A7}" type="slidenum">
              <a:rPr lang="it-IT" altLang="en-US" smtClean="0"/>
              <a:pPr>
                <a:defRPr/>
              </a:pPr>
              <a:t>18</a:t>
            </a:fld>
            <a:endParaRPr lang="it-IT" altLang="en-US"/>
          </a:p>
        </p:txBody>
      </p:sp>
      <p:pic>
        <p:nvPicPr>
          <p:cNvPr id="7" name="Segnaposto contenuto 6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484784"/>
            <a:ext cx="7416823" cy="5373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506562"/>
          </a:xfrm>
        </p:spPr>
        <p:txBody>
          <a:bodyPr/>
          <a:lstStyle/>
          <a:p>
            <a:pPr algn="ctr"/>
            <a:r>
              <a:rPr lang="it-IT" sz="3200" dirty="0" smtClean="0"/>
              <a:t>Ricerca identità marchi italiani</a:t>
            </a:r>
            <a:br>
              <a:rPr lang="it-IT" sz="3200" dirty="0" smtClean="0"/>
            </a:br>
            <a:r>
              <a:rPr lang="it-IT" sz="1800" dirty="0" smtClean="0">
                <a:hlinkClick r:id="rId2"/>
              </a:rPr>
              <a:t>http://www.uibm.gov.it/</a:t>
            </a:r>
            <a:r>
              <a:rPr lang="it-IT" sz="1800" dirty="0" err="1" smtClean="0">
                <a:hlinkClick r:id="rId2"/>
              </a:rPr>
              <a:t>uibm</a:t>
            </a:r>
            <a:r>
              <a:rPr lang="it-IT" sz="1800" dirty="0" smtClean="0">
                <a:hlinkClick r:id="rId2"/>
              </a:rPr>
              <a:t>/dati/</a:t>
            </a:r>
            <a:r>
              <a:rPr lang="it-IT" sz="32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it-IT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it-IT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it-IT" sz="3600" dirty="0" smtClean="0">
                <a:solidFill>
                  <a:schemeClr val="accent5">
                    <a:lumMod val="50000"/>
                  </a:schemeClr>
                </a:solidFill>
              </a:rPr>
              <a:t>Gratuita </a:t>
            </a: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altLang="en-US" smtClean="0"/>
              <a:t>ST</a:t>
            </a:r>
            <a:r>
              <a:rPr lang="en-US" altLang="en-US" smtClean="0"/>
              <a:t>UDIO TORTA</a:t>
            </a:r>
          </a:p>
          <a:p>
            <a:pPr>
              <a:defRPr/>
            </a:pPr>
            <a:r>
              <a:rPr lang="en-US" altLang="en-US" smtClean="0"/>
              <a:t>Consulenti in Proprietà Industriale</a:t>
            </a:r>
            <a:endParaRPr lang="it-IT" alt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A4D4F5-B5D2-45E2-AAD3-DA82415C8CBE}" type="slidenum">
              <a:rPr lang="it-IT" altLang="en-US" smtClean="0"/>
              <a:pPr>
                <a:defRPr/>
              </a:pPr>
              <a:t>19</a:t>
            </a:fld>
            <a:endParaRPr lang="it-IT" altLang="en-US"/>
          </a:p>
        </p:txBody>
      </p:sp>
      <p:pic>
        <p:nvPicPr>
          <p:cNvPr id="11" name="Segnaposto contenuto 10"/>
          <p:cNvPicPr>
            <a:picLocks noGrp="1"/>
          </p:cNvPicPr>
          <p:nvPr>
            <p:ph idx="1"/>
          </p:nvPr>
        </p:nvPicPr>
        <p:blipFill>
          <a:blip r:embed="rId3" cstate="print"/>
          <a:srcRect l="10160" r="11448" b="3155"/>
          <a:stretch>
            <a:fillRect/>
          </a:stretch>
        </p:blipFill>
        <p:spPr bwMode="auto">
          <a:xfrm>
            <a:off x="1763688" y="1600200"/>
            <a:ext cx="5098049" cy="463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543800" cy="1295400"/>
          </a:xfrm>
        </p:spPr>
        <p:txBody>
          <a:bodyPr/>
          <a:lstStyle/>
          <a:p>
            <a:pPr algn="ctr"/>
            <a:r>
              <a:rPr lang="it-IT" sz="3200" dirty="0" smtClean="0"/>
              <a:t>Ricerca identità marchi comunitari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sz="1400" dirty="0" smtClean="0">
                <a:hlinkClick r:id="rId2"/>
              </a:rPr>
              <a:t>http://oami.europa.eu/CTMOnline/RequestManager/it_SearchAdvanced_NoReg#</a:t>
            </a:r>
            <a:r>
              <a:rPr lang="it-IT" sz="1400" dirty="0" smtClean="0"/>
              <a:t/>
            </a:r>
            <a:br>
              <a:rPr lang="it-IT" sz="1400" dirty="0" smtClean="0"/>
            </a:br>
            <a:r>
              <a:rPr lang="it-IT" sz="40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it-IT" sz="3200" i="1" dirty="0" smtClean="0">
                <a:solidFill>
                  <a:schemeClr val="accent5">
                    <a:lumMod val="50000"/>
                  </a:schemeClr>
                </a:solidFill>
              </a:rPr>
              <a:t>Gratuita </a:t>
            </a:r>
            <a:endParaRPr lang="it-IT" i="1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altLang="en-US" smtClean="0"/>
              <a:t>ST</a:t>
            </a:r>
            <a:r>
              <a:rPr lang="en-US" altLang="en-US" smtClean="0"/>
              <a:t>UDIO TORTA</a:t>
            </a:r>
          </a:p>
          <a:p>
            <a:pPr>
              <a:defRPr/>
            </a:pPr>
            <a:r>
              <a:rPr lang="en-US" altLang="en-US" smtClean="0"/>
              <a:t>Consulenti in Proprietà Industriale</a:t>
            </a:r>
            <a:endParaRPr lang="it-IT" alt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A4D4F5-B5D2-45E2-AAD3-DA82415C8CBE}" type="slidenum">
              <a:rPr lang="it-IT" altLang="en-US" smtClean="0"/>
              <a:pPr>
                <a:defRPr/>
              </a:pPr>
              <a:t>20</a:t>
            </a:fld>
            <a:endParaRPr lang="it-IT" altLang="en-US"/>
          </a:p>
        </p:txBody>
      </p:sp>
      <p:pic>
        <p:nvPicPr>
          <p:cNvPr id="8" name="Immagine 7"/>
          <p:cNvPicPr/>
          <p:nvPr/>
        </p:nvPicPr>
        <p:blipFill>
          <a:blip r:embed="rId3" cstate="print"/>
          <a:srcRect b="3398"/>
          <a:stretch>
            <a:fillRect/>
          </a:stretch>
        </p:blipFill>
        <p:spPr bwMode="auto">
          <a:xfrm>
            <a:off x="1619672" y="1700808"/>
            <a:ext cx="5328592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2800" dirty="0" smtClean="0"/>
              <a:t>Ricerche identità _ marchi internazionali</a:t>
            </a:r>
            <a:br>
              <a:rPr lang="it-IT" sz="2800" dirty="0" smtClean="0"/>
            </a:br>
            <a:r>
              <a:rPr lang="it-IT" sz="1800" dirty="0" smtClean="0">
                <a:hlinkClick r:id="rId2"/>
              </a:rPr>
              <a:t>http://www.wipo.int/</a:t>
            </a:r>
            <a:r>
              <a:rPr lang="it-IT" sz="1800" dirty="0" err="1" smtClean="0">
                <a:hlinkClick r:id="rId2"/>
              </a:rPr>
              <a:t>romarin</a:t>
            </a:r>
            <a:r>
              <a:rPr lang="it-IT" sz="1800" dirty="0" smtClean="0">
                <a:hlinkClick r:id="rId2"/>
              </a:rPr>
              <a:t>/</a:t>
            </a:r>
            <a:r>
              <a:rPr lang="it-IT" sz="1800" dirty="0" err="1" smtClean="0">
                <a:hlinkClick r:id="rId2"/>
              </a:rPr>
              <a:t>newSearch.do</a:t>
            </a:r>
            <a:r>
              <a:rPr lang="it-IT" sz="1800" dirty="0" smtClean="0"/>
              <a:t/>
            </a:r>
            <a:br>
              <a:rPr lang="it-IT" sz="1800" dirty="0" smtClean="0"/>
            </a:br>
            <a:r>
              <a:rPr lang="it-IT" sz="28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it-IT" sz="2800" i="1" dirty="0" smtClean="0">
                <a:solidFill>
                  <a:schemeClr val="accent5">
                    <a:lumMod val="50000"/>
                  </a:schemeClr>
                </a:solidFill>
              </a:rPr>
              <a:t>Gratuita </a:t>
            </a:r>
            <a:endParaRPr lang="it-IT" sz="2800" i="1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altLang="en-US" smtClean="0"/>
              <a:t>ST</a:t>
            </a:r>
            <a:r>
              <a:rPr lang="en-US" altLang="en-US" smtClean="0"/>
              <a:t>UDIO TORTA</a:t>
            </a:r>
          </a:p>
          <a:p>
            <a:pPr>
              <a:defRPr/>
            </a:pPr>
            <a:r>
              <a:rPr lang="en-US" altLang="en-US" smtClean="0"/>
              <a:t>Consulenti in Proprietà Industriale</a:t>
            </a:r>
            <a:endParaRPr lang="it-IT" alt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A4D4F5-B5D2-45E2-AAD3-DA82415C8CBE}" type="slidenum">
              <a:rPr lang="it-IT" altLang="en-US" smtClean="0"/>
              <a:pPr>
                <a:defRPr/>
              </a:pPr>
              <a:t>21</a:t>
            </a:fld>
            <a:endParaRPr lang="it-IT" altLang="en-US"/>
          </a:p>
        </p:txBody>
      </p:sp>
      <p:pic>
        <p:nvPicPr>
          <p:cNvPr id="6" name="Segnaposto contenuto 5"/>
          <p:cNvPicPr>
            <a:picLocks noGrp="1"/>
          </p:cNvPicPr>
          <p:nvPr>
            <p:ph idx="1"/>
          </p:nvPr>
        </p:nvPicPr>
        <p:blipFill>
          <a:blip r:embed="rId3" cstate="print"/>
          <a:srcRect t="2724"/>
          <a:stretch>
            <a:fillRect/>
          </a:stretch>
        </p:blipFill>
        <p:spPr bwMode="auto">
          <a:xfrm>
            <a:off x="1115616" y="1484784"/>
            <a:ext cx="7236296" cy="5157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7092E6"/>
                </a:solidFill>
              </a:rPr>
              <a:t>ST</a:t>
            </a:r>
            <a:r>
              <a:rPr lang="en-US" altLang="en-US" b="1" smtClean="0">
                <a:solidFill>
                  <a:srgbClr val="7092E6"/>
                </a:solidFill>
              </a:rPr>
              <a:t>UDIO TORTA</a:t>
            </a:r>
          </a:p>
          <a:p>
            <a:r>
              <a:rPr lang="en-US" altLang="en-US" sz="900" smtClean="0"/>
              <a:t>Consulenti in Proprietà Industriale</a:t>
            </a:r>
            <a:endParaRPr lang="it-IT" altLang="en-US" sz="900" smtClean="0"/>
          </a:p>
        </p:txBody>
      </p:sp>
      <p:sp>
        <p:nvSpPr>
          <p:cNvPr id="87043" name="Rectangle 4"/>
          <p:cNvSpPr>
            <a:spLocks noChangeArrowheads="1"/>
          </p:cNvSpPr>
          <p:nvPr/>
        </p:nvSpPr>
        <p:spPr bwMode="auto">
          <a:xfrm>
            <a:off x="468313" y="260648"/>
            <a:ext cx="7543800" cy="1080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3200" b="1" dirty="0" smtClean="0">
                <a:solidFill>
                  <a:srgbClr val="2B5DD9"/>
                </a:solidFill>
              </a:rPr>
              <a:t>Ricerche anteriorità </a:t>
            </a:r>
          </a:p>
          <a:p>
            <a:r>
              <a:rPr lang="it-IT" b="1" i="1" dirty="0" smtClean="0">
                <a:solidFill>
                  <a:srgbClr val="2B5DD9"/>
                </a:solidFill>
              </a:rPr>
              <a:t>permettono  anche valutazione del rischio di confusione</a:t>
            </a:r>
          </a:p>
          <a:p>
            <a:r>
              <a:rPr lang="it-IT" sz="1400" b="1" i="1" dirty="0" smtClean="0">
                <a:solidFill>
                  <a:srgbClr val="C00000"/>
                </a:solidFill>
              </a:rPr>
              <a:t>Parere del Consulente Marchi (a pagamento)</a:t>
            </a:r>
            <a:endParaRPr lang="it-IT" sz="1400" b="1" i="1" dirty="0">
              <a:solidFill>
                <a:srgbClr val="2B5DD9"/>
              </a:solidFill>
            </a:endParaRPr>
          </a:p>
        </p:txBody>
      </p:sp>
      <p:grpSp>
        <p:nvGrpSpPr>
          <p:cNvPr id="87044" name="Group 18"/>
          <p:cNvGrpSpPr>
            <a:grpSpLocks/>
          </p:cNvGrpSpPr>
          <p:nvPr/>
        </p:nvGrpSpPr>
        <p:grpSpPr bwMode="auto">
          <a:xfrm>
            <a:off x="468313" y="1428750"/>
            <a:ext cx="8229600" cy="4454525"/>
            <a:chOff x="192" y="1081"/>
            <a:chExt cx="5184" cy="2806"/>
          </a:xfrm>
        </p:grpSpPr>
        <p:sp>
          <p:nvSpPr>
            <p:cNvPr id="73734" name="AutoShape 5"/>
            <p:cNvSpPr>
              <a:spLocks noChangeArrowheads="1"/>
            </p:cNvSpPr>
            <p:nvPr/>
          </p:nvSpPr>
          <p:spPr bwMode="auto">
            <a:xfrm>
              <a:off x="884" y="1081"/>
              <a:ext cx="3696" cy="529"/>
            </a:xfrm>
            <a:prstGeom prst="roundRect">
              <a:avLst>
                <a:gd name="adj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r>
                <a:rPr lang="it-IT" dirty="0">
                  <a:cs typeface="Times New Roman" pitchFamily="18" charset="0"/>
                </a:rPr>
                <a:t>La ricerca rivela</a:t>
              </a:r>
            </a:p>
            <a:p>
              <a:pPr>
                <a:defRPr/>
              </a:pPr>
              <a:r>
                <a:rPr lang="it-IT" dirty="0">
                  <a:cs typeface="Times New Roman" pitchFamily="18" charset="0"/>
                </a:rPr>
                <a:t>marchi anteriori uguali o simili </a:t>
              </a:r>
            </a:p>
            <a:p>
              <a:pPr>
                <a:lnSpc>
                  <a:spcPct val="115000"/>
                </a:lnSpc>
                <a:defRPr/>
              </a:pPr>
              <a:r>
                <a:rPr lang="it-IT" b="1" dirty="0">
                  <a:cs typeface="Times New Roman" pitchFamily="18" charset="0"/>
                </a:rPr>
                <a:t>COME RISOLVERE I CONFLITTI</a:t>
              </a:r>
            </a:p>
          </p:txBody>
        </p:sp>
        <p:sp>
          <p:nvSpPr>
            <p:cNvPr id="73735" name="AutoShape 6"/>
            <p:cNvSpPr>
              <a:spLocks noChangeArrowheads="1"/>
            </p:cNvSpPr>
            <p:nvPr/>
          </p:nvSpPr>
          <p:spPr bwMode="auto">
            <a:xfrm>
              <a:off x="192" y="2400"/>
              <a:ext cx="1488" cy="672"/>
            </a:xfrm>
            <a:prstGeom prst="bevel">
              <a:avLst>
                <a:gd name="adj" fmla="val 12500"/>
              </a:avLst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r>
                <a:rPr lang="it-IT" dirty="0">
                  <a:cs typeface="Times New Roman" pitchFamily="18" charset="0"/>
                </a:rPr>
                <a:t>Chiedere consenso</a:t>
              </a:r>
            </a:p>
          </p:txBody>
        </p:sp>
        <p:sp>
          <p:nvSpPr>
            <p:cNvPr id="73736" name="AutoShape 7"/>
            <p:cNvSpPr>
              <a:spLocks noChangeArrowheads="1"/>
            </p:cNvSpPr>
            <p:nvPr/>
          </p:nvSpPr>
          <p:spPr bwMode="auto">
            <a:xfrm>
              <a:off x="3792" y="2688"/>
              <a:ext cx="1536" cy="672"/>
            </a:xfrm>
            <a:prstGeom prst="bevel">
              <a:avLst>
                <a:gd name="adj" fmla="val 12500"/>
              </a:avLst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r>
                <a:rPr lang="it-IT" dirty="0">
                  <a:cs typeface="Times New Roman" pitchFamily="18" charset="0"/>
                </a:rPr>
                <a:t>Acquistare il marchio</a:t>
              </a:r>
              <a:br>
                <a:rPr lang="it-IT" dirty="0">
                  <a:cs typeface="Times New Roman" pitchFamily="18" charset="0"/>
                </a:rPr>
              </a:br>
              <a:r>
                <a:rPr lang="it-IT" dirty="0">
                  <a:cs typeface="Times New Roman" pitchFamily="18" charset="0"/>
                </a:rPr>
                <a:t>anteriore</a:t>
              </a:r>
            </a:p>
          </p:txBody>
        </p:sp>
        <p:sp>
          <p:nvSpPr>
            <p:cNvPr id="73737" name="AutoShape 8"/>
            <p:cNvSpPr>
              <a:spLocks noChangeArrowheads="1"/>
            </p:cNvSpPr>
            <p:nvPr/>
          </p:nvSpPr>
          <p:spPr bwMode="auto">
            <a:xfrm>
              <a:off x="1920" y="2400"/>
              <a:ext cx="1584" cy="672"/>
            </a:xfrm>
            <a:prstGeom prst="bevel">
              <a:avLst>
                <a:gd name="adj" fmla="val 12500"/>
              </a:avLst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r>
                <a:rPr lang="it-IT" dirty="0">
                  <a:cs typeface="Times New Roman" pitchFamily="18" charset="0"/>
                </a:rPr>
                <a:t>Indagare sull</a:t>
              </a:r>
              <a:r>
                <a:rPr lang="it-IT" dirty="0">
                  <a:latin typeface="Times New Roman" pitchFamily="18" charset="0"/>
                  <a:cs typeface="Times New Roman" pitchFamily="18" charset="0"/>
                </a:rPr>
                <a:t>’</a:t>
              </a:r>
              <a:r>
                <a:rPr lang="it-IT" dirty="0">
                  <a:cs typeface="Times New Roman" pitchFamily="18" charset="0"/>
                </a:rPr>
                <a:t>uso</a:t>
              </a:r>
            </a:p>
          </p:txBody>
        </p:sp>
        <p:cxnSp>
          <p:nvCxnSpPr>
            <p:cNvPr id="87049" name="AutoShape 9"/>
            <p:cNvCxnSpPr>
              <a:cxnSpLocks noChangeShapeType="1"/>
              <a:stCxn id="73734" idx="2"/>
              <a:endCxn id="73735" idx="6"/>
            </p:cNvCxnSpPr>
            <p:nvPr/>
          </p:nvCxnSpPr>
          <p:spPr bwMode="auto">
            <a:xfrm rot="5400000">
              <a:off x="1439" y="1107"/>
              <a:ext cx="790" cy="1796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</p:spPr>
        </p:cxnSp>
        <p:cxnSp>
          <p:nvCxnSpPr>
            <p:cNvPr id="87050" name="AutoShape 10"/>
            <p:cNvCxnSpPr>
              <a:cxnSpLocks noChangeShapeType="1"/>
              <a:stCxn id="73734" idx="2"/>
              <a:endCxn id="73737" idx="6"/>
            </p:cNvCxnSpPr>
            <p:nvPr/>
          </p:nvCxnSpPr>
          <p:spPr bwMode="auto">
            <a:xfrm rot="5400000">
              <a:off x="2327" y="1995"/>
              <a:ext cx="790" cy="2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</p:spPr>
        </p:cxnSp>
        <p:cxnSp>
          <p:nvCxnSpPr>
            <p:cNvPr id="87051" name="AutoShape 11"/>
            <p:cNvCxnSpPr>
              <a:cxnSpLocks noChangeShapeType="1"/>
              <a:stCxn id="73734" idx="2"/>
              <a:endCxn id="73736" idx="6"/>
            </p:cNvCxnSpPr>
            <p:nvPr/>
          </p:nvCxnSpPr>
          <p:spPr bwMode="auto">
            <a:xfrm rot="16200000" flipH="1">
              <a:off x="3107" y="1235"/>
              <a:ext cx="1078" cy="182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</p:spPr>
        </p:cxnSp>
        <p:sp>
          <p:nvSpPr>
            <p:cNvPr id="73741" name="Rectangle 12"/>
            <p:cNvSpPr>
              <a:spLocks noChangeArrowheads="1"/>
            </p:cNvSpPr>
            <p:nvPr/>
          </p:nvSpPr>
          <p:spPr bwMode="auto">
            <a:xfrm>
              <a:off x="192" y="3360"/>
              <a:ext cx="1505" cy="511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r>
                <a:rPr lang="it-IT" dirty="0">
                  <a:cs typeface="Times New Roman" pitchFamily="18" charset="0"/>
                </a:rPr>
                <a:t>Accordo di coesistenza</a:t>
              </a:r>
            </a:p>
          </p:txBody>
        </p:sp>
        <p:sp>
          <p:nvSpPr>
            <p:cNvPr id="73742" name="Rectangle 13"/>
            <p:cNvSpPr>
              <a:spLocks noChangeArrowheads="1"/>
            </p:cNvSpPr>
            <p:nvPr/>
          </p:nvSpPr>
          <p:spPr bwMode="auto">
            <a:xfrm>
              <a:off x="1922" y="3376"/>
              <a:ext cx="1627" cy="511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r>
                <a:rPr lang="it-IT" dirty="0">
                  <a:cs typeface="Times New Roman" pitchFamily="18" charset="0"/>
                </a:rPr>
                <a:t>Azione di cancellazione</a:t>
              </a:r>
            </a:p>
            <a:p>
              <a:pPr>
                <a:defRPr/>
              </a:pPr>
              <a:r>
                <a:rPr lang="it-IT" dirty="0">
                  <a:cs typeface="Times New Roman" pitchFamily="18" charset="0"/>
                </a:rPr>
                <a:t>per non uso</a:t>
              </a:r>
            </a:p>
          </p:txBody>
        </p:sp>
        <p:cxnSp>
          <p:nvCxnSpPr>
            <p:cNvPr id="87054" name="AutoShape 14"/>
            <p:cNvCxnSpPr>
              <a:cxnSpLocks noChangeShapeType="1"/>
              <a:stCxn id="73735" idx="2"/>
              <a:endCxn id="73741" idx="0"/>
            </p:cNvCxnSpPr>
            <p:nvPr/>
          </p:nvCxnSpPr>
          <p:spPr bwMode="auto">
            <a:xfrm rot="16200000" flipH="1">
              <a:off x="796" y="3212"/>
              <a:ext cx="288" cy="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</p:spPr>
        </p:cxnSp>
        <p:cxnSp>
          <p:nvCxnSpPr>
            <p:cNvPr id="87055" name="AutoShape 15"/>
            <p:cNvCxnSpPr>
              <a:cxnSpLocks noChangeShapeType="1"/>
              <a:stCxn id="73737" idx="2"/>
              <a:endCxn id="73742" idx="0"/>
            </p:cNvCxnSpPr>
            <p:nvPr/>
          </p:nvCxnSpPr>
          <p:spPr bwMode="auto">
            <a:xfrm rot="16200000" flipH="1">
              <a:off x="2572" y="3212"/>
              <a:ext cx="304" cy="23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</p:spPr>
        </p:cxnSp>
        <p:sp>
          <p:nvSpPr>
            <p:cNvPr id="73745" name="Rectangle 16"/>
            <p:cNvSpPr>
              <a:spLocks noChangeArrowheads="1"/>
            </p:cNvSpPr>
            <p:nvPr/>
          </p:nvSpPr>
          <p:spPr bwMode="auto">
            <a:xfrm>
              <a:off x="4172" y="1728"/>
              <a:ext cx="1204" cy="613"/>
            </a:xfrm>
            <a:prstGeom prst="rect">
              <a:avLst/>
            </a:prstGeom>
            <a:solidFill>
              <a:srgbClr val="FF6699"/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r>
                <a:rPr lang="it-IT" dirty="0">
                  <a:cs typeface="Times New Roman" pitchFamily="18" charset="0"/>
                </a:rPr>
                <a:t>Cambiare marchio</a:t>
              </a:r>
            </a:p>
          </p:txBody>
        </p:sp>
        <p:cxnSp>
          <p:nvCxnSpPr>
            <p:cNvPr id="87057" name="AutoShape 17"/>
            <p:cNvCxnSpPr>
              <a:cxnSpLocks noChangeShapeType="1"/>
              <a:stCxn id="73734" idx="3"/>
              <a:endCxn id="73745" idx="3"/>
            </p:cNvCxnSpPr>
            <p:nvPr/>
          </p:nvCxnSpPr>
          <p:spPr bwMode="auto">
            <a:xfrm>
              <a:off x="4580" y="1345"/>
              <a:ext cx="796" cy="689"/>
            </a:xfrm>
            <a:prstGeom prst="bentConnector3">
              <a:avLst>
                <a:gd name="adj1" fmla="val 118088"/>
              </a:avLst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</p:spPr>
        </p:cxnSp>
      </p:grpSp>
      <p:sp>
        <p:nvSpPr>
          <p:cNvPr id="18" name="Segnaposto numero diapositiva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A4D4F5-B5D2-45E2-AAD3-DA82415C8CBE}" type="slidenum">
              <a:rPr lang="it-IT" altLang="en-US" smtClean="0"/>
              <a:pPr>
                <a:defRPr/>
              </a:pPr>
              <a:t>22</a:t>
            </a:fld>
            <a:endParaRPr lang="it-IT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2400" dirty="0" smtClean="0"/>
              <a:t>Dopo aver trovato un marchio </a:t>
            </a:r>
            <a:r>
              <a:rPr lang="it-IT" sz="2400" dirty="0" err="1" smtClean="0"/>
              <a:t>idoneo…</a:t>
            </a:r>
            <a:r>
              <a:rPr lang="it-IT" sz="2400" dirty="0" smtClean="0"/>
              <a:t/>
            </a:r>
            <a:br>
              <a:rPr lang="it-IT" sz="2400" dirty="0" smtClean="0"/>
            </a:br>
            <a:r>
              <a:rPr lang="it-IT" sz="2800" dirty="0" smtClean="0">
                <a:solidFill>
                  <a:schemeClr val="tx1"/>
                </a:solidFill>
              </a:rPr>
              <a:t>… depositare o non depositare ?</a:t>
            </a:r>
            <a:endParaRPr lang="it-IT" sz="2800" dirty="0">
              <a:solidFill>
                <a:schemeClr val="tx1"/>
              </a:solidFill>
            </a:endParaRPr>
          </a:p>
        </p:txBody>
      </p:sp>
      <p:sp>
        <p:nvSpPr>
          <p:cNvPr id="6" name="Segnaposto contenuto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it-IT" dirty="0" smtClean="0"/>
          </a:p>
          <a:p>
            <a:pPr algn="ctr">
              <a:buNone/>
            </a:pPr>
            <a:r>
              <a:rPr lang="it-IT" b="1" dirty="0" smtClean="0">
                <a:solidFill>
                  <a:srgbClr val="FF0000"/>
                </a:solidFill>
              </a:rPr>
              <a:t>MARCHIO </a:t>
            </a:r>
            <a:r>
              <a:rPr lang="it-IT" b="1" dirty="0" err="1" smtClean="0">
                <a:solidFill>
                  <a:srgbClr val="FF0000"/>
                </a:solidFill>
              </a:rPr>
              <a:t>DI</a:t>
            </a:r>
            <a:r>
              <a:rPr lang="it-IT" b="1" dirty="0" smtClean="0">
                <a:solidFill>
                  <a:srgbClr val="FF0000"/>
                </a:solidFill>
              </a:rPr>
              <a:t> FATTO</a:t>
            </a:r>
          </a:p>
          <a:p>
            <a:pPr>
              <a:buNone/>
            </a:pPr>
            <a:r>
              <a:rPr lang="it-IT" b="1" dirty="0" smtClean="0"/>
              <a:t>Marchio usato</a:t>
            </a:r>
            <a:r>
              <a:rPr lang="it-IT" dirty="0" smtClean="0"/>
              <a:t>, </a:t>
            </a:r>
          </a:p>
          <a:p>
            <a:pPr>
              <a:buNone/>
            </a:pPr>
            <a:r>
              <a:rPr lang="it-IT" dirty="0" smtClean="0"/>
              <a:t>ma per il quale non è stata presentata domanda di registrazione 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endParaRPr lang="it-IT" dirty="0"/>
          </a:p>
        </p:txBody>
      </p:sp>
      <p:sp>
        <p:nvSpPr>
          <p:cNvPr id="7" name="Segnaposto contenuto 6"/>
          <p:cNvSpPr>
            <a:spLocks noGrp="1"/>
          </p:cNvSpPr>
          <p:nvPr>
            <p:ph sz="half" idx="2"/>
          </p:nvPr>
        </p:nvSpPr>
        <p:spPr>
          <a:xfrm>
            <a:off x="4860032" y="2132856"/>
            <a:ext cx="3826768" cy="3993307"/>
          </a:xfrm>
        </p:spPr>
        <p:txBody>
          <a:bodyPr/>
          <a:lstStyle/>
          <a:p>
            <a:pPr algn="ctr">
              <a:buNone/>
            </a:pPr>
            <a:r>
              <a:rPr lang="it-IT" b="1" dirty="0" smtClean="0">
                <a:solidFill>
                  <a:srgbClr val="00B050"/>
                </a:solidFill>
              </a:rPr>
              <a:t>MARCHIO REGISTRATO</a:t>
            </a:r>
          </a:p>
          <a:p>
            <a:pPr>
              <a:buNone/>
            </a:pPr>
            <a:r>
              <a:rPr lang="it-IT" dirty="0" smtClean="0"/>
              <a:t>Depositata  domanda di registrazione   - superato esame  - </a:t>
            </a:r>
            <a:r>
              <a:rPr lang="it-IT" b="1" dirty="0" smtClean="0"/>
              <a:t>ottenuto</a:t>
            </a:r>
            <a:r>
              <a:rPr lang="it-IT" dirty="0" smtClean="0"/>
              <a:t> </a:t>
            </a:r>
            <a:r>
              <a:rPr lang="it-IT" b="1" dirty="0" smtClean="0"/>
              <a:t>Certificato di registrazione</a:t>
            </a:r>
          </a:p>
          <a:p>
            <a:pPr>
              <a:buNone/>
            </a:pPr>
            <a:endParaRPr lang="it-IT" sz="2400" b="1" dirty="0" smtClean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altLang="en-US" smtClean="0"/>
              <a:t>ST</a:t>
            </a:r>
            <a:r>
              <a:rPr lang="en-US" altLang="en-US" smtClean="0"/>
              <a:t>UDIO TORTA</a:t>
            </a:r>
          </a:p>
          <a:p>
            <a:pPr>
              <a:defRPr/>
            </a:pPr>
            <a:r>
              <a:rPr lang="en-US" altLang="en-US" smtClean="0"/>
              <a:t>Consulenti in Proprietà Industriale</a:t>
            </a:r>
            <a:endParaRPr lang="it-IT" alt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171CE2-E14C-4716-AC08-B2C65F2C3038}" type="slidenum">
              <a:rPr lang="it-IT" altLang="en-US" smtClean="0"/>
              <a:pPr>
                <a:defRPr/>
              </a:pPr>
              <a:t>23</a:t>
            </a:fld>
            <a:endParaRPr lang="it-IT" altLang="en-US" dirty="0"/>
          </a:p>
        </p:txBody>
      </p:sp>
      <p:pic>
        <p:nvPicPr>
          <p:cNvPr id="5" name="Immagine 4" descr="http://4.bp.blogspot.com/_KijTJeD-wbU/SxK-Z-A4qCI/AAAAAAAAAAM/DcZ9B_h-2Zw/s1600/Dubbio.jpg"/>
          <p:cNvPicPr/>
          <p:nvPr/>
        </p:nvPicPr>
        <p:blipFill>
          <a:blip r:embed="rId2" cstate="print"/>
          <a:srcRect r="68079"/>
          <a:stretch>
            <a:fillRect/>
          </a:stretch>
        </p:blipFill>
        <p:spPr bwMode="auto">
          <a:xfrm>
            <a:off x="-108520" y="0"/>
            <a:ext cx="1033774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egnaposto data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 smtClean="0"/>
              <a:t>14 maggio 2011</a:t>
            </a:r>
            <a:endParaRPr lang="it-IT" altLang="en-US" smtClean="0"/>
          </a:p>
        </p:txBody>
      </p:sp>
      <p:sp>
        <p:nvSpPr>
          <p:cNvPr id="55299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7092E6"/>
                </a:solidFill>
              </a:rPr>
              <a:t>ST</a:t>
            </a:r>
            <a:r>
              <a:rPr lang="en-US" altLang="en-US" b="1" smtClean="0">
                <a:solidFill>
                  <a:srgbClr val="7092E6"/>
                </a:solidFill>
              </a:rPr>
              <a:t>UDIO TORTA</a:t>
            </a:r>
          </a:p>
          <a:p>
            <a:r>
              <a:rPr lang="en-US" altLang="en-US" sz="900" smtClean="0"/>
              <a:t>Consulenti in Proprietà Industriale</a:t>
            </a:r>
            <a:endParaRPr lang="it-IT" altLang="en-US" sz="900" smtClean="0"/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468313" y="404813"/>
            <a:ext cx="75438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3200" b="1" dirty="0" smtClean="0">
                <a:solidFill>
                  <a:srgbClr val="00B050"/>
                </a:solidFill>
              </a:rPr>
              <a:t>MARCHI REGISTRATI: </a:t>
            </a:r>
            <a:r>
              <a:rPr lang="it-IT" sz="3200" b="1" dirty="0">
                <a:solidFill>
                  <a:srgbClr val="00B050"/>
                </a:solidFill>
              </a:rPr>
              <a:t>diritti conferiti</a:t>
            </a:r>
            <a:endParaRPr lang="it-IT" sz="2800" b="1" dirty="0">
              <a:solidFill>
                <a:srgbClr val="00B050"/>
              </a:solidFill>
            </a:endParaRPr>
          </a:p>
        </p:txBody>
      </p:sp>
      <p:sp>
        <p:nvSpPr>
          <p:cNvPr id="619525" name="Text Box 4"/>
          <p:cNvSpPr txBox="1">
            <a:spLocks noChangeArrowheads="1"/>
          </p:cNvSpPr>
          <p:nvPr/>
        </p:nvSpPr>
        <p:spPr bwMode="auto">
          <a:xfrm>
            <a:off x="357188" y="1643063"/>
            <a:ext cx="8501062" cy="418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l">
              <a:spcBef>
                <a:spcPct val="50000"/>
              </a:spcBef>
              <a:defRPr/>
            </a:pPr>
            <a:r>
              <a:rPr lang="it-IT" sz="2200" dirty="0">
                <a:latin typeface="Arial Unicode MS" pitchFamily="34" charset="-128"/>
              </a:rPr>
              <a:t>Il Titolare ha il diritto di impedire a terzi di registrare e usare segni confondibili con il proprio, in particolare:</a:t>
            </a:r>
          </a:p>
          <a:p>
            <a:pPr marL="457200" indent="-457200" algn="l">
              <a:spcBef>
                <a:spcPct val="50000"/>
              </a:spcBef>
              <a:defRPr/>
            </a:pPr>
            <a:r>
              <a:rPr lang="it-IT" sz="2200" dirty="0">
                <a:latin typeface="Arial Unicode MS" pitchFamily="34" charset="-128"/>
              </a:rPr>
              <a:t>(1)	Segno </a:t>
            </a:r>
            <a:r>
              <a:rPr lang="it-IT" sz="2200" u="sng" dirty="0">
                <a:latin typeface="Arial Unicode MS" pitchFamily="34" charset="-128"/>
              </a:rPr>
              <a:t>identico per prodotti identici</a:t>
            </a:r>
          </a:p>
          <a:p>
            <a:pPr marL="457200" indent="-457200" algn="l">
              <a:spcBef>
                <a:spcPct val="50000"/>
              </a:spcBef>
              <a:defRPr/>
            </a:pPr>
            <a:r>
              <a:rPr lang="it-IT" sz="2200" dirty="0">
                <a:latin typeface="Arial Unicode MS" pitchFamily="34" charset="-128"/>
              </a:rPr>
              <a:t>(2)	- Segno </a:t>
            </a:r>
            <a:r>
              <a:rPr lang="it-IT" sz="2200" u="sng" dirty="0">
                <a:latin typeface="Arial Unicode MS" pitchFamily="34" charset="-128"/>
              </a:rPr>
              <a:t>identico</a:t>
            </a:r>
            <a:r>
              <a:rPr lang="it-IT" sz="2200" dirty="0">
                <a:latin typeface="Arial Unicode MS" pitchFamily="34" charset="-128"/>
              </a:rPr>
              <a:t> per prodotti </a:t>
            </a:r>
            <a:r>
              <a:rPr lang="it-IT" sz="2200" u="sng" dirty="0">
                <a:latin typeface="Arial Unicode MS" pitchFamily="34" charset="-128"/>
              </a:rPr>
              <a:t>affini</a:t>
            </a:r>
            <a:r>
              <a:rPr lang="it-IT" sz="2200" dirty="0">
                <a:latin typeface="Arial Unicode MS" pitchFamily="34" charset="-128"/>
              </a:rPr>
              <a:t>, o</a:t>
            </a:r>
          </a:p>
          <a:p>
            <a:pPr marL="457200" indent="-457200" algn="l">
              <a:spcBef>
                <a:spcPct val="20000"/>
              </a:spcBef>
              <a:defRPr/>
            </a:pPr>
            <a:r>
              <a:rPr lang="it-IT" sz="2200" dirty="0">
                <a:latin typeface="Arial Unicode MS" pitchFamily="34" charset="-128"/>
              </a:rPr>
              <a:t>	- segno </a:t>
            </a:r>
            <a:r>
              <a:rPr lang="it-IT" sz="2200" u="sng" dirty="0">
                <a:latin typeface="Arial Unicode MS" pitchFamily="34" charset="-128"/>
              </a:rPr>
              <a:t>simile</a:t>
            </a:r>
            <a:r>
              <a:rPr lang="it-IT" sz="2200" dirty="0">
                <a:latin typeface="Arial Unicode MS" pitchFamily="34" charset="-128"/>
              </a:rPr>
              <a:t> per prodotti </a:t>
            </a:r>
            <a:r>
              <a:rPr lang="it-IT" sz="2200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</a:rPr>
              <a:t>identici</a:t>
            </a:r>
            <a:r>
              <a:rPr lang="it-IT" sz="2200" dirty="0">
                <a:latin typeface="Arial Unicode MS" pitchFamily="34" charset="-128"/>
              </a:rPr>
              <a:t>, o</a:t>
            </a:r>
          </a:p>
          <a:p>
            <a:pPr marL="457200" indent="-457200" algn="l">
              <a:spcBef>
                <a:spcPct val="20000"/>
              </a:spcBef>
              <a:defRPr/>
            </a:pPr>
            <a:r>
              <a:rPr lang="it-IT" sz="2200" dirty="0">
                <a:latin typeface="Arial Unicode MS" pitchFamily="34" charset="-128"/>
              </a:rPr>
              <a:t>	- segno </a:t>
            </a:r>
            <a:r>
              <a:rPr lang="it-IT" sz="2200" u="sng" dirty="0">
                <a:latin typeface="Arial Unicode MS" pitchFamily="34" charset="-128"/>
              </a:rPr>
              <a:t>simile</a:t>
            </a:r>
            <a:r>
              <a:rPr lang="it-IT" sz="2200" dirty="0">
                <a:latin typeface="Arial Unicode MS" pitchFamily="34" charset="-128"/>
              </a:rPr>
              <a:t> per prodotti </a:t>
            </a:r>
            <a:r>
              <a:rPr lang="it-IT" sz="2200" u="sng" dirty="0">
                <a:latin typeface="Arial Unicode MS" pitchFamily="34" charset="-128"/>
              </a:rPr>
              <a:t>affini</a:t>
            </a:r>
          </a:p>
          <a:p>
            <a:pPr marL="457200" indent="-457200" algn="l">
              <a:spcBef>
                <a:spcPct val="20000"/>
              </a:spcBef>
              <a:defRPr/>
            </a:pPr>
            <a:r>
              <a:rPr lang="it-IT" sz="2200" dirty="0">
                <a:latin typeface="Arial Unicode MS" pitchFamily="34" charset="-128"/>
              </a:rPr>
              <a:t>	se sussiste un rischio di confusione</a:t>
            </a:r>
          </a:p>
          <a:p>
            <a:pPr marL="457200" indent="-457200" algn="l">
              <a:spcBef>
                <a:spcPct val="50000"/>
              </a:spcBef>
              <a:defRPr/>
            </a:pPr>
            <a:r>
              <a:rPr lang="it-IT" sz="2200" dirty="0">
                <a:latin typeface="Arial Unicode MS" pitchFamily="34" charset="-128"/>
              </a:rPr>
              <a:t>(3)	Se marchio di </a:t>
            </a:r>
            <a:r>
              <a:rPr lang="it-IT" sz="2200" u="sng" dirty="0">
                <a:latin typeface="Arial Unicode MS" pitchFamily="34" charset="-128"/>
              </a:rPr>
              <a:t>rinomanza</a:t>
            </a:r>
            <a:r>
              <a:rPr lang="it-IT" sz="2200" dirty="0">
                <a:latin typeface="Arial Unicode MS" pitchFamily="34" charset="-128"/>
              </a:rPr>
              <a:t>: segno identico o simile per prodotti (anche) </a:t>
            </a:r>
            <a:r>
              <a:rPr lang="it-IT" sz="2200" u="sng" dirty="0">
                <a:latin typeface="Arial Unicode MS" pitchFamily="34" charset="-128"/>
              </a:rPr>
              <a:t>non identici o non affini</a:t>
            </a:r>
            <a:r>
              <a:rPr lang="it-IT" sz="2200" dirty="0">
                <a:latin typeface="Arial Unicode MS" pitchFamily="34" charset="-128"/>
              </a:rPr>
              <a:t>, se sussiste indebito vantaggio o pregiudizio          tutela extramerceologica</a:t>
            </a:r>
          </a:p>
        </p:txBody>
      </p:sp>
      <p:sp>
        <p:nvSpPr>
          <p:cNvPr id="55302" name="Freccia a destra 5"/>
          <p:cNvSpPr>
            <a:spLocks noChangeArrowheads="1"/>
          </p:cNvSpPr>
          <p:nvPr/>
        </p:nvSpPr>
        <p:spPr bwMode="auto">
          <a:xfrm>
            <a:off x="2571750" y="5500688"/>
            <a:ext cx="500063" cy="214312"/>
          </a:xfrm>
          <a:prstGeom prst="rightArrow">
            <a:avLst>
              <a:gd name="adj1" fmla="val 50000"/>
              <a:gd name="adj2" fmla="val 50005"/>
            </a:avLst>
          </a:prstGeom>
          <a:solidFill>
            <a:srgbClr val="3333CC"/>
          </a:solidFill>
          <a:ln w="38100" algn="ctr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rgbClr val="00B050"/>
                </a:solidFill>
              </a:rPr>
              <a:t>Il Titolare del </a:t>
            </a:r>
            <a:r>
              <a:rPr lang="it-IT" b="1" dirty="0" smtClean="0">
                <a:solidFill>
                  <a:srgbClr val="00B050"/>
                </a:solidFill>
              </a:rPr>
              <a:t>Marchio Registrato</a:t>
            </a:r>
            <a:endParaRPr lang="it-IT" dirty="0">
              <a:solidFill>
                <a:srgbClr val="00B050"/>
              </a:solidFill>
            </a:endParaRPr>
          </a:p>
        </p:txBody>
      </p:sp>
      <p:sp>
        <p:nvSpPr>
          <p:cNvPr id="18435" name="Segnaposto testo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/>
            <a:r>
              <a:rPr lang="it-IT" dirty="0" smtClean="0"/>
              <a:t>Cosa può fare</a:t>
            </a:r>
          </a:p>
          <a:p>
            <a:pPr algn="ctr" eaLnBrk="1" hangingPunct="1"/>
            <a:endParaRPr lang="it-IT" dirty="0" smtClean="0"/>
          </a:p>
        </p:txBody>
      </p:sp>
      <p:sp>
        <p:nvSpPr>
          <p:cNvPr id="5" name="Segnaposto contenuto 4"/>
          <p:cNvSpPr>
            <a:spLocks noGrp="1"/>
          </p:cNvSpPr>
          <p:nvPr>
            <p:ph sz="half" idx="2"/>
          </p:nvPr>
        </p:nvSpPr>
        <p:spPr>
          <a:xfrm>
            <a:off x="457200" y="1341438"/>
            <a:ext cx="4040188" cy="4784725"/>
          </a:xfrm>
          <a:ln w="19050">
            <a:solidFill>
              <a:srgbClr val="00B050"/>
            </a:solidFill>
          </a:ln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sz="1900" dirty="0" smtClean="0">
              <a:solidFill>
                <a:srgbClr val="002060"/>
              </a:solidFill>
            </a:endParaRPr>
          </a:p>
          <a:p>
            <a:pPr eaLnBrk="1" fontAlgn="auto" hangingPunct="1">
              <a:spcAft>
                <a:spcPts val="0"/>
              </a:spcAft>
              <a:buNone/>
              <a:defRPr/>
            </a:pPr>
            <a:endParaRPr lang="it-IT" sz="1900" dirty="0" smtClean="0">
              <a:solidFill>
                <a:srgbClr val="00206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sz="1900" dirty="0" smtClean="0">
              <a:solidFill>
                <a:srgbClr val="00206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100" dirty="0" smtClean="0">
                <a:solidFill>
                  <a:srgbClr val="002060"/>
                </a:solidFill>
              </a:rPr>
              <a:t>Impedire a terzi di usare e registrare un marchio o altro segno confondibili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sz="2100" dirty="0" smtClean="0">
              <a:solidFill>
                <a:srgbClr val="00206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100" dirty="0" smtClean="0">
                <a:solidFill>
                  <a:srgbClr val="002060"/>
                </a:solidFill>
              </a:rPr>
              <a:t>Invalidare marchio successivo :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it-IT" sz="2100" dirty="0" smtClean="0">
                <a:solidFill>
                  <a:srgbClr val="002060"/>
                </a:solidFill>
              </a:rPr>
              <a:t>opposizione amministrativa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it-IT" sz="2100" dirty="0" smtClean="0">
                <a:solidFill>
                  <a:srgbClr val="002060"/>
                </a:solidFill>
              </a:rPr>
              <a:t>presentare tutte le azioni, civili e penali, per la tutela dalla contraffazione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sz="2100" dirty="0" smtClean="0">
              <a:solidFill>
                <a:srgbClr val="00206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sz="1400" dirty="0" smtClean="0">
              <a:solidFill>
                <a:srgbClr val="00206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200" dirty="0" smtClean="0">
                <a:solidFill>
                  <a:srgbClr val="002060"/>
                </a:solidFill>
              </a:rPr>
              <a:t>Presentare istanza sorveglianza doganale, chiedere intervento Autorità di polizia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sz="2100" dirty="0" smtClean="0">
              <a:solidFill>
                <a:srgbClr val="00206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sz="1900" dirty="0" smtClean="0">
              <a:solidFill>
                <a:srgbClr val="00206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sz="1800" dirty="0" smtClean="0">
              <a:solidFill>
                <a:srgbClr val="00206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dirty="0"/>
          </a:p>
        </p:txBody>
      </p:sp>
      <p:sp>
        <p:nvSpPr>
          <p:cNvPr id="18437" name="Segnaposto testo 5"/>
          <p:cNvSpPr>
            <a:spLocks noGrp="1"/>
          </p:cNvSpPr>
          <p:nvPr>
            <p:ph type="body" sz="quarter" idx="3"/>
          </p:nvPr>
        </p:nvSpPr>
        <p:spPr>
          <a:xfrm>
            <a:off x="4716016" y="2060848"/>
            <a:ext cx="4041775" cy="3096344"/>
          </a:xfrm>
          <a:ln>
            <a:solidFill>
              <a:schemeClr val="tx1"/>
            </a:solidFill>
          </a:ln>
        </p:spPr>
        <p:txBody>
          <a:bodyPr/>
          <a:lstStyle/>
          <a:p>
            <a:pPr algn="ctr" eaLnBrk="1" hangingPunct="1"/>
            <a:endParaRPr lang="it-IT" dirty="0" smtClean="0"/>
          </a:p>
          <a:p>
            <a:pPr algn="ctr" eaLnBrk="1" hangingPunct="1"/>
            <a:endParaRPr lang="it-IT" dirty="0" smtClean="0"/>
          </a:p>
          <a:p>
            <a:pPr algn="ctr" eaLnBrk="1" hangingPunct="1"/>
            <a:endParaRPr lang="it-IT" dirty="0" smtClean="0"/>
          </a:p>
          <a:p>
            <a:pPr algn="ctr" eaLnBrk="1" hangingPunct="1"/>
            <a:endParaRPr lang="it-IT" dirty="0" smtClean="0"/>
          </a:p>
          <a:p>
            <a:pPr algn="ctr" eaLnBrk="1" hangingPunct="1"/>
            <a:r>
              <a:rPr lang="it-IT" dirty="0" smtClean="0"/>
              <a:t>Cosa deve fare</a:t>
            </a:r>
          </a:p>
          <a:p>
            <a:pPr algn="ctr" eaLnBrk="1" hangingPunct="1"/>
            <a:endParaRPr lang="it-IT" dirty="0" smtClean="0"/>
          </a:p>
          <a:p>
            <a:pPr algn="ctr" eaLnBrk="1" hangingPunct="1"/>
            <a:r>
              <a:rPr lang="it-IT" dirty="0" smtClean="0"/>
              <a:t>Onere d’uso: il marchio registrato deve essere usato  per i prodotti designati entro 5 anni dalla registrazione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ln>
            <a:solidFill>
              <a:srgbClr val="FF000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b="1" dirty="0" smtClean="0">
                <a:solidFill>
                  <a:srgbClr val="FF0000"/>
                </a:solidFill>
              </a:rPr>
              <a:t>Marchio di Fatto  in ITALIA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8435" name="Segnaposto testo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/>
            <a:endParaRPr lang="it-IT" dirty="0" smtClean="0"/>
          </a:p>
        </p:txBody>
      </p:sp>
      <p:sp>
        <p:nvSpPr>
          <p:cNvPr id="5" name="Segnaposto contenuto 4"/>
          <p:cNvSpPr>
            <a:spLocks noGrp="1"/>
          </p:cNvSpPr>
          <p:nvPr>
            <p:ph sz="half" idx="2"/>
          </p:nvPr>
        </p:nvSpPr>
        <p:spPr>
          <a:xfrm>
            <a:off x="457200" y="1700808"/>
            <a:ext cx="4040188" cy="4425355"/>
          </a:xfrm>
          <a:ln w="19050">
            <a:noFill/>
          </a:ln>
        </p:spPr>
        <p:txBody>
          <a:bodyPr rtlCol="0">
            <a:normAutofit fontScale="55000" lnSpcReduction="20000"/>
          </a:bodyPr>
          <a:lstStyle/>
          <a:p>
            <a:pPr eaLnBrk="1" fontAlgn="auto" hangingPunct="1">
              <a:spcAft>
                <a:spcPts val="0"/>
              </a:spcAft>
              <a:buNone/>
              <a:defRPr/>
            </a:pPr>
            <a:endParaRPr lang="it-IT" sz="1900" dirty="0" smtClean="0">
              <a:solidFill>
                <a:srgbClr val="002060"/>
              </a:solidFill>
            </a:endParaRPr>
          </a:p>
          <a:p>
            <a:pPr eaLnBrk="1" fontAlgn="auto" hangingPunct="1">
              <a:spcAft>
                <a:spcPts val="0"/>
              </a:spcAft>
              <a:buNone/>
              <a:defRPr/>
            </a:pPr>
            <a:endParaRPr lang="it-IT" sz="1900" dirty="0" smtClean="0">
              <a:solidFill>
                <a:srgbClr val="002060"/>
              </a:solidFill>
            </a:endParaRPr>
          </a:p>
          <a:p>
            <a:pPr eaLnBrk="1" fontAlgn="auto" hangingPunct="1">
              <a:spcAft>
                <a:spcPts val="0"/>
              </a:spcAft>
              <a:buNone/>
              <a:defRPr/>
            </a:pPr>
            <a:endParaRPr lang="it-IT" sz="1900" dirty="0" smtClean="0">
              <a:solidFill>
                <a:srgbClr val="002060"/>
              </a:solidFill>
            </a:endParaRP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it-IT" sz="2100" dirty="0" smtClean="0">
                <a:solidFill>
                  <a:srgbClr val="002060"/>
                </a:solidFill>
              </a:rPr>
              <a:t>Titolare può usarlo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it-IT" sz="2100" dirty="0" smtClean="0">
                <a:solidFill>
                  <a:srgbClr val="002060"/>
                </a:solidFill>
              </a:rPr>
              <a:t> ma , se qualcun altro lo registra, 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it-IT" sz="2100" dirty="0" smtClean="0">
                <a:solidFill>
                  <a:srgbClr val="002060"/>
                </a:solidFill>
              </a:rPr>
              <a:t>al massimo può continuare  ad usarlo nei limiti del </a:t>
            </a:r>
            <a:r>
              <a:rPr lang="it-IT" sz="2100" dirty="0" err="1" smtClean="0">
                <a:solidFill>
                  <a:srgbClr val="002060"/>
                </a:solidFill>
              </a:rPr>
              <a:t>preuso</a:t>
            </a:r>
            <a:endParaRPr lang="it-IT" sz="2100" dirty="0" smtClean="0">
              <a:solidFill>
                <a:srgbClr val="00206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sz="2100" dirty="0" smtClean="0">
              <a:solidFill>
                <a:srgbClr val="00206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sz="2100" dirty="0" smtClean="0">
              <a:solidFill>
                <a:srgbClr val="00206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100" dirty="0" smtClean="0">
                <a:solidFill>
                  <a:srgbClr val="002060"/>
                </a:solidFill>
              </a:rPr>
              <a:t>Titolare può tentare di Invalidare marchio italiano successivo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100" dirty="0" smtClean="0">
                <a:solidFill>
                  <a:srgbClr val="002060"/>
                </a:solidFill>
              </a:rPr>
              <a:t>presentare tutte le azioni per la tutela dalla contraffazione  ai sensi norme del CPI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100" dirty="0" smtClean="0">
                <a:solidFill>
                  <a:srgbClr val="002060"/>
                </a:solidFill>
              </a:rPr>
              <a:t>Presentare opposizione comunitaria (8.4 RMC) e Azione Nullità (53 RMC)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sz="1900" dirty="0" smtClean="0">
              <a:solidFill>
                <a:srgbClr val="00206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3800" b="1" i="1" dirty="0" smtClean="0">
                <a:solidFill>
                  <a:srgbClr val="002060"/>
                </a:solidFill>
              </a:rPr>
              <a:t>Ma sempre  con onere probatorio  gravoso – dimostrando la bontà e l’ampiezza del  suo diritto di fatto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dirty="0"/>
          </a:p>
        </p:txBody>
      </p:sp>
      <p:sp>
        <p:nvSpPr>
          <p:cNvPr id="18437" name="Segnaposto testo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 eaLnBrk="1" hangingPunct="1"/>
            <a:r>
              <a:rPr lang="it-IT" smtClean="0"/>
              <a:t>Cosa non può fare</a:t>
            </a:r>
          </a:p>
          <a:p>
            <a:pPr algn="ctr" eaLnBrk="1" hangingPunct="1"/>
            <a:endParaRPr lang="it-IT" smtClean="0"/>
          </a:p>
        </p:txBody>
      </p:sp>
      <p:sp>
        <p:nvSpPr>
          <p:cNvPr id="18438" name="Segnaposto contenuto 6"/>
          <p:cNvSpPr>
            <a:spLocks noGrp="1"/>
          </p:cNvSpPr>
          <p:nvPr>
            <p:ph sz="quarter" idx="4"/>
          </p:nvPr>
        </p:nvSpPr>
        <p:spPr>
          <a:xfrm>
            <a:off x="4645025" y="1341438"/>
            <a:ext cx="4041775" cy="4784725"/>
          </a:xfrm>
          <a:ln w="28575">
            <a:solidFill>
              <a:srgbClr val="FF0000"/>
            </a:solidFill>
          </a:ln>
        </p:spPr>
        <p:txBody>
          <a:bodyPr/>
          <a:lstStyle/>
          <a:p>
            <a:pPr eaLnBrk="1" hangingPunct="1"/>
            <a:endParaRPr lang="it-IT" dirty="0" smtClean="0">
              <a:solidFill>
                <a:srgbClr val="002060"/>
              </a:solidFill>
            </a:endParaRPr>
          </a:p>
          <a:p>
            <a:pPr eaLnBrk="1" hangingPunct="1"/>
            <a:endParaRPr lang="it-IT" dirty="0" smtClean="0">
              <a:solidFill>
                <a:srgbClr val="002060"/>
              </a:solidFill>
            </a:endParaRPr>
          </a:p>
          <a:p>
            <a:pPr eaLnBrk="1" hangingPunct="1"/>
            <a:r>
              <a:rPr lang="it-IT" sz="1800" dirty="0" smtClean="0">
                <a:solidFill>
                  <a:srgbClr val="002060"/>
                </a:solidFill>
              </a:rPr>
              <a:t>Presentare opposizione  contro marchio italiano</a:t>
            </a:r>
          </a:p>
          <a:p>
            <a:pPr eaLnBrk="1" hangingPunct="1"/>
            <a:endParaRPr lang="it-IT" sz="1800" dirty="0" smtClean="0">
              <a:solidFill>
                <a:srgbClr val="002060"/>
              </a:solidFill>
            </a:endParaRPr>
          </a:p>
          <a:p>
            <a:pPr eaLnBrk="1" hangingPunct="1"/>
            <a:r>
              <a:rPr lang="it-IT" sz="1800" dirty="0" smtClean="0">
                <a:solidFill>
                  <a:srgbClr val="002060"/>
                </a:solidFill>
              </a:rPr>
              <a:t>Ottenere tutela penale (</a:t>
            </a:r>
            <a:r>
              <a:rPr lang="it-IT" sz="1800" dirty="0" err="1" smtClean="0">
                <a:solidFill>
                  <a:srgbClr val="002060"/>
                </a:solidFill>
              </a:rPr>
              <a:t>artt</a:t>
            </a:r>
            <a:r>
              <a:rPr lang="it-IT" sz="1800" dirty="0" smtClean="0">
                <a:solidFill>
                  <a:srgbClr val="002060"/>
                </a:solidFill>
              </a:rPr>
              <a:t> 473 e 74 CP)</a:t>
            </a:r>
          </a:p>
          <a:p>
            <a:pPr eaLnBrk="1" hangingPunct="1"/>
            <a:endParaRPr lang="it-IT" sz="1800" dirty="0" smtClean="0">
              <a:solidFill>
                <a:srgbClr val="002060"/>
              </a:solidFill>
            </a:endParaRPr>
          </a:p>
          <a:p>
            <a:pPr eaLnBrk="1" hangingPunct="1"/>
            <a:r>
              <a:rPr lang="it-IT" sz="1800" dirty="0" smtClean="0">
                <a:solidFill>
                  <a:srgbClr val="002060"/>
                </a:solidFill>
              </a:rPr>
              <a:t>Presentare istanza sorveglianza doganale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rgbClr val="FF0000"/>
            </a:solidFill>
          </a:ln>
        </p:spPr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Marchio di Fatto  all’estero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it-IT" sz="2800" b="1" dirty="0" smtClean="0"/>
              <a:t>La maggior parte degli Stati  NON permette di agire sulla base di marchio di fatto</a:t>
            </a:r>
            <a:r>
              <a:rPr lang="it-IT" sz="2800" dirty="0" smtClean="0"/>
              <a:t>,</a:t>
            </a:r>
          </a:p>
          <a:p>
            <a:pPr>
              <a:buNone/>
            </a:pPr>
            <a:r>
              <a:rPr lang="it-IT" sz="2800" dirty="0" smtClean="0"/>
              <a:t> né in sede amministrativa, né giudiziaria</a:t>
            </a:r>
          </a:p>
          <a:p>
            <a:pPr>
              <a:buNone/>
            </a:pPr>
            <a:endParaRPr lang="it-IT" sz="2800" dirty="0" smtClean="0"/>
          </a:p>
          <a:p>
            <a:r>
              <a:rPr lang="it-IT" sz="2800" dirty="0" smtClean="0"/>
              <a:t>In ambito UE alcuni Stati  ammettono una tutela, </a:t>
            </a:r>
            <a:r>
              <a:rPr lang="it-IT" sz="2800" b="1" dirty="0" smtClean="0"/>
              <a:t>a condizione che </a:t>
            </a:r>
            <a:r>
              <a:rPr lang="it-IT" sz="2800" dirty="0" smtClean="0"/>
              <a:t>venga provato l’uso, la diffusione e la conoscenza da parte dei consumatori (es. Germania _ indagine demoscopica obbligatoria)</a:t>
            </a:r>
          </a:p>
          <a:p>
            <a:endParaRPr lang="it-IT" sz="2800" dirty="0" smtClean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altLang="en-US" smtClean="0"/>
              <a:t>ST</a:t>
            </a:r>
            <a:r>
              <a:rPr lang="en-US" altLang="en-US" smtClean="0"/>
              <a:t>UDIO TORTA</a:t>
            </a:r>
          </a:p>
          <a:p>
            <a:pPr>
              <a:defRPr/>
            </a:pPr>
            <a:r>
              <a:rPr lang="en-US" altLang="en-US" smtClean="0"/>
              <a:t>Consulenti in Proprietà Industriale</a:t>
            </a:r>
            <a:endParaRPr lang="it-IT" alt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A4D4F5-B5D2-45E2-AAD3-DA82415C8CBE}" type="slidenum">
              <a:rPr lang="it-IT" altLang="en-US" smtClean="0"/>
              <a:pPr>
                <a:defRPr/>
              </a:pPr>
              <a:t>27</a:t>
            </a:fld>
            <a:endParaRPr lang="it-IT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2800" dirty="0" smtClean="0"/>
              <a:t>Dove </a:t>
            </a:r>
            <a:r>
              <a:rPr lang="it-IT" sz="2800" dirty="0" smtClean="0"/>
              <a:t>e come ottenere un marchio registrato ?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it-IT" dirty="0" smtClean="0">
                <a:solidFill>
                  <a:srgbClr val="C00000"/>
                </a:solidFill>
              </a:rPr>
              <a:t>Deposito di una domanda di registrazione nei Paesi di interesse </a:t>
            </a:r>
          </a:p>
          <a:p>
            <a:pPr eaLnBrk="1" hangingPunct="1"/>
            <a:r>
              <a:rPr lang="it-IT" sz="2000" dirty="0" smtClean="0"/>
              <a:t>IT _ Marchio  italiano</a:t>
            </a:r>
          </a:p>
          <a:p>
            <a:pPr eaLnBrk="1" hangingPunct="1">
              <a:buNone/>
            </a:pPr>
            <a:r>
              <a:rPr lang="it-IT" sz="2000" dirty="0" smtClean="0"/>
              <a:t>Ufficio Italiano Brevetti e marchi</a:t>
            </a:r>
          </a:p>
          <a:p>
            <a:pPr eaLnBrk="1" hangingPunct="1">
              <a:buNone/>
            </a:pPr>
            <a:endParaRPr lang="it-IT" sz="2000" dirty="0" smtClean="0"/>
          </a:p>
          <a:p>
            <a:pPr eaLnBrk="1" hangingPunct="1"/>
            <a:r>
              <a:rPr lang="it-IT" sz="2000" dirty="0" smtClean="0"/>
              <a:t>UE _ Marchio  Comunitario </a:t>
            </a:r>
          </a:p>
          <a:p>
            <a:pPr eaLnBrk="1" hangingPunct="1">
              <a:buNone/>
            </a:pPr>
            <a:r>
              <a:rPr lang="it-IT" sz="2000" dirty="0" smtClean="0"/>
              <a:t>Ufficio Armonizzazione Mercato Interno </a:t>
            </a:r>
          </a:p>
          <a:p>
            <a:pPr eaLnBrk="1" hangingPunct="1"/>
            <a:endParaRPr lang="it-IT" sz="2000" dirty="0" smtClean="0"/>
          </a:p>
          <a:p>
            <a:pPr eaLnBrk="1" hangingPunct="1"/>
            <a:r>
              <a:rPr lang="it-IT" sz="2000" dirty="0" smtClean="0"/>
              <a:t>Altri Paesi _ Marchio  Internazionale </a:t>
            </a:r>
          </a:p>
          <a:p>
            <a:pPr eaLnBrk="1" hangingPunct="1">
              <a:buNone/>
            </a:pPr>
            <a:r>
              <a:rPr lang="it-IT" sz="1600" dirty="0" smtClean="0"/>
              <a:t>(aderenti Accordo e Protocollo di Madrid)</a:t>
            </a:r>
          </a:p>
          <a:p>
            <a:pPr eaLnBrk="1" hangingPunct="1">
              <a:buNone/>
            </a:pPr>
            <a:endParaRPr lang="it-IT" sz="1600" dirty="0" smtClean="0"/>
          </a:p>
          <a:p>
            <a:pPr eaLnBrk="1" hangingPunct="1"/>
            <a:r>
              <a:rPr lang="it-IT" sz="2000" dirty="0" smtClean="0"/>
              <a:t>Altri Paesi </a:t>
            </a:r>
            <a:r>
              <a:rPr lang="it-IT" sz="2000" dirty="0" err="1" smtClean="0"/>
              <a:t>_Marchi</a:t>
            </a:r>
            <a:r>
              <a:rPr lang="it-IT" sz="2000" dirty="0" smtClean="0"/>
              <a:t> nazionali (uffici nazionali)</a:t>
            </a:r>
          </a:p>
          <a:p>
            <a:endParaRPr lang="it-IT" sz="2400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A4D4F5-B5D2-45E2-AAD3-DA82415C8CBE}" type="slidenum">
              <a:rPr lang="it-IT" altLang="en-US" smtClean="0"/>
              <a:pPr>
                <a:defRPr/>
              </a:pPr>
              <a:t>28</a:t>
            </a:fld>
            <a:endParaRPr lang="it-IT" altLang="en-US" dirty="0"/>
          </a:p>
        </p:txBody>
      </p:sp>
      <p:pic>
        <p:nvPicPr>
          <p:cNvPr id="6" name="Immagine 5"/>
          <p:cNvPicPr/>
          <p:nvPr/>
        </p:nvPicPr>
        <p:blipFill>
          <a:blip r:embed="rId2" cstate="print"/>
          <a:srcRect l="30094" t="8119" r="30535" b="80028"/>
          <a:stretch>
            <a:fillRect/>
          </a:stretch>
        </p:blipFill>
        <p:spPr bwMode="auto">
          <a:xfrm>
            <a:off x="4427984" y="2636912"/>
            <a:ext cx="1761173" cy="50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magine 6"/>
          <p:cNvPicPr/>
          <p:nvPr/>
        </p:nvPicPr>
        <p:blipFill>
          <a:blip r:embed="rId3" cstate="print"/>
          <a:srcRect l="2533" t="11526" r="89029" b="79383"/>
          <a:stretch>
            <a:fillRect/>
          </a:stretch>
        </p:blipFill>
        <p:spPr bwMode="auto">
          <a:xfrm>
            <a:off x="4860032" y="3645024"/>
            <a:ext cx="792088" cy="517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magine 7"/>
          <p:cNvPicPr/>
          <p:nvPr/>
        </p:nvPicPr>
        <p:blipFill>
          <a:blip r:embed="rId4" cstate="print"/>
          <a:srcRect t="11204" r="68584" b="79541"/>
          <a:stretch>
            <a:fillRect/>
          </a:stretch>
        </p:blipFill>
        <p:spPr bwMode="auto">
          <a:xfrm>
            <a:off x="5508104" y="4797152"/>
            <a:ext cx="1919798" cy="45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egnaposto piè di pagina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 altLang="en-US" b="1" smtClean="0">
                <a:solidFill>
                  <a:srgbClr val="7092E6"/>
                </a:solidFill>
              </a:rPr>
              <a:t>ST</a:t>
            </a:r>
            <a:r>
              <a:rPr lang="en-US" altLang="en-US" b="1" smtClean="0">
                <a:solidFill>
                  <a:srgbClr val="7092E6"/>
                </a:solidFill>
              </a:rPr>
              <a:t>UDIO TORTA</a:t>
            </a:r>
          </a:p>
          <a:p>
            <a:r>
              <a:rPr lang="en-US" altLang="en-US" sz="900" smtClean="0"/>
              <a:t>Consulenti in Proprietà Industriale</a:t>
            </a:r>
            <a:endParaRPr lang="it-IT" altLang="en-US" sz="900" smtClean="0"/>
          </a:p>
        </p:txBody>
      </p:sp>
      <p:sp>
        <p:nvSpPr>
          <p:cNvPr id="53252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11188" y="2060574"/>
            <a:ext cx="7777236" cy="4176737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buClr>
                <a:schemeClr val="tx1"/>
              </a:buClr>
              <a:defRPr/>
            </a:pPr>
            <a:endParaRPr lang="it-IT" sz="2400" dirty="0" smtClean="0"/>
          </a:p>
          <a:p>
            <a:pPr eaLnBrk="1" hangingPunct="1">
              <a:buClr>
                <a:schemeClr val="tx1"/>
              </a:buClr>
              <a:defRPr/>
            </a:pPr>
            <a:r>
              <a:rPr lang="it-IT" sz="2400" dirty="0" smtClean="0"/>
              <a:t>Dove vengono  venduti i prodotti/servizi</a:t>
            </a:r>
          </a:p>
          <a:p>
            <a:pPr eaLnBrk="1" hangingPunct="1">
              <a:buClr>
                <a:schemeClr val="tx1"/>
              </a:buClr>
              <a:defRPr/>
            </a:pPr>
            <a:endParaRPr lang="it-IT" sz="2400" dirty="0" smtClean="0"/>
          </a:p>
          <a:p>
            <a:pPr eaLnBrk="1" hangingPunct="1">
              <a:buClr>
                <a:schemeClr val="tx1"/>
              </a:buClr>
              <a:defRPr/>
            </a:pPr>
            <a:r>
              <a:rPr lang="it-IT" sz="2400" dirty="0" smtClean="0"/>
              <a:t>Dove c’è interesse commerciale </a:t>
            </a:r>
          </a:p>
          <a:p>
            <a:pPr eaLnBrk="1" hangingPunct="1">
              <a:buClr>
                <a:schemeClr val="tx1"/>
              </a:buClr>
              <a:defRPr/>
            </a:pPr>
            <a:endParaRPr lang="it-IT" sz="2400" dirty="0" smtClean="0"/>
          </a:p>
          <a:p>
            <a:pPr eaLnBrk="1" hangingPunct="1">
              <a:buClr>
                <a:schemeClr val="tx1"/>
              </a:buClr>
              <a:defRPr/>
            </a:pPr>
            <a:r>
              <a:rPr lang="it-IT" sz="2400" dirty="0" smtClean="0"/>
              <a:t>Dove si producono i beni/servizi</a:t>
            </a:r>
          </a:p>
          <a:p>
            <a:pPr eaLnBrk="1" hangingPunct="1">
              <a:buClr>
                <a:schemeClr val="tx1"/>
              </a:buClr>
              <a:defRPr/>
            </a:pPr>
            <a:endParaRPr lang="it-IT" sz="2400" dirty="0" smtClean="0"/>
          </a:p>
          <a:p>
            <a:pPr eaLnBrk="1" hangingPunct="1">
              <a:buClr>
                <a:schemeClr val="tx1"/>
              </a:buClr>
              <a:defRPr/>
            </a:pPr>
            <a:r>
              <a:rPr lang="it-IT" sz="2400" dirty="0" smtClean="0"/>
              <a:t>Nei Paesi dai quali  provengono prodotti contraffatti</a:t>
            </a:r>
          </a:p>
          <a:p>
            <a:pPr eaLnBrk="1" hangingPunct="1">
              <a:buClr>
                <a:schemeClr val="tx1"/>
              </a:buClr>
              <a:defRPr/>
            </a:pPr>
            <a:endParaRPr lang="it-IT" sz="2400" dirty="0" smtClean="0"/>
          </a:p>
          <a:p>
            <a:pPr eaLnBrk="1" hangingPunct="1">
              <a:buClr>
                <a:schemeClr val="tx1"/>
              </a:buClr>
              <a:defRPr/>
            </a:pPr>
            <a:endParaRPr lang="it-IT" sz="2400" dirty="0" smtClean="0"/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ü"/>
              <a:defRPr/>
            </a:pPr>
            <a:endParaRPr lang="it-IT" dirty="0" smtClean="0"/>
          </a:p>
          <a:p>
            <a:pPr eaLnBrk="1" hangingPunct="1">
              <a:defRPr/>
            </a:pPr>
            <a:endParaRPr lang="it-IT" dirty="0" smtClean="0"/>
          </a:p>
        </p:txBody>
      </p:sp>
      <p:sp>
        <p:nvSpPr>
          <p:cNvPr id="67589" name="Rectangle 5"/>
          <p:cNvSpPr>
            <a:spLocks noChangeArrowheads="1"/>
          </p:cNvSpPr>
          <p:nvPr/>
        </p:nvSpPr>
        <p:spPr bwMode="auto">
          <a:xfrm>
            <a:off x="468313" y="404813"/>
            <a:ext cx="75438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3200" b="1" dirty="0">
                <a:solidFill>
                  <a:srgbClr val="2B5DD9"/>
                </a:solidFill>
              </a:rPr>
              <a:t>MARCHI: </a:t>
            </a:r>
            <a:r>
              <a:rPr lang="it-IT" sz="3200" b="1" dirty="0" smtClean="0">
                <a:solidFill>
                  <a:srgbClr val="2B5DD9"/>
                </a:solidFill>
              </a:rPr>
              <a:t>in quali Paesi depositare</a:t>
            </a:r>
            <a:endParaRPr lang="it-IT" sz="2800" b="1" dirty="0">
              <a:solidFill>
                <a:srgbClr val="2B5DD9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F92E68-DAFA-4574-87A6-8F9D82D19C6C}" type="slidenum">
              <a:rPr lang="it-IT" altLang="en-US" smtClean="0"/>
              <a:pPr>
                <a:defRPr/>
              </a:pPr>
              <a:t>29</a:t>
            </a:fld>
            <a:endParaRPr lang="it-IT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Lotta alla Contraffazione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Avere i marchi registrati è il </a:t>
            </a:r>
            <a:r>
              <a:rPr lang="it-IT" b="1" dirty="0" smtClean="0"/>
              <a:t>PRESUPPOSTO</a:t>
            </a:r>
            <a:r>
              <a:rPr lang="it-IT" dirty="0" smtClean="0"/>
              <a:t> per agire in Italia e (soprattutto)  all’estero per la lotta alla contraffazione</a:t>
            </a:r>
          </a:p>
          <a:p>
            <a:endParaRPr lang="it-IT" dirty="0" smtClean="0"/>
          </a:p>
          <a:p>
            <a:r>
              <a:rPr lang="it-IT" dirty="0" smtClean="0"/>
              <a:t>Agenzia Dogane, Autorità  Pubblica Sicurezza (</a:t>
            </a:r>
            <a:r>
              <a:rPr lang="it-IT" dirty="0" err="1" smtClean="0"/>
              <a:t>G.d.F.</a:t>
            </a:r>
            <a:r>
              <a:rPr lang="it-IT" dirty="0" smtClean="0"/>
              <a:t>)  intervengono solo a tutela di marchi REGISTRATI</a:t>
            </a:r>
          </a:p>
          <a:p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altLang="en-US" smtClean="0"/>
              <a:t>ST</a:t>
            </a:r>
            <a:r>
              <a:rPr lang="en-US" altLang="en-US" smtClean="0"/>
              <a:t>UDIO TORTA</a:t>
            </a:r>
          </a:p>
          <a:p>
            <a:pPr>
              <a:defRPr/>
            </a:pPr>
            <a:r>
              <a:rPr lang="en-US" altLang="en-US" smtClean="0"/>
              <a:t>Consulenti in Proprietà Industriale</a:t>
            </a:r>
            <a:endParaRPr lang="it-IT" alt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A4D4F5-B5D2-45E2-AAD3-DA82415C8CBE}" type="slidenum">
              <a:rPr lang="it-IT" altLang="en-US" smtClean="0"/>
              <a:pPr>
                <a:defRPr/>
              </a:pPr>
              <a:t>30</a:t>
            </a:fld>
            <a:endParaRPr lang="it-IT" altLang="en-US"/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Strategie gestione marchi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Guidelines</a:t>
            </a:r>
            <a:r>
              <a:rPr lang="it-IT" dirty="0" smtClean="0"/>
              <a:t> interne per uso dei marchi </a:t>
            </a:r>
          </a:p>
          <a:p>
            <a:pPr>
              <a:buNone/>
            </a:pPr>
            <a:r>
              <a:rPr lang="it-IT" sz="2400" dirty="0" smtClean="0"/>
              <a:t>Sapere dove e come sono registrati</a:t>
            </a:r>
          </a:p>
          <a:p>
            <a:pPr>
              <a:buNone/>
            </a:pPr>
            <a:r>
              <a:rPr lang="it-IT" sz="2400" dirty="0" smtClean="0"/>
              <a:t>Conservare prove d’uso </a:t>
            </a:r>
          </a:p>
          <a:p>
            <a:pPr>
              <a:buNone/>
            </a:pPr>
            <a:r>
              <a:rPr lang="it-IT" sz="2400" dirty="0" smtClean="0"/>
              <a:t>Eventualmente </a:t>
            </a:r>
            <a:r>
              <a:rPr lang="it-IT" sz="2400" dirty="0" err="1" smtClean="0"/>
              <a:t>ridepositare</a:t>
            </a:r>
            <a:r>
              <a:rPr lang="it-IT" sz="2400" dirty="0" smtClean="0"/>
              <a:t> restyling</a:t>
            </a:r>
          </a:p>
          <a:p>
            <a:pPr>
              <a:buNone/>
            </a:pPr>
            <a:r>
              <a:rPr lang="it-IT" sz="2400" dirty="0" smtClean="0"/>
              <a:t>Estendere  tutela</a:t>
            </a:r>
          </a:p>
          <a:p>
            <a:pPr>
              <a:buNone/>
            </a:pPr>
            <a:r>
              <a:rPr lang="it-IT" sz="2400" dirty="0" smtClean="0"/>
              <a:t>Sensibilizzare agenti, distributori a segnalare ipotesi di contraffazione</a:t>
            </a:r>
          </a:p>
          <a:p>
            <a:pPr>
              <a:buNone/>
            </a:pPr>
            <a:endParaRPr lang="it-IT" sz="2400" dirty="0" smtClean="0"/>
          </a:p>
          <a:p>
            <a:r>
              <a:rPr lang="it-IT" dirty="0" smtClean="0"/>
              <a:t>Contratti</a:t>
            </a:r>
          </a:p>
          <a:p>
            <a:pPr>
              <a:buNone/>
            </a:pPr>
            <a:r>
              <a:rPr lang="it-IT" sz="2400" dirty="0" smtClean="0"/>
              <a:t>Distribuzione, agenzia  - inserire clausole a tutela IP</a:t>
            </a:r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altLang="en-US" smtClean="0"/>
              <a:t>ST</a:t>
            </a:r>
            <a:r>
              <a:rPr lang="en-US" altLang="en-US" smtClean="0"/>
              <a:t>UDIO TORTA</a:t>
            </a:r>
          </a:p>
          <a:p>
            <a:pPr>
              <a:defRPr/>
            </a:pPr>
            <a:r>
              <a:rPr lang="en-US" altLang="en-US" smtClean="0"/>
              <a:t>Consulenti in Proprietà Industriale</a:t>
            </a:r>
            <a:endParaRPr lang="it-IT" alt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A4D4F5-B5D2-45E2-AAD3-DA82415C8CBE}" type="slidenum">
              <a:rPr lang="it-IT" altLang="en-US" smtClean="0"/>
              <a:pPr>
                <a:defRPr/>
              </a:pPr>
              <a:t>31</a:t>
            </a:fld>
            <a:endParaRPr lang="it-IT" altLang="en-US" dirty="0"/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Strategie gestione marchi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Conoscere i concorrenti e mercato </a:t>
            </a:r>
            <a:r>
              <a:rPr lang="it-IT" sz="2400" dirty="0" smtClean="0"/>
              <a:t>(conoscere marchi depositati da terzi – fare ricerche)</a:t>
            </a:r>
            <a:endParaRPr lang="it-IT" dirty="0" smtClean="0"/>
          </a:p>
          <a:p>
            <a:r>
              <a:rPr lang="it-IT" dirty="0" smtClean="0"/>
              <a:t>Scegliere marchi  distintivi e nuovi</a:t>
            </a:r>
          </a:p>
          <a:p>
            <a:pPr>
              <a:buNone/>
            </a:pPr>
            <a:endParaRPr lang="it-IT" dirty="0" smtClean="0"/>
          </a:p>
          <a:p>
            <a:r>
              <a:rPr lang="it-IT" sz="2800" b="1" dirty="0" smtClean="0"/>
              <a:t>Registrarli</a:t>
            </a:r>
            <a:r>
              <a:rPr lang="it-IT" sz="2800" dirty="0" smtClean="0"/>
              <a:t> in Italia e all’estero; usarli nei paesi in cui vengono registrati (attenzione forma grafica)</a:t>
            </a:r>
          </a:p>
          <a:p>
            <a:r>
              <a:rPr lang="it-IT" sz="2800" dirty="0" smtClean="0"/>
              <a:t>Sorvegliarli (servizi di sorveglianza marchi) e </a:t>
            </a:r>
            <a:r>
              <a:rPr lang="it-IT" sz="2800" b="1" dirty="0" smtClean="0"/>
              <a:t>difenderli</a:t>
            </a:r>
            <a:r>
              <a:rPr lang="it-IT" sz="2800" dirty="0" smtClean="0"/>
              <a:t> (diffide, opposizioni, accordi, cause)</a:t>
            </a:r>
          </a:p>
          <a:p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altLang="en-US" smtClean="0"/>
              <a:t>ST</a:t>
            </a:r>
            <a:r>
              <a:rPr lang="en-US" altLang="en-US" smtClean="0"/>
              <a:t>UDIO TORTA</a:t>
            </a:r>
          </a:p>
          <a:p>
            <a:pPr>
              <a:defRPr/>
            </a:pPr>
            <a:r>
              <a:rPr lang="en-US" altLang="en-US" smtClean="0"/>
              <a:t>Consulenti in Proprietà Industriale</a:t>
            </a:r>
            <a:endParaRPr lang="it-IT" alt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A4D4F5-B5D2-45E2-AAD3-DA82415C8CBE}" type="slidenum">
              <a:rPr lang="it-IT" altLang="en-US" smtClean="0"/>
              <a:pPr>
                <a:defRPr/>
              </a:pPr>
              <a:t>32</a:t>
            </a:fld>
            <a:endParaRPr lang="it-IT" altLang="en-US"/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 smtClean="0"/>
          </a:p>
          <a:p>
            <a:pPr algn="ctr">
              <a:buNone/>
            </a:pPr>
            <a:endParaRPr lang="it-IT" dirty="0" smtClean="0"/>
          </a:p>
          <a:p>
            <a:pPr algn="ctr">
              <a:buNone/>
            </a:pPr>
            <a:endParaRPr lang="it-IT" dirty="0" smtClean="0"/>
          </a:p>
          <a:p>
            <a:pPr algn="ctr">
              <a:buNone/>
            </a:pPr>
            <a:r>
              <a:rPr lang="it-IT" sz="4400" dirty="0" smtClean="0"/>
              <a:t>Domande ?</a:t>
            </a:r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altLang="en-US" smtClean="0"/>
              <a:t>ST</a:t>
            </a:r>
            <a:r>
              <a:rPr lang="en-US" altLang="en-US" smtClean="0"/>
              <a:t>UDIO TORTA</a:t>
            </a:r>
          </a:p>
          <a:p>
            <a:pPr>
              <a:defRPr/>
            </a:pPr>
            <a:r>
              <a:rPr lang="en-US" altLang="en-US" smtClean="0"/>
              <a:t>Consulenti in Proprietà Industriale</a:t>
            </a:r>
            <a:endParaRPr lang="it-IT" alt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A4D4F5-B5D2-45E2-AAD3-DA82415C8CBE}" type="slidenum">
              <a:rPr lang="it-IT" altLang="en-US" smtClean="0"/>
              <a:pPr>
                <a:defRPr/>
              </a:pPr>
              <a:t>33</a:t>
            </a:fld>
            <a:endParaRPr lang="it-IT" altLang="en-US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Personalizza struttura">
  <a:themeElements>
    <a:clrScheme name="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Personalizza struttura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381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381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Personalizza struttur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za struttur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za struttur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za struttur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za struttur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za struttur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Rete">
  <a:themeElements>
    <a:clrScheme name="Rete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Re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381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381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Rete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te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te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te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te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te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te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te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te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te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3727</TotalTime>
  <Words>1463</Words>
  <Application>Microsoft Office PowerPoint</Application>
  <PresentationFormat>Presentazione su schermo (4:3)</PresentationFormat>
  <Paragraphs>372</Paragraphs>
  <Slides>33</Slides>
  <Notes>15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Titoli diapositive</vt:lpstr>
      </vt:variant>
      <vt:variant>
        <vt:i4>33</vt:i4>
      </vt:variant>
    </vt:vector>
  </HeadingPairs>
  <TitlesOfParts>
    <vt:vector size="35" baseType="lpstr">
      <vt:lpstr>Personalizza struttura</vt:lpstr>
      <vt:lpstr>Rete</vt:lpstr>
      <vt:lpstr>  INTRODUZIONE ALLA PROPRIETÀ INDUSTRIALE</vt:lpstr>
      <vt:lpstr>L’immagine commerciale dell’azienda</vt:lpstr>
      <vt:lpstr>Segni distintivi</vt:lpstr>
      <vt:lpstr>Diapositiva 4</vt:lpstr>
      <vt:lpstr>Come tutelare l’immagine commerciale ? </vt:lpstr>
      <vt:lpstr>MARCHI: Segni rappresentabili graficamente </vt:lpstr>
      <vt:lpstr>MARCHI  - Segni rappresentabili graficamente _ marchi di colore</vt:lpstr>
      <vt:lpstr>Marchi di colore</vt:lpstr>
      <vt:lpstr>MARCHI - Segni rappresentabili graficamente – le forme </vt:lpstr>
      <vt:lpstr>Marchi di forma</vt:lpstr>
      <vt:lpstr>Marchi di forma</vt:lpstr>
      <vt:lpstr>Diapositiva 12</vt:lpstr>
      <vt:lpstr>Diapositiva 13</vt:lpstr>
      <vt:lpstr>La scelta del marchio debole (descrittivo)</vt:lpstr>
      <vt:lpstr>Diapositiva 15</vt:lpstr>
      <vt:lpstr>Diapositiva 16</vt:lpstr>
      <vt:lpstr>Gratuita </vt:lpstr>
      <vt:lpstr>Ricerca identità su TM-VIEW http://www.tmview.europa.eu/tmview/welcome.html#</vt:lpstr>
      <vt:lpstr>Ricerca identità marchi italiani http://www.uibm.gov.it/uibm/dati/  Gratuita </vt:lpstr>
      <vt:lpstr>Ricerca identità marchi comunitari http://oami.europa.eu/CTMOnline/RequestManager/it_SearchAdvanced_NoReg#  Gratuita </vt:lpstr>
      <vt:lpstr>Ricerche identità _ marchi internazionali http://www.wipo.int/romarin/newSearch.do  Gratuita </vt:lpstr>
      <vt:lpstr>Diapositiva 22</vt:lpstr>
      <vt:lpstr>Dopo aver trovato un marchio idoneo… … depositare o non depositare ?</vt:lpstr>
      <vt:lpstr>Diapositiva 24</vt:lpstr>
      <vt:lpstr>Il Titolare del Marchio Registrato</vt:lpstr>
      <vt:lpstr>Marchio di Fatto  in ITALIA</vt:lpstr>
      <vt:lpstr>Marchio di Fatto  all’estero</vt:lpstr>
      <vt:lpstr>Dove e come ottenere un marchio registrato ?</vt:lpstr>
      <vt:lpstr>Diapositiva 29</vt:lpstr>
      <vt:lpstr>Lotta alla Contraffazione</vt:lpstr>
      <vt:lpstr>Strategie gestione marchi</vt:lpstr>
      <vt:lpstr>Strategie gestione marchi</vt:lpstr>
      <vt:lpstr>Diapositiva 33</vt:lpstr>
    </vt:vector>
  </TitlesOfParts>
  <Company>Studio Torta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Erika Andreotti</dc:creator>
  <cp:lastModifiedBy>base</cp:lastModifiedBy>
  <cp:revision>217</cp:revision>
  <dcterms:created xsi:type="dcterms:W3CDTF">2009-07-09T14:21:52Z</dcterms:created>
  <dcterms:modified xsi:type="dcterms:W3CDTF">2013-11-05T18:14:07Z</dcterms:modified>
</cp:coreProperties>
</file>