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43" r:id="rId2"/>
  </p:sldMasterIdLst>
  <p:notesMasterIdLst>
    <p:notesMasterId r:id="rId41"/>
  </p:notesMasterIdLst>
  <p:handoutMasterIdLst>
    <p:handoutMasterId r:id="rId42"/>
  </p:handoutMasterIdLst>
  <p:sldIdLst>
    <p:sldId id="256" r:id="rId3"/>
    <p:sldId id="431" r:id="rId4"/>
    <p:sldId id="464" r:id="rId5"/>
    <p:sldId id="348" r:id="rId6"/>
    <p:sldId id="353" r:id="rId7"/>
    <p:sldId id="354" r:id="rId8"/>
    <p:sldId id="465" r:id="rId9"/>
    <p:sldId id="428" r:id="rId10"/>
    <p:sldId id="436" r:id="rId11"/>
    <p:sldId id="437" r:id="rId12"/>
    <p:sldId id="438" r:id="rId13"/>
    <p:sldId id="359" r:id="rId14"/>
    <p:sldId id="368" r:id="rId15"/>
    <p:sldId id="360" r:id="rId16"/>
    <p:sldId id="374" r:id="rId17"/>
    <p:sldId id="462" r:id="rId18"/>
    <p:sldId id="467" r:id="rId19"/>
    <p:sldId id="468" r:id="rId20"/>
    <p:sldId id="469" r:id="rId21"/>
    <p:sldId id="372" r:id="rId22"/>
    <p:sldId id="444" r:id="rId23"/>
    <p:sldId id="445" r:id="rId24"/>
    <p:sldId id="466" r:id="rId25"/>
    <p:sldId id="440" r:id="rId26"/>
    <p:sldId id="441" r:id="rId27"/>
    <p:sldId id="442" r:id="rId28"/>
    <p:sldId id="433" r:id="rId29"/>
    <p:sldId id="448" r:id="rId30"/>
    <p:sldId id="449" r:id="rId31"/>
    <p:sldId id="376" r:id="rId32"/>
    <p:sldId id="377" r:id="rId33"/>
    <p:sldId id="470" r:id="rId34"/>
    <p:sldId id="471" r:id="rId35"/>
    <p:sldId id="472" r:id="rId36"/>
    <p:sldId id="473" r:id="rId37"/>
    <p:sldId id="476" r:id="rId38"/>
    <p:sldId id="478" r:id="rId39"/>
    <p:sldId id="346" r:id="rId40"/>
  </p:sldIdLst>
  <p:sldSz cx="9144000" cy="6858000" type="screen4x3"/>
  <p:notesSz cx="6884988" cy="10015538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5DD9"/>
    <a:srgbClr val="3333CC"/>
    <a:srgbClr val="FF3300"/>
    <a:srgbClr val="FF6699"/>
    <a:srgbClr val="9DBEDF"/>
    <a:srgbClr val="7092E6"/>
    <a:srgbClr val="FF9900"/>
    <a:srgbClr val="FFFF00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3" autoAdjust="0"/>
    <p:restoredTop sz="93431" autoAdjust="0"/>
  </p:normalViewPr>
  <p:slideViewPr>
    <p:cSldViewPr snapToGrid="0" snapToObjects="1">
      <p:cViewPr varScale="1">
        <p:scale>
          <a:sx n="65" d="100"/>
          <a:sy n="65" d="100"/>
        </p:scale>
        <p:origin x="-117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notesViewPr>
    <p:cSldViewPr snapToGrid="0" snapToObjects="1">
      <p:cViewPr varScale="1">
        <p:scale>
          <a:sx n="61" d="100"/>
          <a:sy n="61" d="100"/>
        </p:scale>
        <p:origin x="-1277" y="-82"/>
      </p:cViewPr>
      <p:guideLst>
        <p:guide orient="horz" pos="3155"/>
        <p:guide pos="216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230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951230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1502961-4257-4055-A9BB-46D026845E65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08562" cy="3756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9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7738"/>
            <a:ext cx="5507038" cy="450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99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230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99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951230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423DA37-3485-4917-BA2F-ADD22B8FED3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155C35-5931-4A03-B78D-8E433E985135}" type="slidenum">
              <a:rPr lang="it-IT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8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5DF90-3982-4D42-B2F6-BAD7D0D0FFAE}" type="slidenum">
              <a:rPr lang="it-IT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7F04B-9453-44C9-A724-459BDBF48494}" type="slidenum">
              <a:rPr lang="it-IT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7A9A53-0595-4115-816D-6CEC675898E8}" type="slidenum">
              <a:rPr lang="it-IT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8BF8E8-67E9-4C45-9D56-ABAAFA0CE03D}" type="slidenum">
              <a:rPr lang="it-IT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EEAD6-90C8-4788-B98B-26A7C117E3C1}" type="slidenum">
              <a:rPr lang="it-IT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23DA37-3485-4917-BA2F-ADD22B8FED30}" type="slidenum">
              <a:rPr lang="it-IT" smtClean="0"/>
              <a:pPr>
                <a:defRPr/>
              </a:pPr>
              <a:t>7</a:t>
            </a:fld>
            <a:endParaRPr lang="it-I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0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2919E-FF62-41BF-BA5A-AB4154081ABB}" type="slidenum">
              <a:rPr lang="it-IT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11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978AD-FFB5-46A6-830D-24EB012FA44A}" type="slidenum">
              <a:rPr lang="it-IT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14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FA990-9199-47A7-B6F3-51AAAD42E74E}" type="slidenum">
              <a:rPr lang="it-IT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18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D5C7C-2CAC-41BC-866B-09B73D55CE49}" type="slidenum">
              <a:rPr lang="it-IT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9C4185-7C94-4C10-B757-7D535192A562}" type="slidenum">
              <a:rPr lang="it-IT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29BCF-37E3-4562-8F89-AEC1663B518C}" type="slidenum">
              <a:rPr lang="it-IT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D608C9-8203-4FAE-90D4-48610571FBAB}" type="slidenum">
              <a:rPr lang="it-IT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8DA0F-0E2D-43BA-B700-4CBE59F62B47}" type="slidenum">
              <a:rPr lang="it-IT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D54EB-AE47-412A-836B-535B5E0ECF1D}" type="slidenum">
              <a:rPr lang="it-IT" smtClean="0">
                <a:latin typeface="Arial" pitchFamily="34" charset="0"/>
                <a:cs typeface="Arial" pitchFamily="34" charset="0"/>
              </a:rPr>
              <a:pPr/>
              <a:t>16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A6AC2-6C11-416B-9CE3-A4D758367F53}" type="slidenum">
              <a:rPr lang="it-IT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A6AC2-6C11-416B-9CE3-A4D758367F53}" type="slidenum">
              <a:rPr lang="it-IT" smtClean="0">
                <a:latin typeface="Arial" pitchFamily="34" charset="0"/>
                <a:cs typeface="Arial" pitchFamily="34" charset="0"/>
              </a:rPr>
              <a:pPr/>
              <a:t>18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A6AC2-6C11-416B-9CE3-A4D758367F53}" type="slidenum">
              <a:rPr lang="it-IT" smtClean="0">
                <a:latin typeface="Arial" pitchFamily="34" charset="0"/>
                <a:cs typeface="Arial" pitchFamily="34" charset="0"/>
              </a:rPr>
              <a:pPr/>
              <a:t>19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7944C5-0372-4E37-B78A-C12C8D94C872}" type="slidenum">
              <a:rPr lang="it-IT" smtClean="0">
                <a:latin typeface="Arial" pitchFamily="34" charset="0"/>
                <a:cs typeface="Arial" pitchFamily="34" charset="0"/>
              </a:rPr>
              <a:pPr/>
              <a:t>20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C2863F-9176-4699-A908-2592ABAF46DB}" type="slidenum">
              <a:rPr lang="it-IT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4ACFC9-501A-4630-B89E-19F74A20711A}" type="slidenum">
              <a:rPr lang="it-IT" smtClean="0">
                <a:latin typeface="Arial" pitchFamily="34" charset="0"/>
                <a:cs typeface="Arial" pitchFamily="34" charset="0"/>
              </a:rPr>
              <a:pPr/>
              <a:t>22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27C04-5C61-4AF5-ABF7-33ECE46380DB}" type="slidenum">
              <a:rPr lang="it-IT" smtClean="0">
                <a:latin typeface="Arial" pitchFamily="34" charset="0"/>
                <a:cs typeface="Arial" pitchFamily="34" charset="0"/>
              </a:rPr>
              <a:pPr/>
              <a:t>24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D54EB-AE47-412A-836B-535B5E0ECF1D}" type="slidenum">
              <a:rPr lang="it-IT" smtClean="0">
                <a:latin typeface="Arial" pitchFamily="34" charset="0"/>
                <a:cs typeface="Arial" pitchFamily="34" charset="0"/>
              </a:rPr>
              <a:pPr/>
              <a:t>25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F6ED4D-2C1F-41FE-9972-898022CB79C7}" type="slidenum">
              <a:rPr lang="it-IT" smtClean="0">
                <a:latin typeface="Arial" pitchFamily="34" charset="0"/>
                <a:cs typeface="Arial" pitchFamily="34" charset="0"/>
              </a:rPr>
              <a:pPr/>
              <a:t>26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4ACBD-8799-4ACD-8AE1-CF04B344D5DA}" type="slidenum">
              <a:rPr lang="it-IT" smtClean="0">
                <a:latin typeface="Arial" pitchFamily="34" charset="0"/>
                <a:cs typeface="Arial" pitchFamily="34" charset="0"/>
              </a:rPr>
              <a:pPr/>
              <a:t>27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71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CAC07A-31EC-40B1-851A-D340582B3E37}" type="slidenum">
              <a:rPr lang="it-IT" smtClean="0">
                <a:latin typeface="Arial" pitchFamily="34" charset="0"/>
                <a:cs typeface="Arial" pitchFamily="34" charset="0"/>
              </a:rPr>
              <a:pPr/>
              <a:t>28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74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11321-83AF-4951-96BE-FC7916FE01F4}" type="slidenum">
              <a:rPr lang="it-IT" smtClean="0">
                <a:latin typeface="Arial" pitchFamily="34" charset="0"/>
                <a:cs typeface="Arial" pitchFamily="34" charset="0"/>
              </a:rPr>
              <a:pPr/>
              <a:t>29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E74E1-77A0-4D12-8912-ABEAAA84C6B1}" type="slidenum">
              <a:rPr lang="it-IT" smtClean="0">
                <a:latin typeface="Arial" pitchFamily="34" charset="0"/>
                <a:cs typeface="Arial" pitchFamily="34" charset="0"/>
              </a:rPr>
              <a:pPr/>
              <a:t>30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ACFBCE-54A3-4F04-9A1C-3FE8444A02AC}" type="slidenum">
              <a:rPr lang="it-IT" smtClean="0">
                <a:latin typeface="Arial" pitchFamily="34" charset="0"/>
                <a:cs typeface="Arial" pitchFamily="34" charset="0"/>
              </a:rPr>
              <a:pPr/>
              <a:t>31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18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7E6B2D-5EB3-4803-B466-0FB8D5EDE5FB}" type="slidenum">
              <a:rPr lang="it-IT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A33EFA-C3D8-4EB1-AE59-0D8D6B45727D}" type="slidenum">
              <a:rPr lang="it-IT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3A2494-7869-43F5-8333-232F71AAF33E}" type="slidenum">
              <a:rPr lang="it-IT" smtClean="0">
                <a:latin typeface="Arial" pitchFamily="34" charset="0"/>
                <a:cs typeface="Arial" pitchFamily="34" charset="0"/>
              </a:rPr>
              <a:pPr/>
              <a:t>36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6693B3-BD21-4375-BE1A-62455B584F57}" type="slidenum">
              <a:rPr lang="it-IT" smtClean="0">
                <a:latin typeface="Arial" pitchFamily="34" charset="0"/>
                <a:cs typeface="Arial" pitchFamily="34" charset="0"/>
              </a:rPr>
              <a:pPr/>
              <a:t>37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9035FE-3481-4FE6-BB03-4F315B18A412}" type="slidenum">
              <a:rPr lang="it-IT" smtClean="0">
                <a:latin typeface="Arial" pitchFamily="34" charset="0"/>
                <a:cs typeface="Arial" pitchFamily="34" charset="0"/>
              </a:rPr>
              <a:pPr/>
              <a:t>38</a:t>
            </a:fld>
            <a:endParaRPr lang="it-IT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56150"/>
            <a:ext cx="5507038" cy="4508500"/>
          </a:xfrm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22F76-6F7A-43CF-8F4E-883A3846DE0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66511-884A-4E79-9961-C688087CC9F4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8192F-D3C0-442B-A753-09F77E24263A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88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99063" y="1628775"/>
            <a:ext cx="34988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2664F-4D3F-497B-A3B9-684183570306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1F594-080E-438C-B7A3-B239458D8A7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E8446-E127-42CB-AEE1-BCC6722349B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EDB38-85D4-43EB-93A9-9FC106088264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7EE63-9294-4135-A5C6-0C7829CE525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EC372-8C51-4516-A773-7C4DD92118A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CAC27-97DB-44C8-A6AD-80FDE0834BC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10388" y="274638"/>
            <a:ext cx="1787525" cy="58801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47813" y="274638"/>
            <a:ext cx="5210175" cy="58801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235EC-DF02-4964-9835-BADE89A9106D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 dirty="0">
              <a:latin typeface="Arial" charset="0"/>
              <a:cs typeface="Arial" charset="0"/>
            </a:endParaRPr>
          </a:p>
        </p:txBody>
      </p:sp>
      <p:sp>
        <p:nvSpPr>
          <p:cNvPr id="5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 dirty="0">
              <a:latin typeface="Arial" charset="0"/>
              <a:cs typeface="Arial" charset="0"/>
            </a:endParaRPr>
          </a:p>
        </p:txBody>
      </p:sp>
      <p:pic>
        <p:nvPicPr>
          <p:cNvPr id="6" name="Picture 41" descr="logo torta-high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3068638"/>
            <a:ext cx="1598612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9388" y="476250"/>
            <a:ext cx="6781800" cy="2133600"/>
          </a:xfrm>
        </p:spPr>
        <p:txBody>
          <a:bodyPr/>
          <a:lstStyle>
            <a:lvl1pPr algn="r">
              <a:defRPr sz="2400">
                <a:solidFill>
                  <a:srgbClr val="000000"/>
                </a:solidFill>
                <a:latin typeface="Verdana" pitchFamily="34" charset="0"/>
                <a:ea typeface="Times New Roman" pitchFamily="18" charset="0"/>
              </a:defRPr>
            </a:lvl1pPr>
          </a:lstStyle>
          <a:p>
            <a:r>
              <a:rPr lang="it-IT" altLang="en-US"/>
              <a:t>LA TUTELA DELLA FORMA DEL</a:t>
            </a:r>
            <a:r>
              <a:rPr lang="en-US" altLang="en-US"/>
              <a:t> </a:t>
            </a:r>
            <a:r>
              <a:rPr lang="it-IT" altLang="en-US"/>
              <a:t>PRODOTTO </a:t>
            </a:r>
            <a:br>
              <a:rPr lang="it-IT" altLang="en-US"/>
            </a:br>
            <a:endParaRPr lang="it-IT" alt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49313" y="3049588"/>
            <a:ext cx="6248400" cy="2362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>
              <a:buFont typeface="Wingdings" pitchFamily="2" charset="2"/>
              <a:buNone/>
              <a:defRPr sz="1600">
                <a:latin typeface="Verdana" pitchFamily="34" charset="0"/>
              </a:defRPr>
            </a:lvl1pPr>
          </a:lstStyle>
          <a:p>
            <a:r>
              <a:rPr lang="it-IT" altLang="en-US"/>
              <a:t>MARCHIO DI FORMA, </a:t>
            </a:r>
            <a:r>
              <a:rPr lang="en-US" altLang="en-US"/>
              <a:t>D</a:t>
            </a:r>
            <a:r>
              <a:rPr lang="it-IT" altLang="en-US"/>
              <a:t>ISEGNI E MODELLI  NELL’UNIONE EUROPEA</a:t>
            </a:r>
          </a:p>
          <a:p>
            <a:endParaRPr lang="it-IT" altLang="en-US"/>
          </a:p>
          <a:p>
            <a:r>
              <a:rPr lang="en-US" altLang="en-US"/>
              <a:t>Avv. Maria Teresa Saguatti</a:t>
            </a:r>
          </a:p>
          <a:p>
            <a:r>
              <a:rPr lang="en-US" altLang="en-US"/>
              <a:t>STUDIO TORTA</a:t>
            </a:r>
          </a:p>
          <a:p>
            <a:endParaRPr lang="en-US" altLang="en-US"/>
          </a:p>
          <a:p>
            <a:r>
              <a:rPr lang="en-US" altLang="en-US"/>
              <a:t>saguatti@studiotorta.it  </a:t>
            </a:r>
            <a:endParaRPr lang="it-IT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0">
                <a:solidFill>
                  <a:srgbClr val="3333CC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4FCC3-B3ED-429C-9AD1-DC6DF15C1512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EE8BF-08CC-4087-B9E1-F5E4F6E12A4D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099D-CA96-4042-9080-E81471347C74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2E35F-3BBD-48F7-A44D-AFE75B1105EE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8DC81-F3D7-44A2-BA2C-558520786550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A6AC0-955B-49FB-8EC0-E33E1A4830CD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7AABA-0F81-4046-9E31-18FF5446DADA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5E680-7820-4642-B7AC-9B9755B78474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38755-E669-45D3-9348-BADF9884C0EB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684C4-9F66-43C6-A244-38020DDE9C6C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39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3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DE517-00DB-450C-B82B-6823F1F18C33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68CFF-CBAC-473E-8363-E5884ABE9D8C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07C6C-9A48-4ADF-9743-45E525B3A7E4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3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21D95-1EBC-44B4-872B-7B55FD2CC90A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68AE4-9C63-423D-AE72-485E8F31B0EC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274638"/>
            <a:ext cx="71389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501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0A45A1-3B0C-42C4-922A-B51C19BA23A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0"/>
            <a:ext cx="1116013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 dirty="0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 dirty="0">
              <a:latin typeface="Arial" charset="0"/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it-IT" altLang="en-US" smtClean="0"/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it-IT"/>
              <a:t>28 luglio 2011</a:t>
            </a:r>
            <a:endParaRPr lang="it-IT" altLang="en-US"/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7092E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pic>
        <p:nvPicPr>
          <p:cNvPr id="2054" name="Picture 40" descr="logo torta-high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027988" y="260350"/>
            <a:ext cx="979487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446CAD-8100-49E0-80AA-B37070FA23D4}" type="slidenum">
              <a:rPr lang="it-IT" altLang="en-US"/>
              <a:pPr>
                <a:defRPr/>
              </a:pPr>
              <a:t>‹N›</a:t>
            </a:fld>
            <a:endParaRPr lang="it-IT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  <p:sldLayoutId id="2147483979" r:id="rId19"/>
  </p:sldLayoutIdLst>
  <p:transition/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otort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mailto:roma@studiotorta.it" TargetMode="External"/><Relationship Id="rId3" Type="http://schemas.openxmlformats.org/officeDocument/2006/relationships/hyperlink" Target="mailto:info@studiotorta.it" TargetMode="External"/><Relationship Id="rId7" Type="http://schemas.openxmlformats.org/officeDocument/2006/relationships/hyperlink" Target="mailto:rimini@studiotorta.it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treviso@studiotorta.it" TargetMode="External"/><Relationship Id="rId5" Type="http://schemas.openxmlformats.org/officeDocument/2006/relationships/hyperlink" Target="mailto:bologna@studiotorta.it" TargetMode="External"/><Relationship Id="rId4" Type="http://schemas.openxmlformats.org/officeDocument/2006/relationships/hyperlink" Target="mailto:milano@studiotorta.it" TargetMode="Externa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476250"/>
            <a:ext cx="6781800" cy="2133600"/>
          </a:xfrm>
        </p:spPr>
        <p:txBody>
          <a:bodyPr/>
          <a:lstStyle/>
          <a:p>
            <a:pPr eaLnBrk="1" hangingPunct="1">
              <a:defRPr/>
            </a:pPr>
            <a: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INTRODUZIONE ALLA PROPRIETÀ INDUSTRIALE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643313"/>
            <a:ext cx="5765800" cy="2362200"/>
          </a:xfrm>
        </p:spPr>
        <p:txBody>
          <a:bodyPr/>
          <a:lstStyle/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</a:endParaRPr>
          </a:p>
          <a:p>
            <a:pPr eaLnBrk="1" hangingPunct="1">
              <a:defRPr/>
            </a:pPr>
            <a:r>
              <a:rPr lang="it-IT" dirty="0" smtClean="0">
                <a:solidFill>
                  <a:srgbClr val="2B5DD9"/>
                </a:solidFill>
              </a:rPr>
              <a:t>Ing. Andrea Bernotti</a:t>
            </a:r>
          </a:p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it-IT" b="1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STUDIO TORTA</a:t>
            </a:r>
          </a:p>
          <a:p>
            <a:pPr eaLnBrk="1" hangingPunct="1">
              <a:defRPr/>
            </a:pPr>
            <a:r>
              <a:rPr lang="it-IT" sz="1400" dirty="0" smtClean="0">
                <a:solidFill>
                  <a:srgbClr val="2B5DD9"/>
                </a:solidFill>
                <a:hlinkClick r:id="rId3"/>
              </a:rPr>
              <a:t>www.studiotorta.it</a:t>
            </a:r>
            <a:endParaRPr lang="it-IT" sz="1400" dirty="0" smtClean="0">
              <a:solidFill>
                <a:srgbClr val="2B5DD9"/>
              </a:solidFill>
            </a:endParaRPr>
          </a:p>
        </p:txBody>
      </p:sp>
      <p:sp>
        <p:nvSpPr>
          <p:cNvPr id="18438" name="CasellaDiTesto 5"/>
          <p:cNvSpPr txBox="1">
            <a:spLocks noChangeArrowheads="1"/>
          </p:cNvSpPr>
          <p:nvPr/>
        </p:nvSpPr>
        <p:spPr bwMode="auto">
          <a:xfrm>
            <a:off x="25400" y="3000375"/>
            <a:ext cx="7072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>
                <a:solidFill>
                  <a:srgbClr val="2B5DD9"/>
                </a:solidFill>
              </a:rPr>
              <a:t>CENNI GENERALI</a:t>
            </a:r>
          </a:p>
          <a:p>
            <a:pPr algn="r"/>
            <a:r>
              <a:rPr lang="it-IT">
                <a:solidFill>
                  <a:srgbClr val="2B5DD9"/>
                </a:solidFill>
              </a:rPr>
              <a:t>BREVETTI</a:t>
            </a:r>
          </a:p>
          <a:p>
            <a:pPr algn="r"/>
            <a:r>
              <a:rPr lang="it-IT">
                <a:solidFill>
                  <a:srgbClr val="2B5DD9"/>
                </a:solidFill>
              </a:rPr>
              <a:t>MODELLI DI UTILITÀ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contenuto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Wingdings" pitchFamily="2" charset="2"/>
              <a:buNone/>
            </a:pPr>
            <a:endParaRPr lang="it-IT" sz="2400" dirty="0" smtClean="0"/>
          </a:p>
          <a:p>
            <a:pPr marL="0" indent="0">
              <a:buFont typeface="Wingdings" pitchFamily="2" charset="2"/>
              <a:buNone/>
            </a:pPr>
            <a:r>
              <a:rPr lang="it-IT" sz="2400" dirty="0" smtClean="0"/>
              <a:t>La denominazione </a:t>
            </a:r>
            <a:r>
              <a:rPr lang="it-IT" sz="2400" b="1" dirty="0" smtClean="0">
                <a:solidFill>
                  <a:srgbClr val="2B5DD9"/>
                </a:solidFill>
              </a:rPr>
              <a:t>Proprietà Industriale</a:t>
            </a:r>
            <a:r>
              <a:rPr lang="it-IT" sz="2400" dirty="0" smtClean="0"/>
              <a:t> si riferisce a diverse categorie di beni immateriali che derivano dall’</a:t>
            </a:r>
            <a:r>
              <a:rPr lang="it-IT" sz="2400" b="1" dirty="0" smtClean="0">
                <a:solidFill>
                  <a:srgbClr val="2B5DD9"/>
                </a:solidFill>
              </a:rPr>
              <a:t>attività intellettuale creativa</a:t>
            </a:r>
            <a:r>
              <a:rPr lang="it-IT" sz="2400" dirty="0" smtClean="0"/>
              <a:t>, all’insieme degli istituti giuridici che garantiscono la tutela di questi beni e al corrispondente settore del diritto.</a:t>
            </a:r>
          </a:p>
          <a:p>
            <a:pPr marL="0" indent="0">
              <a:buFont typeface="Wingdings" pitchFamily="2" charset="2"/>
              <a:buNone/>
            </a:pPr>
            <a:r>
              <a:rPr lang="it-IT" sz="2400" dirty="0" smtClean="0"/>
              <a:t>Le leggi sulla proprietà industriale attribuiscono a coloro che ne sono riconosciuti titolari </a:t>
            </a:r>
            <a:r>
              <a:rPr lang="it-IT" sz="2400" b="1" dirty="0" smtClean="0">
                <a:solidFill>
                  <a:srgbClr val="2B5DD9"/>
                </a:solidFill>
              </a:rPr>
              <a:t>diritti di utilizzo esclusivo </a:t>
            </a:r>
            <a:r>
              <a:rPr lang="it-IT" sz="2400" dirty="0" smtClean="0"/>
              <a:t>sui beni frutto dell’attività creativa.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19461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688975" y="2205038"/>
            <a:ext cx="3173413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BENI IMMATERIALI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2000" dirty="0"/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Invenzioni 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Notorietà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Creazioni estetiche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Informazioni segrete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2000" dirty="0"/>
              <a:t>Creazioni artistiche</a:t>
            </a:r>
          </a:p>
        </p:txBody>
      </p:sp>
      <p:sp>
        <p:nvSpPr>
          <p:cNvPr id="27653" name="Rectangle 7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000500" y="2205038"/>
            <a:ext cx="4292600" cy="286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STRUMENTI DI TUTELA</a:t>
            </a:r>
          </a:p>
          <a:p>
            <a:pPr eaLnBrk="1" hangingPunct="1">
              <a:buFont typeface="Wingdings" pitchFamily="2" charset="2"/>
              <a:buNone/>
            </a:pPr>
            <a:endParaRPr lang="it-IT" sz="2000" smtClean="0"/>
          </a:p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Brevetti - Modelli di utilità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Marchi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Design e marchi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Misure volte a mantenere il segreto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smtClean="0"/>
              <a:t>Diritto d’autore 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Funzione commerciale e giuridica</a:t>
            </a:r>
          </a:p>
          <a:p>
            <a:pPr eaLnBrk="1" hangingPunct="1"/>
            <a:endParaRPr lang="it-IT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Diritto di sfruttamento esclusivo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Presidio prodotti/settori di mercato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Azione deterrente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Strumenti </a:t>
            </a:r>
            <a:r>
              <a:rPr lang="it-IT" dirty="0" smtClean="0"/>
              <a:t>di tutela giuridica</a:t>
            </a:r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23557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Funzione di valorizzazione dell’impresa</a:t>
            </a:r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Promozione immagine </a:t>
            </a:r>
            <a:r>
              <a:rPr lang="it-IT" dirty="0" smtClean="0"/>
              <a:t>aziendale</a:t>
            </a:r>
            <a:endParaRPr lang="it-IT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Riconoscimento di azienda leader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dirty="0" smtClean="0"/>
              <a:t>Elemento per la valutazione dell’affidabilità per istituti di credito</a:t>
            </a:r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  <a:defRPr/>
            </a:pPr>
            <a:r>
              <a:rPr lang="it-IT" dirty="0" smtClean="0"/>
              <a:t>Funzione strategica</a:t>
            </a:r>
          </a:p>
          <a:p>
            <a:pPr eaLnBrk="1" hangingPunct="1">
              <a:buNone/>
              <a:defRPr/>
            </a:pPr>
            <a:r>
              <a:rPr lang="it-IT" dirty="0" smtClean="0"/>
              <a:t>Portafoglio marchi e brevetti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it-IT" sz="1400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it-IT" dirty="0" err="1" smtClean="0"/>
              <a:t>Cross-licensing</a:t>
            </a:r>
            <a:endParaRPr lang="it-IT" dirty="0" smtClean="0"/>
          </a:p>
          <a:p>
            <a:pPr marL="982663" lvl="1" indent="-638175" eaLnBrk="1" hangingPunct="1">
              <a:buFont typeface="Wingdings" pitchFamily="2" charset="2"/>
              <a:buChar char="Ø"/>
              <a:tabLst>
                <a:tab pos="898525" algn="l"/>
              </a:tabLst>
              <a:defRPr/>
            </a:pPr>
            <a:r>
              <a:rPr lang="it-IT" dirty="0" smtClean="0"/>
              <a:t>Alleanze</a:t>
            </a:r>
          </a:p>
          <a:p>
            <a:pPr marL="982663" lvl="1" indent="-638175" eaLnBrk="1" hangingPunct="1">
              <a:buFont typeface="Wingdings" pitchFamily="2" charset="2"/>
              <a:buChar char="Ø"/>
              <a:tabLst>
                <a:tab pos="898525" algn="l"/>
              </a:tabLst>
              <a:defRPr/>
            </a:pPr>
            <a:r>
              <a:rPr lang="it-IT" dirty="0" smtClean="0"/>
              <a:t>Salvaguardia della produzione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it-IT" dirty="0" smtClean="0"/>
              <a:t>Contrattacco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it-IT" dirty="0" smtClean="0"/>
              <a:t>Difesa passiva: impediti brevetti successivi di altri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endParaRPr lang="it-IT" sz="3000" dirty="0" smtClean="0">
              <a:ea typeface="+mn-ea"/>
            </a:endParaRPr>
          </a:p>
          <a:p>
            <a:pPr lvl="1" eaLnBrk="1" hangingPunct="1">
              <a:buFont typeface="Wingdings" pitchFamily="2" charset="2"/>
              <a:buChar char="Ø"/>
              <a:defRPr/>
            </a:pPr>
            <a:endParaRPr lang="it-IT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endParaRPr lang="it-IT" dirty="0" smtClean="0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2560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>
                <a:solidFill>
                  <a:srgbClr val="2B5DD9"/>
                </a:solidFill>
              </a:rPr>
              <a:t>LA PROPRIETÀ INDUSTRIALE</a:t>
            </a:r>
          </a:p>
        </p:txBody>
      </p:sp>
      <p:sp>
        <p:nvSpPr>
          <p:cNvPr id="11" name="Ovale 10"/>
          <p:cNvSpPr/>
          <p:nvPr/>
        </p:nvSpPr>
        <p:spPr bwMode="auto">
          <a:xfrm>
            <a:off x="2146780" y="3239280"/>
            <a:ext cx="4302758" cy="1341656"/>
          </a:xfrm>
          <a:prstGeom prst="ellipse">
            <a:avLst/>
          </a:prstGeom>
          <a:solidFill>
            <a:srgbClr val="9DBEDF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AUMENTO </a:t>
            </a:r>
            <a:r>
              <a:rPr kumimoji="0" lang="it-IT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DI</a:t>
            </a:r>
            <a:endParaRPr kumimoji="0" lang="it-IT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COMPETITIVITÀ </a:t>
            </a:r>
            <a:endParaRPr kumimoji="0" lang="it-IT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e 11"/>
          <p:cNvSpPr/>
          <p:nvPr/>
        </p:nvSpPr>
        <p:spPr bwMode="auto">
          <a:xfrm>
            <a:off x="584201" y="1847874"/>
            <a:ext cx="2849880" cy="986766"/>
          </a:xfrm>
          <a:prstGeom prst="ellipse">
            <a:avLst/>
          </a:prstGeom>
          <a:solidFill>
            <a:srgbClr val="9DBEDF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FUNZIONE</a:t>
            </a:r>
          </a:p>
          <a:p>
            <a:pPr lvl="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COMMERCIALE</a:t>
            </a:r>
            <a:endParaRPr lang="it-IT" b="1" kern="0" dirty="0" smtClean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 bwMode="auto">
          <a:xfrm>
            <a:off x="4886960" y="1847874"/>
            <a:ext cx="3125154" cy="986766"/>
          </a:xfrm>
          <a:prstGeom prst="ellipse">
            <a:avLst/>
          </a:prstGeom>
          <a:solidFill>
            <a:srgbClr val="9DBEDF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FUNZIONE </a:t>
            </a:r>
            <a:r>
              <a:rPr lang="it-IT" b="1" kern="0" dirty="0" err="1" smtClean="0">
                <a:solidFill>
                  <a:schemeClr val="bg1"/>
                </a:solidFill>
              </a:rPr>
              <a:t>DI</a:t>
            </a:r>
            <a:endParaRPr lang="it-IT" b="1" kern="0" dirty="0" smtClean="0">
              <a:solidFill>
                <a:schemeClr val="bg1"/>
              </a:solidFill>
            </a:endParaRPr>
          </a:p>
          <a:p>
            <a:pPr lvl="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VALORIZZAZIONE</a:t>
            </a:r>
            <a:endParaRPr lang="it-IT" b="1" kern="0" dirty="0" smtClean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 bwMode="auto">
          <a:xfrm>
            <a:off x="3028158" y="4985576"/>
            <a:ext cx="2540000" cy="986766"/>
          </a:xfrm>
          <a:prstGeom prst="ellipse">
            <a:avLst/>
          </a:prstGeom>
          <a:solidFill>
            <a:srgbClr val="9DBEDF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FUNZIONE</a:t>
            </a:r>
          </a:p>
          <a:p>
            <a:pPr lvl="0"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it-IT" b="1" kern="0" dirty="0" smtClean="0">
                <a:solidFill>
                  <a:schemeClr val="bg1"/>
                </a:solidFill>
              </a:rPr>
              <a:t>STRATEGICA</a:t>
            </a:r>
            <a:endParaRPr lang="it-IT" b="1" kern="0" dirty="0" smtClean="0">
              <a:solidFill>
                <a:schemeClr val="bg1"/>
              </a:solidFill>
            </a:endParaRPr>
          </a:p>
        </p:txBody>
      </p:sp>
      <p:cxnSp>
        <p:nvCxnSpPr>
          <p:cNvPr id="18" name="Connettore 1 17"/>
          <p:cNvCxnSpPr>
            <a:stCxn id="12" idx="4"/>
            <a:endCxn id="11" idx="1"/>
          </p:cNvCxnSpPr>
          <p:nvPr/>
        </p:nvCxnSpPr>
        <p:spPr bwMode="auto">
          <a:xfrm>
            <a:off x="2009141" y="2834640"/>
            <a:ext cx="767764" cy="601121"/>
          </a:xfrm>
          <a:prstGeom prst="line">
            <a:avLst/>
          </a:prstGeom>
          <a:solidFill>
            <a:srgbClr val="FFFF00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ttore 1 19"/>
          <p:cNvCxnSpPr>
            <a:stCxn id="14" idx="4"/>
            <a:endCxn id="11" idx="7"/>
          </p:cNvCxnSpPr>
          <p:nvPr/>
        </p:nvCxnSpPr>
        <p:spPr bwMode="auto">
          <a:xfrm flipH="1">
            <a:off x="5819413" y="2834640"/>
            <a:ext cx="630124" cy="601121"/>
          </a:xfrm>
          <a:prstGeom prst="line">
            <a:avLst/>
          </a:prstGeom>
          <a:solidFill>
            <a:srgbClr val="FFFF00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nettore 1 21"/>
          <p:cNvCxnSpPr>
            <a:stCxn id="16" idx="0"/>
            <a:endCxn id="11" idx="4"/>
          </p:cNvCxnSpPr>
          <p:nvPr/>
        </p:nvCxnSpPr>
        <p:spPr bwMode="auto">
          <a:xfrm flipV="1">
            <a:off x="4298158" y="4580936"/>
            <a:ext cx="1" cy="404640"/>
          </a:xfrm>
          <a:prstGeom prst="line">
            <a:avLst/>
          </a:prstGeom>
          <a:solidFill>
            <a:srgbClr val="FFFF00"/>
          </a:solidFill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28625" y="1600200"/>
            <a:ext cx="8258175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it-IT" sz="2800" smtClean="0"/>
              <a:t>	Un “patto” fra lo Stato e l’inventore</a:t>
            </a:r>
          </a:p>
          <a:p>
            <a:pPr>
              <a:buFont typeface="Wingdings" pitchFamily="2" charset="2"/>
              <a:buNone/>
            </a:pPr>
            <a:endParaRPr lang="it-IT" sz="2800" smtClean="0"/>
          </a:p>
          <a:p>
            <a:pPr>
              <a:buClrTx/>
              <a:buFont typeface="Wingdings" pitchFamily="2" charset="2"/>
              <a:buChar char="Ø"/>
            </a:pPr>
            <a:r>
              <a:rPr lang="it-IT" sz="2800" smtClean="0"/>
              <a:t>All’inventore viene assicurato il </a:t>
            </a:r>
            <a:r>
              <a:rPr lang="it-IT" sz="2800" b="1" smtClean="0">
                <a:solidFill>
                  <a:srgbClr val="2B5DD9"/>
                </a:solidFill>
              </a:rPr>
              <a:t>diritto di sfruttamento esclusivo </a:t>
            </a:r>
            <a:r>
              <a:rPr lang="it-IT" sz="2800" smtClean="0"/>
              <a:t>dell’invenzione</a:t>
            </a:r>
          </a:p>
          <a:p>
            <a:pPr>
              <a:buClrTx/>
              <a:buFont typeface="Wingdings" pitchFamily="2" charset="2"/>
              <a:buChar char="Ø"/>
            </a:pPr>
            <a:endParaRPr lang="it-IT" sz="2800" smtClean="0"/>
          </a:p>
          <a:p>
            <a:pPr>
              <a:buClrTx/>
              <a:buFont typeface="Wingdings" pitchFamily="2" charset="2"/>
              <a:buChar char="Ø"/>
            </a:pPr>
            <a:r>
              <a:rPr lang="it-IT" sz="2800" smtClean="0"/>
              <a:t>Una </a:t>
            </a:r>
            <a:r>
              <a:rPr lang="it-IT" sz="2800" b="1" smtClean="0">
                <a:solidFill>
                  <a:srgbClr val="2B5DD9"/>
                </a:solidFill>
              </a:rPr>
              <a:t>descrizione dettagliata</a:t>
            </a:r>
            <a:r>
              <a:rPr lang="it-IT" sz="2800" smtClean="0">
                <a:solidFill>
                  <a:srgbClr val="FF9900"/>
                </a:solidFill>
              </a:rPr>
              <a:t> </a:t>
            </a:r>
            <a:r>
              <a:rPr lang="it-IT" sz="2800" smtClean="0"/>
              <a:t>dell’invenzione viene messa a disposizione del pubblico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BREVETTO</a:t>
            </a:r>
          </a:p>
        </p:txBody>
      </p:sp>
      <p:sp>
        <p:nvSpPr>
          <p:cNvPr id="3072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33388" y="2286000"/>
            <a:ext cx="82772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>
              <a:defRPr/>
            </a:pPr>
            <a:r>
              <a:rPr lang="it-IT" sz="2800" dirty="0">
                <a:latin typeface="+mn-lt"/>
                <a:cs typeface="+mn-cs"/>
              </a:rPr>
              <a:t>Il brevetto d’invenzione non </a:t>
            </a:r>
            <a:r>
              <a:rPr lang="it-IT" sz="2800" dirty="0" smtClean="0">
                <a:latin typeface="+mn-lt"/>
                <a:cs typeface="+mn-cs"/>
              </a:rPr>
              <a:t>offre un </a:t>
            </a:r>
            <a:r>
              <a:rPr lang="it-IT" sz="2800" dirty="0">
                <a:latin typeface="+mn-lt"/>
                <a:cs typeface="+mn-cs"/>
              </a:rPr>
              <a:t>monopolio </a:t>
            </a:r>
            <a:r>
              <a:rPr lang="it-IT" sz="2800" dirty="0" smtClean="0">
                <a:latin typeface="+mn-lt"/>
                <a:cs typeface="+mn-cs"/>
              </a:rPr>
              <a:t>assoluto, </a:t>
            </a:r>
            <a:r>
              <a:rPr lang="it-IT" sz="2800" dirty="0">
                <a:latin typeface="+mn-lt"/>
                <a:cs typeface="+mn-cs"/>
              </a:rPr>
              <a:t>ma ha limiti ben precisi</a:t>
            </a: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2484438" y="3716338"/>
            <a:ext cx="4176712" cy="1008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5600" indent="-355600" algn="l">
              <a:lnSpc>
                <a:spcPct val="90000"/>
              </a:lnSpc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r>
              <a:rPr lang="it-IT" sz="2800" b="1" dirty="0" smtClean="0">
                <a:solidFill>
                  <a:srgbClr val="2B5DD9"/>
                </a:solidFill>
                <a:latin typeface="+mn-lt"/>
                <a:cs typeface="+mn-cs"/>
              </a:rPr>
              <a:t>Ambito protettivo</a:t>
            </a:r>
          </a:p>
          <a:p>
            <a:pPr marL="355600" indent="-355600" algn="l">
              <a:lnSpc>
                <a:spcPct val="90000"/>
              </a:lnSpc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endParaRPr lang="it-IT" sz="2800" dirty="0" smtClean="0"/>
          </a:p>
          <a:p>
            <a:pPr marL="355600" indent="-355600" algn="l">
              <a:lnSpc>
                <a:spcPct val="90000"/>
              </a:lnSpc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r>
              <a:rPr lang="it-IT" sz="2800" dirty="0" smtClean="0"/>
              <a:t>Limiti </a:t>
            </a:r>
            <a:r>
              <a:rPr lang="it-IT" sz="2800" b="1" dirty="0" smtClean="0">
                <a:solidFill>
                  <a:srgbClr val="2B5DD9"/>
                </a:solidFill>
              </a:rPr>
              <a:t>territoriali</a:t>
            </a:r>
            <a:endParaRPr lang="it-IT" sz="2800" b="1" dirty="0" smtClean="0">
              <a:solidFill>
                <a:srgbClr val="2B5DD9"/>
              </a:solidFill>
              <a:latin typeface="+mn-lt"/>
              <a:cs typeface="+mn-cs"/>
            </a:endParaRPr>
          </a:p>
          <a:p>
            <a:pPr marL="355600" indent="-355600" algn="l">
              <a:lnSpc>
                <a:spcPct val="90000"/>
              </a:lnSpc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endParaRPr lang="it-IT" sz="2800" b="1" dirty="0">
              <a:latin typeface="+mn-lt"/>
              <a:cs typeface="+mn-cs"/>
            </a:endParaRPr>
          </a:p>
          <a:p>
            <a:pPr marL="355600" indent="-355600" algn="l">
              <a:lnSpc>
                <a:spcPct val="90000"/>
              </a:lnSpc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r>
              <a:rPr lang="it-IT" sz="2800" dirty="0">
                <a:latin typeface="+mn-lt"/>
                <a:cs typeface="+mn-cs"/>
              </a:rPr>
              <a:t>Limiti</a:t>
            </a:r>
            <a:r>
              <a:rPr lang="it-IT" sz="2800" b="1" dirty="0">
                <a:latin typeface="+mn-lt"/>
                <a:cs typeface="+mn-cs"/>
              </a:rPr>
              <a:t> </a:t>
            </a:r>
            <a:r>
              <a:rPr lang="it-IT" sz="2800" b="1" dirty="0">
                <a:solidFill>
                  <a:srgbClr val="2B5DD9"/>
                </a:solidFill>
                <a:latin typeface="+mn-lt"/>
                <a:cs typeface="+mn-cs"/>
              </a:rPr>
              <a:t>temporali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BREVETTO - DIRITTI CONFERITI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28625" y="3181718"/>
            <a:ext cx="82819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8163" indent="-527050" algn="l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Ø"/>
              <a:tabLst>
                <a:tab pos="0" algn="l"/>
              </a:tabLst>
            </a:pPr>
            <a:r>
              <a:rPr lang="it-IT" sz="2800" dirty="0"/>
              <a:t>Ogni brevetto è </a:t>
            </a:r>
            <a:r>
              <a:rPr lang="it-IT" sz="2800" dirty="0" smtClean="0"/>
              <a:t>valido nel </a:t>
            </a:r>
            <a:r>
              <a:rPr lang="it-IT" sz="2800" dirty="0"/>
              <a:t>territorio </a:t>
            </a:r>
            <a:r>
              <a:rPr lang="it-IT" sz="2800" dirty="0" smtClean="0"/>
              <a:t>del </a:t>
            </a:r>
            <a:r>
              <a:rPr lang="it-IT" sz="2800" dirty="0"/>
              <a:t>paese in cui viene </a:t>
            </a:r>
            <a:r>
              <a:rPr lang="it-IT" sz="2800" dirty="0" smtClean="0"/>
              <a:t>rilasciato</a:t>
            </a:r>
          </a:p>
          <a:p>
            <a:pPr marL="538163" indent="-527050" algn="l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Ø"/>
              <a:tabLst>
                <a:tab pos="0" algn="l"/>
              </a:tabLst>
            </a:pPr>
            <a:r>
              <a:rPr lang="it-IT" sz="2800" dirty="0" smtClean="0"/>
              <a:t>in un futuro non lontano, sul territorio di (quasi) tutta la </a:t>
            </a:r>
            <a:r>
              <a:rPr lang="it-IT" sz="2800" dirty="0" smtClean="0"/>
              <a:t>UE</a:t>
            </a:r>
          </a:p>
          <a:p>
            <a:pPr marL="538163" indent="-527050" algn="l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Ø"/>
              <a:tabLst>
                <a:tab pos="0" algn="l"/>
              </a:tabLst>
            </a:pPr>
            <a:r>
              <a:rPr lang="it-IT" sz="2800" dirty="0" smtClean="0"/>
              <a:t>Importanza delle </a:t>
            </a:r>
            <a:r>
              <a:rPr lang="it-IT" sz="2800" b="1" dirty="0" smtClean="0">
                <a:solidFill>
                  <a:srgbClr val="2B5DD9"/>
                </a:solidFill>
              </a:rPr>
              <a:t>strategie di brevettazione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7" name="Rectangle 13"/>
          <p:cNvSpPr txBox="1">
            <a:spLocks noChangeArrowheads="1"/>
          </p:cNvSpPr>
          <p:nvPr/>
        </p:nvSpPr>
        <p:spPr bwMode="auto">
          <a:xfrm>
            <a:off x="682625" y="168153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>
              <a:defRPr/>
            </a:pPr>
            <a:r>
              <a:rPr lang="it-IT" sz="3600" b="1" kern="0" dirty="0">
                <a:solidFill>
                  <a:srgbClr val="2B5DD9"/>
                </a:solidFill>
                <a:latin typeface="Tahoma" pitchFamily="34" charset="0"/>
                <a:ea typeface="+mj-ea"/>
                <a:cs typeface="+mj-cs"/>
              </a:rPr>
              <a:t>Limiti territoriali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BREVETTO - DIRITTI CONFERITI</a:t>
            </a:r>
            <a:endParaRPr lang="it-IT" sz="3200" b="1" dirty="0">
              <a:solidFill>
                <a:srgbClr val="2B5DD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39750" y="2786063"/>
            <a:ext cx="8229600" cy="2913062"/>
          </a:xfrm>
          <a:prstGeom prst="rect">
            <a:avLst/>
          </a:prstGeom>
          <a:noFill/>
          <a:ln/>
        </p:spPr>
        <p:txBody>
          <a:bodyPr/>
          <a:lstStyle/>
          <a:p>
            <a:pPr marL="452438" indent="-452438" algn="l" eaLnBrk="0" hangingPunct="0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r>
              <a:rPr lang="it-IT" sz="3000" kern="0" dirty="0">
                <a:latin typeface="Tahoma" pitchFamily="34" charset="0"/>
                <a:cs typeface="+mn-cs"/>
              </a:rPr>
              <a:t>Durata </a:t>
            </a:r>
            <a:r>
              <a:rPr lang="it-IT" sz="3000" b="1" kern="0" dirty="0">
                <a:solidFill>
                  <a:srgbClr val="2B5DD9"/>
                </a:solidFill>
                <a:latin typeface="Tahoma" pitchFamily="34" charset="0"/>
                <a:cs typeface="+mn-cs"/>
              </a:rPr>
              <a:t>20 anni dalla data di deposito della domanda</a:t>
            </a:r>
            <a:r>
              <a:rPr lang="it-IT" sz="3000" kern="0" dirty="0">
                <a:latin typeface="Tahoma" pitchFamily="34" charset="0"/>
                <a:cs typeface="+mn-cs"/>
              </a:rPr>
              <a:t>, purché siano pagate le tasse di mantenimento</a:t>
            </a:r>
          </a:p>
          <a:p>
            <a:pPr marL="452438" indent="-452438" algn="l" eaLnBrk="0" hangingPunct="0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Ø"/>
              <a:defRPr/>
            </a:pPr>
            <a:r>
              <a:rPr lang="it-IT" sz="3000" kern="0" dirty="0">
                <a:latin typeface="Tahoma" pitchFamily="34" charset="0"/>
                <a:cs typeface="+mn-cs"/>
              </a:rPr>
              <a:t>Non rinnovabile.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title"/>
          </p:nvPr>
        </p:nvSpPr>
        <p:spPr>
          <a:xfrm>
            <a:off x="685800" y="1285875"/>
            <a:ext cx="7772400" cy="1143000"/>
          </a:xfrm>
          <a:noFill/>
        </p:spPr>
        <p:txBody>
          <a:bodyPr lIns="92075" tIns="46038" rIns="92075" bIns="46038" anchor="ctr"/>
          <a:lstStyle/>
          <a:p>
            <a:pPr algn="ctr"/>
            <a:r>
              <a:rPr lang="it-IT" sz="3000" dirty="0" smtClean="0">
                <a:latin typeface="Tahoma" pitchFamily="34" charset="0"/>
              </a:rPr>
              <a:t>Limiti temporali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BREVETTO - DIRITTI CONFERITI</a:t>
            </a:r>
            <a:endParaRPr lang="it-IT" sz="3200" b="1" dirty="0">
              <a:solidFill>
                <a:srgbClr val="2B5DD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45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endParaRPr lang="it-IT" i="1" dirty="0" smtClean="0"/>
          </a:p>
          <a:p>
            <a:pPr indent="460375" eaLnBrk="1" hangingPunct="1">
              <a:buFont typeface="Wingdings" pitchFamily="2" charset="2"/>
              <a:buChar char="Ø"/>
            </a:pPr>
            <a:endParaRPr lang="it-IT" b="1" dirty="0" smtClean="0"/>
          </a:p>
          <a:p>
            <a:pPr indent="460375" eaLnBrk="1" hangingPunct="1">
              <a:buFont typeface="Wingdings" pitchFamily="2" charset="2"/>
              <a:buChar char="Ø"/>
            </a:pPr>
            <a:r>
              <a:rPr lang="it-IT" b="1" dirty="0" smtClean="0"/>
              <a:t>Novità</a:t>
            </a:r>
            <a:endParaRPr lang="it-IT" dirty="0" smtClean="0"/>
          </a:p>
          <a:p>
            <a:pPr indent="460375" eaLnBrk="1" hangingPunct="1">
              <a:buFont typeface="Wingdings" pitchFamily="2" charset="2"/>
              <a:buChar char="Ø"/>
            </a:pPr>
            <a:r>
              <a:rPr lang="it-IT" b="1" dirty="0" smtClean="0"/>
              <a:t>Attività inventiva</a:t>
            </a:r>
            <a:r>
              <a:rPr lang="it-IT" dirty="0" smtClean="0"/>
              <a:t> </a:t>
            </a:r>
          </a:p>
          <a:p>
            <a:pPr indent="460375" eaLnBrk="1" hangingPunct="1">
              <a:buFont typeface="Wingdings" pitchFamily="2" charset="2"/>
              <a:buChar char="Ø"/>
            </a:pPr>
            <a:r>
              <a:rPr lang="it-IT" b="1" dirty="0" smtClean="0"/>
              <a:t>Applicazione industriale</a:t>
            </a:r>
            <a:endParaRPr lang="it-IT" dirty="0" smtClean="0"/>
          </a:p>
          <a:p>
            <a:pPr indent="287338" eaLnBrk="1" hangingPunct="1"/>
            <a:endParaRPr lang="it-IT" dirty="0" smtClean="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BREVETTO - REQUISITI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37893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dirty="0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dirty="0" err="1" smtClean="0">
                <a:latin typeface="Arial" pitchFamily="34" charset="0"/>
                <a:cs typeface="Arial" pitchFamily="34" charset="0"/>
              </a:rPr>
              <a:t>Consulenti</a:t>
            </a:r>
            <a:r>
              <a:rPr lang="en-US" altLang="en-US" sz="9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altLang="en-US" sz="900" dirty="0" err="1" smtClean="0">
                <a:latin typeface="Arial" pitchFamily="34" charset="0"/>
                <a:cs typeface="Arial" pitchFamily="34" charset="0"/>
              </a:rPr>
              <a:t>Proprietà</a:t>
            </a:r>
            <a:r>
              <a:rPr lang="en-US" altLang="en-U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900" dirty="0" err="1" smtClean="0">
                <a:latin typeface="Arial" pitchFamily="34" charset="0"/>
                <a:cs typeface="Arial" pitchFamily="34" charset="0"/>
              </a:rPr>
              <a:t>Industriale</a:t>
            </a:r>
            <a:endParaRPr lang="it-IT" altLang="en-US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BREVETTO - NOVITÀ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468313" y="1714501"/>
            <a:ext cx="8207375" cy="38779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000" b="1" dirty="0">
                <a:solidFill>
                  <a:srgbClr val="2B5DD9"/>
                </a:solidFill>
              </a:rPr>
              <a:t>ATTENZIONE</a:t>
            </a:r>
          </a:p>
          <a:p>
            <a:endParaRPr lang="it-IT" dirty="0">
              <a:solidFill>
                <a:srgbClr val="2B5DD9"/>
              </a:solidFill>
            </a:endParaRPr>
          </a:p>
          <a:p>
            <a:r>
              <a:rPr lang="it-IT" sz="3000" dirty="0" smtClean="0"/>
              <a:t>Anche </a:t>
            </a:r>
            <a:r>
              <a:rPr lang="it-IT" sz="3000" dirty="0"/>
              <a:t>una divulgazione </a:t>
            </a:r>
            <a:endParaRPr lang="it-IT" sz="3000" dirty="0" smtClean="0"/>
          </a:p>
          <a:p>
            <a:r>
              <a:rPr lang="it-IT" sz="3000" b="1" dirty="0" smtClean="0">
                <a:solidFill>
                  <a:srgbClr val="2B5DD9"/>
                </a:solidFill>
              </a:rPr>
              <a:t>da </a:t>
            </a:r>
            <a:r>
              <a:rPr lang="it-IT" sz="3000" b="1" dirty="0">
                <a:solidFill>
                  <a:srgbClr val="2B5DD9"/>
                </a:solidFill>
              </a:rPr>
              <a:t>parte dello stesso </a:t>
            </a:r>
            <a:r>
              <a:rPr lang="it-IT" sz="3000" b="1" dirty="0" smtClean="0">
                <a:solidFill>
                  <a:srgbClr val="2B5DD9"/>
                </a:solidFill>
              </a:rPr>
              <a:t>inventore/titolare</a:t>
            </a:r>
          </a:p>
          <a:p>
            <a:r>
              <a:rPr lang="it-IT" sz="3000" dirty="0" smtClean="0"/>
              <a:t>può distruggere il requisito della novità.</a:t>
            </a:r>
            <a:endParaRPr lang="it-IT" sz="3000" dirty="0"/>
          </a:p>
          <a:p>
            <a:endParaRPr lang="it-IT" dirty="0"/>
          </a:p>
          <a:p>
            <a:r>
              <a:rPr lang="it-IT" sz="3000" dirty="0"/>
              <a:t>L’invenzione </a:t>
            </a:r>
            <a:r>
              <a:rPr lang="it-IT" sz="3000" b="1" dirty="0">
                <a:solidFill>
                  <a:srgbClr val="2B5DD9"/>
                </a:solidFill>
              </a:rPr>
              <a:t>deve</a:t>
            </a:r>
            <a:r>
              <a:rPr lang="it-IT" sz="3000" dirty="0"/>
              <a:t> essere tenuta </a:t>
            </a:r>
            <a:r>
              <a:rPr lang="it-IT" sz="3000" b="1" dirty="0">
                <a:solidFill>
                  <a:srgbClr val="2B5DD9"/>
                </a:solidFill>
              </a:rPr>
              <a:t>segreta</a:t>
            </a:r>
            <a:r>
              <a:rPr lang="it-IT" sz="3000" dirty="0"/>
              <a:t> almeno fino alla data di deposito della domanda di brevetto</a:t>
            </a:r>
          </a:p>
        </p:txBody>
      </p:sp>
      <p:sp>
        <p:nvSpPr>
          <p:cNvPr id="43013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229600" cy="452596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it-IT" sz="2000" dirty="0" smtClean="0"/>
              <a:t>Non </a:t>
            </a:r>
            <a:r>
              <a:rPr lang="it-IT" sz="2000" dirty="0" smtClean="0"/>
              <a:t>sono </a:t>
            </a:r>
            <a:r>
              <a:rPr lang="it-IT" sz="2000" dirty="0" smtClean="0"/>
              <a:t>considerate brevettabili: </a:t>
            </a:r>
          </a:p>
          <a:p>
            <a:pPr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endParaRPr lang="it-IT" sz="1200" dirty="0" smtClean="0"/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a)	le scoperte, le teorie scientifiche e i metodi matematici;</a:t>
            </a:r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b)	i piani, i principi ed i metodi per attività intellettuali, per gioco o per attività commerciali ed i programmi di elaboratore;</a:t>
            </a:r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c)	le presentazioni di informazioni.</a:t>
            </a:r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d)	i software, ad eccezione dei software utilizzati in sistemi di controllo ed aventi un effetto tecnico;</a:t>
            </a:r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e)	i metodi per il trattamento chirurgico o terapeutico del corpo umano o animale e i metodi di diagnosi applicati al corpo umano o animale. </a:t>
            </a:r>
          </a:p>
          <a:p>
            <a:pPr marL="355600" indent="-355600" eaLnBrk="1" hangingPunct="1">
              <a:buFont typeface="Wingdings" pitchFamily="2" charset="2"/>
              <a:buNone/>
              <a:tabLst>
                <a:tab pos="355600" algn="l"/>
              </a:tabLst>
              <a:defRPr/>
            </a:pPr>
            <a:r>
              <a:rPr lang="it-IT" sz="2000" dirty="0" smtClean="0"/>
              <a:t>f)	le razze animali ed i procedimenti essenzialmente biologici per l'ottenimento delle stesse. Questa disposizione non si applica ai procedimenti microbiologici ed ai prodotti ottenuti mediante questi procedimenti.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it-IT" sz="2000" dirty="0" smtClean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INVENZIONI NON BREVETTABILI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4710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it-IT" sz="26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Deposito domanda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Rapporto di ricerca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Pubblicazione (18 mesi dopo il deposito)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Esame da parte dell’ufficio competente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Eventuali modifiche del testo della domanda per superare le obiezioni esaminatore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Concessione o rifiuto del brevetto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600" dirty="0" smtClean="0"/>
              <a:t>Opposizione/appello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26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2600" dirty="0" smtClean="0"/>
              <a:t>DURATA MEDIA PROCEDURA: da 3 a 5 anni.</a:t>
            </a: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2800" b="1" dirty="0" smtClean="0">
                <a:solidFill>
                  <a:srgbClr val="2B5DD9"/>
                </a:solidFill>
              </a:rPr>
              <a:t>PROCEDURA </a:t>
            </a:r>
            <a:r>
              <a:rPr lang="it-IT" sz="2800" b="1" dirty="0" err="1" smtClean="0">
                <a:solidFill>
                  <a:srgbClr val="2B5DD9"/>
                </a:solidFill>
              </a:rPr>
              <a:t>DI</a:t>
            </a:r>
            <a:r>
              <a:rPr lang="it-IT" sz="2800" b="1" dirty="0" smtClean="0">
                <a:solidFill>
                  <a:srgbClr val="2B5DD9"/>
                </a:solidFill>
              </a:rPr>
              <a:t> BREVETTAZIONE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49157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43"/>
          <p:cNvSpPr>
            <a:spLocks noChangeShapeType="1"/>
          </p:cNvSpPr>
          <p:nvPr/>
        </p:nvSpPr>
        <p:spPr bwMode="auto">
          <a:xfrm flipV="1">
            <a:off x="3576577" y="2557602"/>
            <a:ext cx="0" cy="945721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it-IT">
              <a:solidFill>
                <a:srgbClr val="2B5DD9"/>
              </a:solidFill>
            </a:endParaRPr>
          </a:p>
        </p:txBody>
      </p:sp>
      <p:sp>
        <p:nvSpPr>
          <p:cNvPr id="53254" name="AutoShape 14"/>
          <p:cNvSpPr>
            <a:spLocks noChangeArrowheads="1"/>
          </p:cNvSpPr>
          <p:nvPr/>
        </p:nvSpPr>
        <p:spPr bwMode="auto">
          <a:xfrm>
            <a:off x="1189038" y="2702064"/>
            <a:ext cx="7273925" cy="720725"/>
          </a:xfrm>
          <a:prstGeom prst="rightArrow">
            <a:avLst>
              <a:gd name="adj1" fmla="val 62556"/>
              <a:gd name="adj2" fmla="val 58686"/>
            </a:avLst>
          </a:prstGeom>
          <a:solidFill>
            <a:srgbClr val="9DBEDF"/>
          </a:solidFill>
          <a:ln w="25400" algn="ctr">
            <a:solidFill>
              <a:srgbClr val="2B5DD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53274" name="Rectangle 5"/>
          <p:cNvSpPr>
            <a:spLocks noChangeArrowheads="1"/>
          </p:cNvSpPr>
          <p:nvPr/>
        </p:nvSpPr>
        <p:spPr bwMode="auto">
          <a:xfrm>
            <a:off x="294640" y="404813"/>
            <a:ext cx="7717473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2800" b="1" dirty="0" smtClean="0">
                <a:solidFill>
                  <a:srgbClr val="2B5DD9"/>
                </a:solidFill>
              </a:rPr>
              <a:t>PROCEDURA </a:t>
            </a:r>
            <a:r>
              <a:rPr lang="it-IT" sz="2800" b="1" dirty="0" err="1" smtClean="0">
                <a:solidFill>
                  <a:srgbClr val="2B5DD9"/>
                </a:solidFill>
              </a:rPr>
              <a:t>DI</a:t>
            </a:r>
            <a:r>
              <a:rPr lang="it-IT" sz="2800" b="1" dirty="0" smtClean="0">
                <a:solidFill>
                  <a:srgbClr val="2B5DD9"/>
                </a:solidFill>
              </a:rPr>
              <a:t> BREVETTAZIONE IN </a:t>
            </a:r>
            <a:r>
              <a:rPr lang="it-IT" sz="2800" b="1" dirty="0" smtClean="0">
                <a:solidFill>
                  <a:srgbClr val="2B5DD9"/>
                </a:solidFill>
              </a:rPr>
              <a:t>ITALIA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53276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2" name="Line 31"/>
          <p:cNvSpPr>
            <a:spLocks noChangeShapeType="1"/>
          </p:cNvSpPr>
          <p:nvPr/>
        </p:nvSpPr>
        <p:spPr bwMode="auto">
          <a:xfrm flipV="1">
            <a:off x="6655443" y="1818935"/>
            <a:ext cx="0" cy="1684387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it-IT"/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flipV="1">
            <a:off x="1189038" y="1818937"/>
            <a:ext cx="0" cy="1684386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endParaRPr lang="it-IT">
              <a:solidFill>
                <a:srgbClr val="2B5DD9"/>
              </a:solidFill>
            </a:endParaRPr>
          </a:p>
        </p:txBody>
      </p:sp>
      <p:sp>
        <p:nvSpPr>
          <p:cNvPr id="33" name="Line 54"/>
          <p:cNvSpPr>
            <a:spLocks noChangeShapeType="1"/>
          </p:cNvSpPr>
          <p:nvPr/>
        </p:nvSpPr>
        <p:spPr bwMode="auto">
          <a:xfrm flipH="1">
            <a:off x="3576577" y="2846527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36" name="Connettore 1 35"/>
          <p:cNvCxnSpPr/>
          <p:nvPr/>
        </p:nvCxnSpPr>
        <p:spPr bwMode="auto">
          <a:xfrm>
            <a:off x="1187624" y="2557602"/>
            <a:ext cx="2388955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rgbClr val="2B5DD9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8" name="Connettore 1 37"/>
          <p:cNvCxnSpPr/>
          <p:nvPr/>
        </p:nvCxnSpPr>
        <p:spPr bwMode="auto">
          <a:xfrm>
            <a:off x="1187624" y="1818938"/>
            <a:ext cx="5467819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rgbClr val="2B5DD9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0" name="CasellaDiTesto 39"/>
          <p:cNvSpPr txBox="1"/>
          <p:nvPr/>
        </p:nvSpPr>
        <p:spPr>
          <a:xfrm>
            <a:off x="1950638" y="224335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2B5DD9"/>
                </a:solidFill>
              </a:rPr>
              <a:t>9 mesi</a:t>
            </a:r>
            <a:endParaRPr lang="it-IT" dirty="0">
              <a:solidFill>
                <a:srgbClr val="2B5DD9"/>
              </a:solidFill>
            </a:endParaRPr>
          </a:p>
        </p:txBody>
      </p:sp>
      <p:sp>
        <p:nvSpPr>
          <p:cNvPr id="53269" name="Line 54"/>
          <p:cNvSpPr>
            <a:spLocks noChangeShapeType="1"/>
          </p:cNvSpPr>
          <p:nvPr/>
        </p:nvSpPr>
        <p:spPr bwMode="auto">
          <a:xfrm flipH="1">
            <a:off x="6655443" y="2846527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1815985" y="4556012"/>
            <a:ext cx="1133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2B5DD9"/>
                </a:solidFill>
              </a:rPr>
              <a:t>Rapporto</a:t>
            </a:r>
          </a:p>
          <a:p>
            <a:r>
              <a:rPr lang="it-IT" dirty="0" smtClean="0">
                <a:solidFill>
                  <a:srgbClr val="2B5DD9"/>
                </a:solidFill>
              </a:rPr>
              <a:t>di ricerca</a:t>
            </a:r>
            <a:endParaRPr lang="it-IT" dirty="0">
              <a:solidFill>
                <a:srgbClr val="2B5DD9"/>
              </a:solidFill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273471" y="4556012"/>
            <a:ext cx="1685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2B5DD9"/>
                </a:solidFill>
              </a:rPr>
              <a:t>Risposta</a:t>
            </a:r>
          </a:p>
          <a:p>
            <a:r>
              <a:rPr lang="it-IT" dirty="0" smtClean="0">
                <a:solidFill>
                  <a:srgbClr val="2B5DD9"/>
                </a:solidFill>
              </a:rPr>
              <a:t>a obiezioni RR</a:t>
            </a:r>
            <a:endParaRPr lang="it-IT" dirty="0">
              <a:solidFill>
                <a:srgbClr val="2B5DD9"/>
              </a:solidFill>
            </a:endParaRPr>
          </a:p>
        </p:txBody>
      </p:sp>
      <p:sp>
        <p:nvSpPr>
          <p:cNvPr id="44" name="Freccia in su 43"/>
          <p:cNvSpPr/>
          <p:nvPr/>
        </p:nvSpPr>
        <p:spPr bwMode="auto">
          <a:xfrm>
            <a:off x="2140491" y="4068808"/>
            <a:ext cx="484632" cy="487204"/>
          </a:xfrm>
          <a:prstGeom prst="upArrow">
            <a:avLst/>
          </a:prstGeom>
          <a:solidFill>
            <a:srgbClr val="9DBEDF"/>
          </a:solidFill>
          <a:ln w="38100" cap="flat" cmpd="sng" algn="ctr">
            <a:solidFill>
              <a:srgbClr val="2B5D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" name="Freccia in su 44"/>
          <p:cNvSpPr/>
          <p:nvPr/>
        </p:nvSpPr>
        <p:spPr bwMode="auto">
          <a:xfrm>
            <a:off x="4873694" y="4068808"/>
            <a:ext cx="484632" cy="487204"/>
          </a:xfrm>
          <a:prstGeom prst="upArrow">
            <a:avLst/>
          </a:prstGeom>
          <a:solidFill>
            <a:srgbClr val="9DBEDF"/>
          </a:solidFill>
          <a:ln w="38100" cap="flat" cmpd="sng" algn="ctr">
            <a:solidFill>
              <a:srgbClr val="2B5D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 flipV="1">
            <a:off x="7592992" y="2557602"/>
            <a:ext cx="0" cy="945721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it-IT">
              <a:solidFill>
                <a:srgbClr val="2B5DD9"/>
              </a:solidFill>
            </a:endParaRPr>
          </a:p>
        </p:txBody>
      </p:sp>
      <p:sp>
        <p:nvSpPr>
          <p:cNvPr id="48" name="Line 54"/>
          <p:cNvSpPr>
            <a:spLocks noChangeShapeType="1"/>
          </p:cNvSpPr>
          <p:nvPr/>
        </p:nvSpPr>
        <p:spPr bwMode="auto">
          <a:xfrm flipH="1">
            <a:off x="7592992" y="2846527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9" name="CasellaDiTesto 48"/>
          <p:cNvSpPr txBox="1"/>
          <p:nvPr/>
        </p:nvSpPr>
        <p:spPr>
          <a:xfrm>
            <a:off x="691334" y="3503323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2B5DD9"/>
                </a:solidFill>
              </a:rPr>
              <a:t>Deposito</a:t>
            </a:r>
            <a:endParaRPr lang="it-IT" sz="1600" dirty="0">
              <a:solidFill>
                <a:srgbClr val="2B5DD9"/>
              </a:solidFill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6909156" y="350332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2B5DD9"/>
                </a:solidFill>
              </a:rPr>
              <a:t>Concessione</a:t>
            </a:r>
          </a:p>
          <a:p>
            <a:r>
              <a:rPr lang="it-IT" sz="1600" dirty="0" smtClean="0">
                <a:solidFill>
                  <a:srgbClr val="2B5DD9"/>
                </a:solidFill>
              </a:rPr>
              <a:t>o rifiuto</a:t>
            </a:r>
            <a:endParaRPr lang="it-IT" sz="1600" dirty="0">
              <a:solidFill>
                <a:srgbClr val="2B5DD9"/>
              </a:solidFill>
            </a:endParaRPr>
          </a:p>
        </p:txBody>
      </p:sp>
      <p:sp>
        <p:nvSpPr>
          <p:cNvPr id="51" name="Parentesi graffa aperta 50"/>
          <p:cNvSpPr/>
          <p:nvPr/>
        </p:nvSpPr>
        <p:spPr bwMode="auto">
          <a:xfrm rot="16200000">
            <a:off x="2291926" y="2730252"/>
            <a:ext cx="180350" cy="2388953"/>
          </a:xfrm>
          <a:prstGeom prst="leftBrace">
            <a:avLst>
              <a:gd name="adj1" fmla="val 29459"/>
              <a:gd name="adj2" fmla="val 50000"/>
            </a:avLst>
          </a:prstGeom>
          <a:noFill/>
          <a:ln w="38100" cap="flat" cmpd="sng" algn="ctr">
            <a:solidFill>
              <a:srgbClr val="2B5D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arentesi graffa aperta 55"/>
          <p:cNvSpPr/>
          <p:nvPr/>
        </p:nvSpPr>
        <p:spPr bwMode="auto">
          <a:xfrm rot="16200000">
            <a:off x="5025837" y="2385297"/>
            <a:ext cx="180350" cy="3078866"/>
          </a:xfrm>
          <a:prstGeom prst="leftBrace">
            <a:avLst>
              <a:gd name="adj1" fmla="val 29459"/>
              <a:gd name="adj2" fmla="val 50000"/>
            </a:avLst>
          </a:prstGeom>
          <a:noFill/>
          <a:ln w="38100" cap="flat" cmpd="sng" algn="ctr">
            <a:solidFill>
              <a:srgbClr val="2B5D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4" name="Line 43"/>
          <p:cNvSpPr>
            <a:spLocks noChangeShapeType="1"/>
          </p:cNvSpPr>
          <p:nvPr/>
        </p:nvSpPr>
        <p:spPr bwMode="auto">
          <a:xfrm flipV="1">
            <a:off x="5958547" y="2188269"/>
            <a:ext cx="0" cy="1315053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it-IT">
              <a:solidFill>
                <a:srgbClr val="2B5DD9"/>
              </a:solidFill>
            </a:endParaRPr>
          </a:p>
        </p:txBody>
      </p:sp>
      <p:sp>
        <p:nvSpPr>
          <p:cNvPr id="65" name="Line 54"/>
          <p:cNvSpPr>
            <a:spLocks noChangeShapeType="1"/>
          </p:cNvSpPr>
          <p:nvPr/>
        </p:nvSpPr>
        <p:spPr bwMode="auto">
          <a:xfrm flipH="1">
            <a:off x="5958547" y="2846527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68" name="Connettore 1 67"/>
          <p:cNvCxnSpPr/>
          <p:nvPr/>
        </p:nvCxnSpPr>
        <p:spPr bwMode="auto">
          <a:xfrm>
            <a:off x="1189038" y="2188270"/>
            <a:ext cx="4769511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rgbClr val="2B5DD9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73" name="CasellaDiTesto 72"/>
          <p:cNvSpPr txBox="1"/>
          <p:nvPr/>
        </p:nvSpPr>
        <p:spPr>
          <a:xfrm>
            <a:off x="3077503" y="1874023"/>
            <a:ext cx="992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2B5DD9"/>
                </a:solidFill>
              </a:rPr>
              <a:t>18 mesi</a:t>
            </a:r>
            <a:endParaRPr lang="it-IT" dirty="0">
              <a:solidFill>
                <a:srgbClr val="2B5DD9"/>
              </a:solidFill>
            </a:endParaRPr>
          </a:p>
        </p:txBody>
      </p:sp>
      <p:sp>
        <p:nvSpPr>
          <p:cNvPr id="74" name="CasellaDiTesto 73"/>
          <p:cNvSpPr txBox="1"/>
          <p:nvPr/>
        </p:nvSpPr>
        <p:spPr>
          <a:xfrm>
            <a:off x="5229825" y="3503323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2B5DD9"/>
                </a:solidFill>
              </a:rPr>
              <a:t>Pubblicazione</a:t>
            </a:r>
            <a:endParaRPr lang="it-IT" sz="1600" dirty="0">
              <a:solidFill>
                <a:srgbClr val="2B5DD9"/>
              </a:solidFill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3425950" y="1504691"/>
            <a:ext cx="992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2B5DD9"/>
                </a:solidFill>
              </a:rPr>
              <a:t>21 mesi</a:t>
            </a:r>
            <a:endParaRPr lang="it-IT" dirty="0">
              <a:solidFill>
                <a:srgbClr val="2B5DD9"/>
              </a:solidFill>
            </a:endParaRPr>
          </a:p>
        </p:txBody>
      </p:sp>
      <p:sp>
        <p:nvSpPr>
          <p:cNvPr id="76" name="CasellaDiTesto 75"/>
          <p:cNvSpPr txBox="1"/>
          <p:nvPr/>
        </p:nvSpPr>
        <p:spPr>
          <a:xfrm>
            <a:off x="1189038" y="5322173"/>
            <a:ext cx="6972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363538" algn="l">
              <a:buFont typeface="Wingdings" pitchFamily="2" charset="2"/>
              <a:buChar char="Ø"/>
            </a:pPr>
            <a:r>
              <a:rPr lang="it-IT" dirty="0" smtClean="0"/>
              <a:t>È possibile presentare ricorso in caso di rifiuto</a:t>
            </a:r>
          </a:p>
          <a:p>
            <a:pPr indent="363538" algn="l">
              <a:buFont typeface="Wingdings" pitchFamily="2" charset="2"/>
              <a:buChar char="Ø"/>
            </a:pPr>
            <a:r>
              <a:rPr lang="it-IT" dirty="0" smtClean="0"/>
              <a:t>Non è prevista una procedura di opposizione</a:t>
            </a:r>
          </a:p>
          <a:p>
            <a:pPr indent="363538" algn="l">
              <a:buFont typeface="Wingdings" pitchFamily="2" charset="2"/>
              <a:buChar char="Ø"/>
            </a:pPr>
            <a:r>
              <a:rPr lang="it-IT" dirty="0" smtClean="0"/>
              <a:t>È in corso l’esame delle domande presentate all’inizio del 2011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contenuto 2"/>
          <p:cNvSpPr>
            <a:spLocks noGrp="1"/>
          </p:cNvSpPr>
          <p:nvPr>
            <p:ph idx="1"/>
          </p:nvPr>
        </p:nvSpPr>
        <p:spPr bwMode="auto">
          <a:xfrm>
            <a:off x="971850" y="2369655"/>
            <a:ext cx="7327198" cy="224864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it-IT" sz="2400" b="1" dirty="0" smtClean="0">
                <a:solidFill>
                  <a:srgbClr val="2B5DD9"/>
                </a:solidFill>
              </a:rPr>
              <a:t>CHE COSA</a:t>
            </a: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Non occorre un contributo inventivo straordinario</a:t>
            </a: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Innovazioni che risolvono un problema tecnico o comunque introducono qualche vantaggio</a:t>
            </a: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Frutti dell’attività di ricerca e sviluppo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Specialmente se l’attività di ricerca richiede investimenti importanti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</p:txBody>
      </p:sp>
      <p:sp>
        <p:nvSpPr>
          <p:cNvPr id="57347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4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contenuto 2"/>
          <p:cNvSpPr>
            <a:spLocks noGrp="1"/>
          </p:cNvSpPr>
          <p:nvPr>
            <p:ph idx="1"/>
          </p:nvPr>
        </p:nvSpPr>
        <p:spPr bwMode="auto">
          <a:xfrm>
            <a:off x="971850" y="2589574"/>
            <a:ext cx="6418162" cy="224864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it-IT" sz="2400" b="1" dirty="0" smtClean="0">
                <a:solidFill>
                  <a:srgbClr val="2B5DD9"/>
                </a:solidFill>
              </a:rPr>
              <a:t>QUANDO</a:t>
            </a: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Quando si è delineata un’idea di soluzione di un problema tecnico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Non occorre avere un prodotto già ingegnerizzato o un prototipo funzionante</a:t>
            </a: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Anticipare il deposito riduce i </a:t>
            </a:r>
            <a:r>
              <a:rPr lang="it-IT" sz="2400" dirty="0" smtClean="0"/>
              <a:t>rischi di divulgazioni accidentali  e di brevettazione di terzi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</p:txBody>
      </p:sp>
      <p:sp>
        <p:nvSpPr>
          <p:cNvPr id="57347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4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4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 bwMode="auto">
          <a:xfrm>
            <a:off x="971850" y="2025570"/>
            <a:ext cx="6418162" cy="22486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it-IT" sz="2400" b="1" kern="0" dirty="0" smtClean="0">
                <a:solidFill>
                  <a:srgbClr val="2B5DD9"/>
                </a:solidFill>
                <a:latin typeface="+mn-lt"/>
                <a:cs typeface="+mn-cs"/>
              </a:rPr>
              <a:t>DOVE</a:t>
            </a: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Proprie sedi produttive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Sedi produttive dei concorrenti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Mercati di interesse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2420938"/>
            <a:ext cx="8229600" cy="3008312"/>
          </a:xfr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lang="it-IT" sz="2600" dirty="0" smtClean="0"/>
              <a:t>Domanda </a:t>
            </a:r>
            <a:r>
              <a:rPr lang="it-IT" sz="2600" dirty="0" smtClean="0"/>
              <a:t>di brevetto </a:t>
            </a:r>
            <a:r>
              <a:rPr lang="it-IT" sz="2600" b="1" dirty="0" smtClean="0">
                <a:solidFill>
                  <a:srgbClr val="2B5DD9"/>
                </a:solidFill>
              </a:rPr>
              <a:t>Nazionale </a:t>
            </a:r>
            <a:r>
              <a:rPr lang="it-IT" sz="2600" dirty="0" smtClean="0"/>
              <a:t>nei Paesi </a:t>
            </a:r>
            <a:r>
              <a:rPr lang="it-IT" sz="2600" dirty="0" smtClean="0"/>
              <a:t>in cui si intende avere la </a:t>
            </a:r>
            <a:r>
              <a:rPr lang="it-IT" sz="2600" dirty="0" smtClean="0"/>
              <a:t>protezione</a:t>
            </a:r>
            <a:endParaRPr lang="it-IT" sz="26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it-IT" sz="2600" dirty="0" smtClean="0"/>
              <a:t>Deposito domanda di brevetto secondo la </a:t>
            </a:r>
            <a:r>
              <a:rPr lang="it-IT" sz="2600" b="1" dirty="0" smtClean="0">
                <a:solidFill>
                  <a:srgbClr val="2B5DD9"/>
                </a:solidFill>
              </a:rPr>
              <a:t>convenzione sul brevetto europeo </a:t>
            </a:r>
            <a:r>
              <a:rPr lang="it-IT" sz="2600" dirty="0" smtClean="0"/>
              <a:t>(EPC) </a:t>
            </a:r>
            <a:endParaRPr lang="it-IT" sz="26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it-IT" sz="2600" dirty="0" smtClean="0"/>
              <a:t>Deposito domanda di brevetto </a:t>
            </a:r>
            <a:r>
              <a:rPr lang="it-IT" sz="2600" dirty="0" smtClean="0"/>
              <a:t>secondo </a:t>
            </a:r>
            <a:r>
              <a:rPr lang="it-IT" sz="2600" dirty="0" smtClean="0"/>
              <a:t>la convenzione internazionale </a:t>
            </a:r>
            <a:r>
              <a:rPr lang="it-IT" sz="2600" b="1" dirty="0" smtClean="0">
                <a:solidFill>
                  <a:srgbClr val="2B5DD9"/>
                </a:solidFill>
              </a:rPr>
              <a:t>Patent </a:t>
            </a:r>
            <a:r>
              <a:rPr lang="it-IT" sz="2600" b="1" dirty="0" err="1" smtClean="0">
                <a:solidFill>
                  <a:srgbClr val="2B5DD9"/>
                </a:solidFill>
              </a:rPr>
              <a:t>Cooperation</a:t>
            </a:r>
            <a:r>
              <a:rPr lang="it-IT" sz="2600" b="1" dirty="0" smtClean="0">
                <a:solidFill>
                  <a:srgbClr val="2B5DD9"/>
                </a:solidFill>
              </a:rPr>
              <a:t> </a:t>
            </a:r>
            <a:r>
              <a:rPr lang="it-IT" sz="2600" b="1" dirty="0" err="1" smtClean="0">
                <a:solidFill>
                  <a:srgbClr val="2B5DD9"/>
                </a:solidFill>
              </a:rPr>
              <a:t>Treaty</a:t>
            </a:r>
            <a:r>
              <a:rPr lang="it-IT" sz="2600" dirty="0" smtClean="0"/>
              <a:t> (PCT).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  <a:endParaRPr lang="it-IT" sz="2400" b="1" dirty="0">
              <a:solidFill>
                <a:srgbClr val="2B5DD9"/>
              </a:solidFill>
            </a:endParaRPr>
          </a:p>
        </p:txBody>
      </p:sp>
      <p:sp>
        <p:nvSpPr>
          <p:cNvPr id="48133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b="1" dirty="0" smtClean="0">
                <a:solidFill>
                  <a:srgbClr val="2B5DD9"/>
                </a:solidFill>
              </a:rPr>
              <a:t>Procedura di esame unificata </a:t>
            </a:r>
            <a:r>
              <a:rPr lang="it-IT" sz="2000" dirty="0" smtClean="0"/>
              <a:t>per tutti i Paesi aderenti alla EPC (</a:t>
            </a:r>
            <a:r>
              <a:rPr lang="it-IT" sz="2000" dirty="0" err="1" smtClean="0"/>
              <a:t>European</a:t>
            </a:r>
            <a:r>
              <a:rPr lang="it-IT" sz="2000" dirty="0" smtClean="0"/>
              <a:t> Patent Convention), tra cui alcuni extra UE (ad esempio </a:t>
            </a:r>
            <a:r>
              <a:rPr lang="it-IT" sz="2000" dirty="0" smtClean="0"/>
              <a:t>Svizzera, Norvegia, Turchia)</a:t>
            </a:r>
            <a:endParaRPr lang="it-IT" sz="2000" dirty="0" smtClean="0"/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dirty="0" smtClean="0"/>
              <a:t>Dopo il rilascio</a:t>
            </a:r>
            <a:r>
              <a:rPr lang="it-IT" sz="2000" dirty="0" smtClean="0"/>
              <a:t>, il brevetto deve essere </a:t>
            </a:r>
            <a:r>
              <a:rPr lang="it-IT" sz="2000" b="1" dirty="0" smtClean="0">
                <a:solidFill>
                  <a:srgbClr val="2B5DD9"/>
                </a:solidFill>
              </a:rPr>
              <a:t>convalidato</a:t>
            </a:r>
            <a:r>
              <a:rPr lang="it-IT" sz="2000" dirty="0" smtClean="0"/>
              <a:t> nei Paesi aderenti in cui il titolare è interessato ad attivare la protezione mediante il deposito della </a:t>
            </a:r>
            <a:r>
              <a:rPr lang="it-IT" sz="2000" b="1" dirty="0" smtClean="0">
                <a:solidFill>
                  <a:srgbClr val="2B5DD9"/>
                </a:solidFill>
              </a:rPr>
              <a:t>traduzione</a:t>
            </a:r>
            <a:r>
              <a:rPr lang="it-IT" sz="2000" dirty="0" smtClean="0"/>
              <a:t> di tutto il brevetto o di una parte </a:t>
            </a:r>
            <a:r>
              <a:rPr lang="it-IT" sz="2000" dirty="0" smtClean="0"/>
              <a:t>(rivendicazioni</a:t>
            </a:r>
            <a:r>
              <a:rPr lang="it-IT" sz="2000" dirty="0" smtClean="0"/>
              <a:t>). In alcuni Paesi la convalida </a:t>
            </a:r>
            <a:r>
              <a:rPr lang="it-IT" sz="2000" dirty="0" smtClean="0"/>
              <a:t>è </a:t>
            </a:r>
            <a:r>
              <a:rPr lang="it-IT" sz="2000" b="1" dirty="0" smtClean="0">
                <a:solidFill>
                  <a:srgbClr val="2B5DD9"/>
                </a:solidFill>
              </a:rPr>
              <a:t>automatica</a:t>
            </a:r>
            <a:r>
              <a:rPr lang="it-IT" sz="2000" dirty="0" smtClean="0"/>
              <a:t> e il deposito di traduzioni non è necessario. </a:t>
            </a:r>
            <a:endParaRPr lang="it-IT" sz="2000" dirty="0" smtClean="0"/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dirty="0" smtClean="0"/>
              <a:t>In tempi relativamente brevi, sarà disponibile il </a:t>
            </a:r>
            <a:r>
              <a:rPr lang="it-IT" sz="2000" b="1" dirty="0" smtClean="0">
                <a:solidFill>
                  <a:srgbClr val="2B5DD9"/>
                </a:solidFill>
              </a:rPr>
              <a:t>brevetto europeo con effetto unitario</a:t>
            </a:r>
            <a:r>
              <a:rPr lang="it-IT" sz="2000" dirty="0" smtClean="0"/>
              <a:t>, valido nell’</a:t>
            </a:r>
            <a:r>
              <a:rPr lang="it-IT" sz="2000" b="1" dirty="0" smtClean="0">
                <a:solidFill>
                  <a:srgbClr val="2B5DD9"/>
                </a:solidFill>
              </a:rPr>
              <a:t>UE</a:t>
            </a:r>
            <a:r>
              <a:rPr lang="it-IT" sz="2000" dirty="0" smtClean="0"/>
              <a:t> tranne che in Italia e Spagna</a:t>
            </a:r>
            <a:endParaRPr lang="it-IT" sz="2000" dirty="0" smtClean="0"/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b="1" dirty="0" smtClean="0">
                <a:solidFill>
                  <a:srgbClr val="2B5DD9"/>
                </a:solidFill>
              </a:rPr>
              <a:t>Economicamente conveniente </a:t>
            </a:r>
            <a:r>
              <a:rPr lang="it-IT" sz="2000" dirty="0" smtClean="0"/>
              <a:t>rispetto a estensioni dirette già con tre/quattro Paesi interessati.</a:t>
            </a:r>
          </a:p>
          <a:p>
            <a:pPr marL="450850" indent="-450850">
              <a:buClr>
                <a:srgbClr val="FF9900"/>
              </a:buClr>
            </a:pPr>
            <a:endParaRPr lang="it-IT" sz="2000" dirty="0" smtClean="0"/>
          </a:p>
        </p:txBody>
      </p:sp>
      <p:sp>
        <p:nvSpPr>
          <p:cNvPr id="55299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468313" y="76755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  <a:endParaRPr lang="it-IT" sz="2400" b="1" dirty="0" smtClean="0">
              <a:solidFill>
                <a:srgbClr val="2B5DD9"/>
              </a:solidFill>
            </a:endParaRPr>
          </a:p>
          <a:p>
            <a:r>
              <a:rPr lang="it-IT" sz="3200" b="1" dirty="0" smtClean="0">
                <a:solidFill>
                  <a:srgbClr val="2B5DD9"/>
                </a:solidFill>
              </a:rPr>
              <a:t>BREVETTO </a:t>
            </a:r>
            <a:r>
              <a:rPr lang="it-IT" sz="3200" b="1" dirty="0">
                <a:solidFill>
                  <a:srgbClr val="2B5DD9"/>
                </a:solidFill>
              </a:rPr>
              <a:t>EUROPEO</a:t>
            </a:r>
          </a:p>
        </p:txBody>
      </p:sp>
      <p:sp>
        <p:nvSpPr>
          <p:cNvPr id="55301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Esame preliminare non vincolante dei requisiti di brevettabilità</a:t>
            </a:r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Dura 30/31 mesi dalla data di priorità</a:t>
            </a:r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Terminata la fase di esame preliminare (fase internazionale), l’esame prosegue a livello nazionale/regionale</a:t>
            </a:r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Un parere preliminare negativo non pregiudica l’ottenimento di brevetti</a:t>
            </a:r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Ha un costo aggiuntivo rispetto alle procedure dirette nazionali/regionali</a:t>
            </a:r>
          </a:p>
          <a:p>
            <a:pPr marL="450850" indent="-450850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200" dirty="0" smtClean="0">
                <a:latin typeface="Tahoma" pitchFamily="34" charset="0"/>
              </a:rPr>
              <a:t>Sposta di 18 mesi in avanti il termine (e i costi) entro il quale decidere in quali Paesi avviare effettivamente le procedure di brevettazione</a:t>
            </a:r>
          </a:p>
        </p:txBody>
      </p:sp>
      <p:sp>
        <p:nvSpPr>
          <p:cNvPr id="56323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277792" y="404813"/>
            <a:ext cx="773432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  <a:endParaRPr lang="it-IT" sz="2400" b="1" dirty="0" smtClean="0">
              <a:solidFill>
                <a:srgbClr val="2B5DD9"/>
              </a:solidFill>
            </a:endParaRPr>
          </a:p>
          <a:p>
            <a:r>
              <a:rPr lang="it-IT" sz="3200" b="1" dirty="0" smtClean="0">
                <a:solidFill>
                  <a:srgbClr val="2B5DD9"/>
                </a:solidFill>
              </a:rPr>
              <a:t>PATENT </a:t>
            </a:r>
            <a:r>
              <a:rPr lang="it-IT" sz="3200" b="1" dirty="0">
                <a:solidFill>
                  <a:srgbClr val="2B5DD9"/>
                </a:solidFill>
              </a:rPr>
              <a:t>COOPERATION </a:t>
            </a:r>
            <a:r>
              <a:rPr lang="it-IT" sz="3200" b="1" dirty="0" smtClean="0">
                <a:solidFill>
                  <a:srgbClr val="2B5DD9"/>
                </a:solidFill>
              </a:rPr>
              <a:t>TREATY(PCT</a:t>
            </a:r>
            <a:r>
              <a:rPr lang="it-IT" sz="3200" b="1" dirty="0">
                <a:solidFill>
                  <a:srgbClr val="2B5DD9"/>
                </a:solidFill>
              </a:rPr>
              <a:t>)</a:t>
            </a:r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468313" y="3860800"/>
            <a:ext cx="7488237" cy="1465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450850" indent="-450850" algn="l">
              <a:buClr>
                <a:schemeClr val="tx1"/>
              </a:buClr>
              <a:defRPr/>
            </a:pPr>
            <a:r>
              <a:rPr lang="it-IT" b="1" dirty="0">
                <a:solidFill>
                  <a:srgbClr val="3333CC"/>
                </a:solidFill>
                <a:latin typeface="+mn-lt"/>
                <a:cs typeface="Arial" charset="0"/>
              </a:rPr>
              <a:t>SVANTAGGI: </a:t>
            </a:r>
          </a:p>
          <a:p>
            <a:pPr marL="450850" indent="-450850" algn="l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it-IT" dirty="0">
                <a:latin typeface="+mn-lt"/>
                <a:cs typeface="Arial" charset="0"/>
              </a:rPr>
              <a:t>ha un costo aggiuntivo rispetto alle procedure dirette nazionali/regionali.</a:t>
            </a:r>
          </a:p>
          <a:p>
            <a:pPr marL="450850" indent="-450850" algn="l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it-IT" dirty="0">
                <a:latin typeface="+mn-lt"/>
                <a:cs typeface="Arial" charset="0"/>
              </a:rPr>
              <a:t>ritarda i tempi di concessione utili per l’azionamento del brevetto nei confronti di terzi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68313" y="1628775"/>
            <a:ext cx="7488237" cy="1465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450850" indent="-450850" algn="l">
              <a:buClr>
                <a:schemeClr val="tx1"/>
              </a:buClr>
              <a:defRPr/>
            </a:pPr>
            <a:r>
              <a:rPr lang="it-IT" b="1" dirty="0">
                <a:solidFill>
                  <a:srgbClr val="3333CC"/>
                </a:solidFill>
                <a:latin typeface="+mn-lt"/>
                <a:cs typeface="Arial" charset="0"/>
              </a:rPr>
              <a:t>VANTAGGI: </a:t>
            </a:r>
          </a:p>
          <a:p>
            <a:pPr marL="450850" indent="-450850" algn="l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it-IT" dirty="0">
                <a:latin typeface="+mn-lt"/>
                <a:cs typeface="Arial" charset="0"/>
              </a:rPr>
              <a:t>sposta in avanti il termine (e i costi) entro il quale decidere in quali Paesi avviare effettivamente le procedure di </a:t>
            </a:r>
            <a:r>
              <a:rPr lang="it-IT" dirty="0" err="1">
                <a:latin typeface="+mn-lt"/>
                <a:cs typeface="Arial" charset="0"/>
              </a:rPr>
              <a:t>brevettazione</a:t>
            </a:r>
            <a:r>
              <a:rPr lang="it-IT" dirty="0">
                <a:latin typeface="+mn-lt"/>
                <a:cs typeface="Arial" charset="0"/>
              </a:rPr>
              <a:t>. </a:t>
            </a:r>
          </a:p>
          <a:p>
            <a:pPr marL="450850" indent="-450850" algn="l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it-IT" dirty="0">
                <a:latin typeface="+mn-lt"/>
                <a:cs typeface="Arial" charset="0"/>
              </a:rPr>
              <a:t>il parere preliminare è utile per capire se proseguire nelle fasi nazionali/regionali.</a:t>
            </a:r>
          </a:p>
        </p:txBody>
      </p:sp>
      <p:sp>
        <p:nvSpPr>
          <p:cNvPr id="287750" name="Segnaposto piè di pagina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altLang="en-US" sz="1400" b="1">
                <a:solidFill>
                  <a:srgbClr val="7092E6"/>
                </a:solidFill>
              </a:rPr>
              <a:t>ST</a:t>
            </a:r>
            <a:r>
              <a:rPr lang="en-US" altLang="en-US" sz="1400" b="1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/>
              <a:t>Consulenti in Proprietà Industriale</a:t>
            </a:r>
            <a:endParaRPr lang="it-IT" altLang="en-US" sz="9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0942" y="404813"/>
            <a:ext cx="7711171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  <a:endParaRPr lang="it-IT" sz="2400" b="1" dirty="0" smtClean="0">
              <a:solidFill>
                <a:srgbClr val="2B5DD9"/>
              </a:solidFill>
            </a:endParaRPr>
          </a:p>
          <a:p>
            <a:r>
              <a:rPr lang="it-IT" sz="3200" b="1" dirty="0" smtClean="0">
                <a:solidFill>
                  <a:srgbClr val="2B5DD9"/>
                </a:solidFill>
              </a:rPr>
              <a:t>PATENT </a:t>
            </a:r>
            <a:r>
              <a:rPr lang="it-IT" sz="3200" b="1" dirty="0">
                <a:solidFill>
                  <a:srgbClr val="2B5DD9"/>
                </a:solidFill>
              </a:rPr>
              <a:t>COOPERATION </a:t>
            </a:r>
            <a:r>
              <a:rPr lang="it-IT" sz="3200" b="1" dirty="0" smtClean="0">
                <a:solidFill>
                  <a:srgbClr val="2B5DD9"/>
                </a:solidFill>
              </a:rPr>
              <a:t>TREATY(PCT</a:t>
            </a:r>
            <a:r>
              <a:rPr lang="it-IT" sz="3200" b="1" dirty="0">
                <a:solidFill>
                  <a:srgbClr val="2B5DD9"/>
                </a:solidFill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84400"/>
            <a:ext cx="8229600" cy="39131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712788">
              <a:buFont typeface="Wingdings" pitchFamily="2" charset="2"/>
              <a:buNone/>
            </a:pPr>
            <a:r>
              <a:rPr lang="it-IT" sz="3200" dirty="0" smtClean="0"/>
              <a:t>Permette </a:t>
            </a:r>
            <a:r>
              <a:rPr lang="it-IT" sz="3200" dirty="0" smtClean="0"/>
              <a:t>di depositare domande di brevetto per la stessa invenzione all’estero (o  anche in Italia) entro </a:t>
            </a:r>
            <a:r>
              <a:rPr lang="it-IT" sz="3200" b="1" dirty="0" smtClean="0">
                <a:solidFill>
                  <a:srgbClr val="2B5DD9"/>
                </a:solidFill>
              </a:rPr>
              <a:t>12 mesi </a:t>
            </a:r>
            <a:r>
              <a:rPr lang="it-IT" sz="3200" dirty="0" smtClean="0"/>
              <a:t>dalla data del primo deposito, indicata come</a:t>
            </a:r>
            <a:r>
              <a:rPr lang="it-IT" sz="3200" b="1" dirty="0" smtClean="0"/>
              <a:t> </a:t>
            </a:r>
            <a:r>
              <a:rPr lang="it-IT" sz="3200" b="1" dirty="0" smtClean="0">
                <a:solidFill>
                  <a:srgbClr val="2B5DD9"/>
                </a:solidFill>
              </a:rPr>
              <a:t>data di priorità</a:t>
            </a:r>
            <a:r>
              <a:rPr lang="it-IT" sz="3200" dirty="0" smtClean="0"/>
              <a:t>.</a:t>
            </a:r>
          </a:p>
          <a:p>
            <a:pPr marL="0" indent="0" defTabSz="712788">
              <a:buFont typeface="Wingdings" pitchFamily="2" charset="2"/>
              <a:buNone/>
            </a:pPr>
            <a:endParaRPr lang="it-IT" sz="3200" dirty="0" smtClean="0"/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DIRITTO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PRIORITÀ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52228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22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43"/>
          <p:cNvSpPr>
            <a:spLocks noChangeShapeType="1"/>
          </p:cNvSpPr>
          <p:nvPr/>
        </p:nvSpPr>
        <p:spPr bwMode="auto">
          <a:xfrm flipV="1">
            <a:off x="4106863" y="3284538"/>
            <a:ext cx="0" cy="12239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51" name="Line 37"/>
          <p:cNvSpPr>
            <a:spLocks noChangeShapeType="1"/>
          </p:cNvSpPr>
          <p:nvPr/>
        </p:nvSpPr>
        <p:spPr bwMode="auto">
          <a:xfrm flipV="1">
            <a:off x="6516688" y="3284538"/>
            <a:ext cx="0" cy="16557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52" name="Line 31"/>
          <p:cNvSpPr>
            <a:spLocks noChangeShapeType="1"/>
          </p:cNvSpPr>
          <p:nvPr/>
        </p:nvSpPr>
        <p:spPr bwMode="auto">
          <a:xfrm flipV="1">
            <a:off x="6877050" y="3284538"/>
            <a:ext cx="0" cy="12239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53" name="Line 19"/>
          <p:cNvSpPr>
            <a:spLocks noChangeShapeType="1"/>
          </p:cNvSpPr>
          <p:nvPr/>
        </p:nvSpPr>
        <p:spPr bwMode="auto">
          <a:xfrm flipV="1">
            <a:off x="2028825" y="3284538"/>
            <a:ext cx="0" cy="12239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54" name="AutoShape 14"/>
          <p:cNvSpPr>
            <a:spLocks noChangeArrowheads="1"/>
          </p:cNvSpPr>
          <p:nvPr/>
        </p:nvSpPr>
        <p:spPr bwMode="auto">
          <a:xfrm>
            <a:off x="1189038" y="3429000"/>
            <a:ext cx="7273925" cy="720725"/>
          </a:xfrm>
          <a:prstGeom prst="rightArrow">
            <a:avLst>
              <a:gd name="adj1" fmla="val 62556"/>
              <a:gd name="adj2" fmla="val 58686"/>
            </a:avLst>
          </a:prstGeom>
          <a:solidFill>
            <a:srgbClr val="9DBEDF"/>
          </a:solidFill>
          <a:ln w="25400" algn="ctr">
            <a:solidFill>
              <a:srgbClr val="2B5DD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53255" name="Line 15"/>
          <p:cNvSpPr>
            <a:spLocks noChangeShapeType="1"/>
          </p:cNvSpPr>
          <p:nvPr/>
        </p:nvSpPr>
        <p:spPr bwMode="auto">
          <a:xfrm>
            <a:off x="2028825" y="2782888"/>
            <a:ext cx="0" cy="433387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3537" name="Text Box 17"/>
          <p:cNvSpPr txBox="1">
            <a:spLocks noChangeArrowheads="1"/>
          </p:cNvSpPr>
          <p:nvPr/>
        </p:nvSpPr>
        <p:spPr bwMode="auto">
          <a:xfrm>
            <a:off x="2072025" y="4257675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04.03.2012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363538" name="Text Box 18"/>
          <p:cNvSpPr txBox="1">
            <a:spLocks noChangeArrowheads="1"/>
          </p:cNvSpPr>
          <p:nvPr/>
        </p:nvSpPr>
        <p:spPr bwMode="auto">
          <a:xfrm>
            <a:off x="6877387" y="4257675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04.03.2013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363543" name="AutoShape 23"/>
          <p:cNvSpPr>
            <a:spLocks noChangeArrowheads="1"/>
          </p:cNvSpPr>
          <p:nvPr/>
        </p:nvSpPr>
        <p:spPr bwMode="auto">
          <a:xfrm>
            <a:off x="1704975" y="2411413"/>
            <a:ext cx="646113" cy="37465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2B5DD9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IT</a:t>
            </a:r>
          </a:p>
        </p:txBody>
      </p:sp>
      <p:sp>
        <p:nvSpPr>
          <p:cNvPr id="53259" name="Line 32"/>
          <p:cNvSpPr>
            <a:spLocks noChangeShapeType="1"/>
          </p:cNvSpPr>
          <p:nvPr/>
        </p:nvSpPr>
        <p:spPr bwMode="auto">
          <a:xfrm>
            <a:off x="6518275" y="2782888"/>
            <a:ext cx="0" cy="433387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3553" name="AutoShape 33"/>
          <p:cNvSpPr>
            <a:spLocks noChangeArrowheads="1"/>
          </p:cNvSpPr>
          <p:nvPr/>
        </p:nvSpPr>
        <p:spPr bwMode="auto">
          <a:xfrm>
            <a:off x="6227763" y="2109788"/>
            <a:ext cx="649287" cy="64770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2B5DD9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EP</a:t>
            </a:r>
          </a:p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US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363559" name="AutoShape 39"/>
          <p:cNvSpPr>
            <a:spLocks noChangeArrowheads="1"/>
          </p:cNvSpPr>
          <p:nvPr/>
        </p:nvSpPr>
        <p:spPr bwMode="auto">
          <a:xfrm>
            <a:off x="3514725" y="2411413"/>
            <a:ext cx="1185863" cy="37465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2B5DD9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vendita</a:t>
            </a:r>
          </a:p>
        </p:txBody>
      </p:sp>
      <p:sp>
        <p:nvSpPr>
          <p:cNvPr id="53262" name="Line 42"/>
          <p:cNvSpPr>
            <a:spLocks noChangeShapeType="1"/>
          </p:cNvSpPr>
          <p:nvPr/>
        </p:nvSpPr>
        <p:spPr bwMode="auto">
          <a:xfrm>
            <a:off x="4106863" y="2782888"/>
            <a:ext cx="0" cy="433387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3566" name="Text Box 46"/>
          <p:cNvSpPr txBox="1">
            <a:spLocks noChangeArrowheads="1"/>
          </p:cNvSpPr>
          <p:nvPr/>
        </p:nvSpPr>
        <p:spPr bwMode="auto">
          <a:xfrm>
            <a:off x="6517025" y="4689475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02.03.2013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363567" name="Text Box 47"/>
          <p:cNvSpPr txBox="1">
            <a:spLocks noChangeArrowheads="1"/>
          </p:cNvSpPr>
          <p:nvPr/>
        </p:nvSpPr>
        <p:spPr bwMode="auto">
          <a:xfrm>
            <a:off x="4070688" y="4257675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it-IT" sz="1600" b="1" dirty="0" smtClean="0">
                <a:latin typeface="+mn-lt"/>
                <a:cs typeface="+mn-cs"/>
              </a:rPr>
              <a:t>12.07.2012</a:t>
            </a:r>
            <a:endParaRPr lang="it-IT" sz="1600" b="1" dirty="0">
              <a:latin typeface="+mn-lt"/>
              <a:cs typeface="+mn-cs"/>
            </a:endParaRPr>
          </a:p>
        </p:txBody>
      </p:sp>
      <p:cxnSp>
        <p:nvCxnSpPr>
          <p:cNvPr id="53265" name="AutoShape 49"/>
          <p:cNvCxnSpPr>
            <a:cxnSpLocks noChangeShapeType="1"/>
            <a:stCxn id="363553" idx="0"/>
            <a:endCxn id="363543" idx="0"/>
          </p:cNvCxnSpPr>
          <p:nvPr/>
        </p:nvCxnSpPr>
        <p:spPr bwMode="auto">
          <a:xfrm rot="-5400000" flipH="1" flipV="1">
            <a:off x="4138613" y="-1587"/>
            <a:ext cx="301625" cy="4524375"/>
          </a:xfrm>
          <a:prstGeom prst="bentConnector3">
            <a:avLst>
              <a:gd name="adj1" fmla="val -75787"/>
            </a:avLst>
          </a:prstGeom>
          <a:noFill/>
          <a:ln w="57150">
            <a:solidFill>
              <a:srgbClr val="FFC000"/>
            </a:solidFill>
            <a:miter lim="800000"/>
            <a:headEnd/>
            <a:tailEnd type="triangle" w="sm" len="med"/>
          </a:ln>
        </p:spPr>
      </p:cxnSp>
      <p:sp>
        <p:nvSpPr>
          <p:cNvPr id="53268" name="Line 53"/>
          <p:cNvSpPr>
            <a:spLocks noChangeShapeType="1"/>
          </p:cNvSpPr>
          <p:nvPr/>
        </p:nvSpPr>
        <p:spPr bwMode="auto">
          <a:xfrm>
            <a:off x="2028825" y="3573463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69" name="Line 54"/>
          <p:cNvSpPr>
            <a:spLocks noChangeShapeType="1"/>
          </p:cNvSpPr>
          <p:nvPr/>
        </p:nvSpPr>
        <p:spPr bwMode="auto">
          <a:xfrm flipH="1">
            <a:off x="6877050" y="3573463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3575" name="Text Box 55"/>
          <p:cNvSpPr txBox="1">
            <a:spLocks noChangeArrowheads="1"/>
          </p:cNvSpPr>
          <p:nvPr/>
        </p:nvSpPr>
        <p:spPr bwMode="auto">
          <a:xfrm>
            <a:off x="3613150" y="3619500"/>
            <a:ext cx="1679575" cy="3397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anno di priorità</a:t>
            </a:r>
          </a:p>
        </p:txBody>
      </p:sp>
      <p:sp>
        <p:nvSpPr>
          <p:cNvPr id="53271" name="Line 56"/>
          <p:cNvSpPr>
            <a:spLocks noChangeShapeType="1"/>
          </p:cNvSpPr>
          <p:nvPr/>
        </p:nvSpPr>
        <p:spPr bwMode="auto">
          <a:xfrm flipH="1">
            <a:off x="2054225" y="3789363"/>
            <a:ext cx="143986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72" name="Line 57"/>
          <p:cNvSpPr>
            <a:spLocks noChangeShapeType="1"/>
          </p:cNvSpPr>
          <p:nvPr/>
        </p:nvSpPr>
        <p:spPr bwMode="auto">
          <a:xfrm>
            <a:off x="5437188" y="3789363"/>
            <a:ext cx="1439862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273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357188" y="4257675"/>
            <a:ext cx="1635125" cy="338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Data di priorità</a:t>
            </a:r>
          </a:p>
        </p:txBody>
      </p:sp>
      <p:sp>
        <p:nvSpPr>
          <p:cNvPr id="53276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3"/>
          <p:cNvSpPr>
            <a:spLocks noChangeArrowheads="1"/>
          </p:cNvSpPr>
          <p:nvPr/>
        </p:nvSpPr>
        <p:spPr bwMode="auto">
          <a:xfrm>
            <a:off x="2351088" y="5277366"/>
            <a:ext cx="773112" cy="510778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57150" algn="ctr">
            <a:solidFill>
              <a:srgbClr val="00B05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it-IT" sz="2400" b="1" dirty="0" smtClean="0">
                <a:latin typeface="+mn-lt"/>
                <a:cs typeface="+mn-cs"/>
              </a:rPr>
              <a:t>OK</a:t>
            </a:r>
            <a:endParaRPr lang="it-IT" sz="2400" b="1" dirty="0">
              <a:latin typeface="+mn-lt"/>
              <a:cs typeface="+mn-cs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DIRITTO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PRIORITÀ</a:t>
            </a:r>
            <a:endParaRPr lang="it-IT" sz="3200" b="1" dirty="0">
              <a:solidFill>
                <a:srgbClr val="2B5DD9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62"/>
          <p:cNvGrpSpPr>
            <a:grpSpLocks/>
          </p:cNvGrpSpPr>
          <p:nvPr/>
        </p:nvGrpSpPr>
        <p:grpSpPr bwMode="auto">
          <a:xfrm>
            <a:off x="4433888" y="1711325"/>
            <a:ext cx="360362" cy="360363"/>
            <a:chOff x="2744" y="1026"/>
            <a:chExt cx="227" cy="227"/>
          </a:xfrm>
        </p:grpSpPr>
        <p:sp>
          <p:nvSpPr>
            <p:cNvPr id="54304" name="Line 59"/>
            <p:cNvSpPr>
              <a:spLocks noChangeShapeType="1"/>
            </p:cNvSpPr>
            <p:nvPr/>
          </p:nvSpPr>
          <p:spPr bwMode="auto">
            <a:xfrm>
              <a:off x="2744" y="1026"/>
              <a:ext cx="227" cy="22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54305" name="Line 60"/>
            <p:cNvSpPr>
              <a:spLocks noChangeShapeType="1"/>
            </p:cNvSpPr>
            <p:nvPr/>
          </p:nvSpPr>
          <p:spPr bwMode="auto">
            <a:xfrm rot="5400000">
              <a:off x="2744" y="1026"/>
              <a:ext cx="227" cy="22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54275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Line 43"/>
          <p:cNvSpPr>
            <a:spLocks noChangeShapeType="1"/>
          </p:cNvSpPr>
          <p:nvPr/>
        </p:nvSpPr>
        <p:spPr bwMode="auto">
          <a:xfrm flipV="1">
            <a:off x="4106863" y="3284538"/>
            <a:ext cx="0" cy="12239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77" name="Line 37"/>
          <p:cNvSpPr>
            <a:spLocks noChangeShapeType="1"/>
          </p:cNvSpPr>
          <p:nvPr/>
        </p:nvSpPr>
        <p:spPr bwMode="auto">
          <a:xfrm flipV="1">
            <a:off x="7273925" y="3284538"/>
            <a:ext cx="15875" cy="1216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78" name="Line 31"/>
          <p:cNvSpPr>
            <a:spLocks noChangeShapeType="1"/>
          </p:cNvSpPr>
          <p:nvPr/>
        </p:nvSpPr>
        <p:spPr bwMode="auto">
          <a:xfrm flipV="1">
            <a:off x="6877050" y="3284538"/>
            <a:ext cx="0" cy="12239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79" name="Line 19"/>
          <p:cNvSpPr>
            <a:spLocks noChangeShapeType="1"/>
          </p:cNvSpPr>
          <p:nvPr/>
        </p:nvSpPr>
        <p:spPr bwMode="auto">
          <a:xfrm flipV="1">
            <a:off x="2028825" y="3284538"/>
            <a:ext cx="0" cy="1223962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80" name="AutoShape 14"/>
          <p:cNvSpPr>
            <a:spLocks noChangeArrowheads="1"/>
          </p:cNvSpPr>
          <p:nvPr/>
        </p:nvSpPr>
        <p:spPr bwMode="auto">
          <a:xfrm>
            <a:off x="1189038" y="3429000"/>
            <a:ext cx="7273925" cy="720725"/>
          </a:xfrm>
          <a:prstGeom prst="rightArrow">
            <a:avLst>
              <a:gd name="adj1" fmla="val 62556"/>
              <a:gd name="adj2" fmla="val 58686"/>
            </a:avLst>
          </a:prstGeom>
          <a:solidFill>
            <a:srgbClr val="9DBEDF"/>
          </a:solidFill>
          <a:ln w="25400" algn="ctr">
            <a:solidFill>
              <a:srgbClr val="2B5DD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54281" name="Line 15"/>
          <p:cNvSpPr>
            <a:spLocks noChangeShapeType="1"/>
          </p:cNvSpPr>
          <p:nvPr/>
        </p:nvSpPr>
        <p:spPr bwMode="auto">
          <a:xfrm>
            <a:off x="2028825" y="2782888"/>
            <a:ext cx="0" cy="433387"/>
          </a:xfrm>
          <a:prstGeom prst="line">
            <a:avLst/>
          </a:prstGeom>
          <a:noFill/>
          <a:ln w="57150">
            <a:solidFill>
              <a:srgbClr val="2B5DD9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2072025" y="4292600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04.03.2012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643563" y="4292600"/>
            <a:ext cx="1211262" cy="338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04.03.2013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357188" y="4292600"/>
            <a:ext cx="1635125" cy="338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Data di priorità</a:t>
            </a:r>
          </a:p>
        </p:txBody>
      </p:sp>
      <p:sp>
        <p:nvSpPr>
          <p:cNvPr id="68" name="AutoShape 23"/>
          <p:cNvSpPr>
            <a:spLocks noChangeArrowheads="1"/>
          </p:cNvSpPr>
          <p:nvPr/>
        </p:nvSpPr>
        <p:spPr bwMode="auto">
          <a:xfrm>
            <a:off x="1704975" y="2411413"/>
            <a:ext cx="646113" cy="37465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2B5DD9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IT</a:t>
            </a:r>
          </a:p>
        </p:txBody>
      </p:sp>
      <p:sp>
        <p:nvSpPr>
          <p:cNvPr id="54286" name="Line 32"/>
          <p:cNvSpPr>
            <a:spLocks noChangeShapeType="1"/>
          </p:cNvSpPr>
          <p:nvPr/>
        </p:nvSpPr>
        <p:spPr bwMode="auto">
          <a:xfrm>
            <a:off x="7291388" y="2782888"/>
            <a:ext cx="0" cy="4333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70" name="AutoShape 33"/>
          <p:cNvSpPr>
            <a:spLocks noChangeArrowheads="1"/>
          </p:cNvSpPr>
          <p:nvPr/>
        </p:nvSpPr>
        <p:spPr bwMode="auto">
          <a:xfrm>
            <a:off x="7000875" y="2138363"/>
            <a:ext cx="649288" cy="64770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EP</a:t>
            </a:r>
          </a:p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US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71" name="AutoShape 39"/>
          <p:cNvSpPr>
            <a:spLocks noChangeArrowheads="1"/>
          </p:cNvSpPr>
          <p:nvPr/>
        </p:nvSpPr>
        <p:spPr bwMode="auto">
          <a:xfrm>
            <a:off x="3514725" y="2411413"/>
            <a:ext cx="1185863" cy="374650"/>
          </a:xfrm>
          <a:prstGeom prst="roundRect">
            <a:avLst>
              <a:gd name="adj" fmla="val 16667"/>
            </a:avLst>
          </a:prstGeom>
          <a:solidFill>
            <a:srgbClr val="9DBEDF"/>
          </a:solidFill>
          <a:ln w="5715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vendita</a:t>
            </a:r>
          </a:p>
        </p:txBody>
      </p:sp>
      <p:sp>
        <p:nvSpPr>
          <p:cNvPr id="54289" name="Line 42"/>
          <p:cNvSpPr>
            <a:spLocks noChangeShapeType="1"/>
          </p:cNvSpPr>
          <p:nvPr/>
        </p:nvSpPr>
        <p:spPr bwMode="auto">
          <a:xfrm>
            <a:off x="4106863" y="2782888"/>
            <a:ext cx="0" cy="4333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73" name="Text Box 46"/>
          <p:cNvSpPr txBox="1">
            <a:spLocks noChangeArrowheads="1"/>
          </p:cNvSpPr>
          <p:nvPr/>
        </p:nvSpPr>
        <p:spPr bwMode="auto">
          <a:xfrm>
            <a:off x="7215525" y="4292600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 smtClean="0">
                <a:latin typeface="+mn-lt"/>
                <a:cs typeface="+mn-cs"/>
              </a:rPr>
              <a:t>06.03.2013</a:t>
            </a:r>
            <a:endParaRPr lang="it-IT" sz="1600" b="1" dirty="0">
              <a:latin typeface="+mn-lt"/>
              <a:cs typeface="+mn-cs"/>
            </a:endParaRPr>
          </a:p>
        </p:txBody>
      </p:sp>
      <p:sp>
        <p:nvSpPr>
          <p:cNvPr id="74" name="Text Box 47"/>
          <p:cNvSpPr txBox="1">
            <a:spLocks noChangeArrowheads="1"/>
          </p:cNvSpPr>
          <p:nvPr/>
        </p:nvSpPr>
        <p:spPr bwMode="auto">
          <a:xfrm>
            <a:off x="4070688" y="4292600"/>
            <a:ext cx="1210588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it-IT" sz="1600" b="1" dirty="0" smtClean="0">
                <a:latin typeface="+mn-lt"/>
                <a:cs typeface="+mn-cs"/>
              </a:rPr>
              <a:t>12.07.2012</a:t>
            </a:r>
            <a:endParaRPr lang="it-IT" sz="1600" b="1" dirty="0">
              <a:latin typeface="+mn-lt"/>
              <a:cs typeface="+mn-cs"/>
            </a:endParaRPr>
          </a:p>
        </p:txBody>
      </p:sp>
      <p:cxnSp>
        <p:nvCxnSpPr>
          <p:cNvPr id="54292" name="AutoShape 49"/>
          <p:cNvCxnSpPr>
            <a:cxnSpLocks noChangeShapeType="1"/>
            <a:stCxn id="70" idx="0"/>
            <a:endCxn id="68" idx="0"/>
          </p:cNvCxnSpPr>
          <p:nvPr/>
        </p:nvCxnSpPr>
        <p:spPr bwMode="auto">
          <a:xfrm rot="-5400000" flipH="1" flipV="1">
            <a:off x="4540251" y="-374650"/>
            <a:ext cx="273050" cy="5299075"/>
          </a:xfrm>
          <a:prstGeom prst="bentConnector3">
            <a:avLst>
              <a:gd name="adj1" fmla="val -83917"/>
            </a:avLst>
          </a:prstGeom>
          <a:noFill/>
          <a:ln w="57150">
            <a:solidFill>
              <a:srgbClr val="FFC000"/>
            </a:solidFill>
            <a:prstDash val="lgDash"/>
            <a:miter lim="800000"/>
            <a:headEnd/>
            <a:tailEnd type="triangle" w="sm" len="med"/>
          </a:ln>
        </p:spPr>
      </p:cxnSp>
      <p:sp>
        <p:nvSpPr>
          <p:cNvPr id="54295" name="Line 53"/>
          <p:cNvSpPr>
            <a:spLocks noChangeShapeType="1"/>
          </p:cNvSpPr>
          <p:nvPr/>
        </p:nvSpPr>
        <p:spPr bwMode="auto">
          <a:xfrm>
            <a:off x="2028825" y="3573463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96" name="Line 54"/>
          <p:cNvSpPr>
            <a:spLocks noChangeShapeType="1"/>
          </p:cNvSpPr>
          <p:nvPr/>
        </p:nvSpPr>
        <p:spPr bwMode="auto">
          <a:xfrm flipH="1">
            <a:off x="6877050" y="3573463"/>
            <a:ext cx="0" cy="431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0" name="Text Box 55"/>
          <p:cNvSpPr txBox="1">
            <a:spLocks noChangeArrowheads="1"/>
          </p:cNvSpPr>
          <p:nvPr/>
        </p:nvSpPr>
        <p:spPr bwMode="auto">
          <a:xfrm>
            <a:off x="3613150" y="3619500"/>
            <a:ext cx="1679575" cy="3397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b="1" dirty="0">
                <a:latin typeface="+mn-lt"/>
                <a:cs typeface="+mn-cs"/>
              </a:rPr>
              <a:t>anno di priorità</a:t>
            </a:r>
          </a:p>
        </p:txBody>
      </p:sp>
      <p:sp>
        <p:nvSpPr>
          <p:cNvPr id="54298" name="Line 56"/>
          <p:cNvSpPr>
            <a:spLocks noChangeShapeType="1"/>
          </p:cNvSpPr>
          <p:nvPr/>
        </p:nvSpPr>
        <p:spPr bwMode="auto">
          <a:xfrm flipH="1">
            <a:off x="2054225" y="3789363"/>
            <a:ext cx="143986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299" name="Line 57"/>
          <p:cNvSpPr>
            <a:spLocks noChangeShapeType="1"/>
          </p:cNvSpPr>
          <p:nvPr/>
        </p:nvSpPr>
        <p:spPr bwMode="auto">
          <a:xfrm>
            <a:off x="5437188" y="3789363"/>
            <a:ext cx="1439862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sm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4303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23"/>
          <p:cNvSpPr>
            <a:spLocks noChangeArrowheads="1"/>
          </p:cNvSpPr>
          <p:nvPr/>
        </p:nvSpPr>
        <p:spPr bwMode="auto">
          <a:xfrm>
            <a:off x="2351088" y="5277366"/>
            <a:ext cx="773112" cy="510778"/>
          </a:xfrm>
          <a:prstGeom prst="roundRect">
            <a:avLst>
              <a:gd name="adj" fmla="val 16667"/>
            </a:avLst>
          </a:prstGeom>
          <a:solidFill>
            <a:srgbClr val="FF3300"/>
          </a:solidFill>
          <a:ln w="5715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it-IT" sz="2400" b="1" dirty="0" smtClean="0">
                <a:latin typeface="+mn-lt"/>
                <a:cs typeface="+mn-cs"/>
              </a:rPr>
              <a:t>NO</a:t>
            </a:r>
            <a:endParaRPr lang="it-IT" sz="2400" b="1" dirty="0">
              <a:latin typeface="+mn-lt"/>
              <a:cs typeface="+mn-cs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DIRITTO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PRIORITÀ</a:t>
            </a:r>
            <a:endParaRPr lang="it-IT" sz="3200" b="1" dirty="0">
              <a:solidFill>
                <a:srgbClr val="2B5DD9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ttangolo 74"/>
          <p:cNvSpPr>
            <a:spLocks noChangeArrowheads="1"/>
          </p:cNvSpPr>
          <p:nvPr/>
        </p:nvSpPr>
        <p:spPr bwMode="auto">
          <a:xfrm>
            <a:off x="428625" y="1428750"/>
            <a:ext cx="8215313" cy="4786313"/>
          </a:xfrm>
          <a:prstGeom prst="rect">
            <a:avLst/>
          </a:prstGeom>
          <a:solidFill>
            <a:srgbClr val="9DBEDF"/>
          </a:solidFill>
          <a:ln w="3810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58372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2212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2498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88" y="2212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38" y="2498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3063" y="2212975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43063" y="2498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8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4438" y="2212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8379" name="Connettore 1 22"/>
          <p:cNvCxnSpPr>
            <a:cxnSpLocks noChangeShapeType="1"/>
          </p:cNvCxnSpPr>
          <p:nvPr/>
        </p:nvCxnSpPr>
        <p:spPr bwMode="auto">
          <a:xfrm rot="5400000">
            <a:off x="1250950" y="2962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0" name="Connettore 1 24"/>
          <p:cNvCxnSpPr>
            <a:cxnSpLocks noChangeShapeType="1"/>
          </p:cNvCxnSpPr>
          <p:nvPr/>
        </p:nvCxnSpPr>
        <p:spPr bwMode="auto">
          <a:xfrm>
            <a:off x="785813" y="3141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pic>
        <p:nvPicPr>
          <p:cNvPr id="58381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2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75" y="4498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3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5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4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75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5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5" y="4498975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6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9000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7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9000" y="4498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8388" name="Connettore 1 69"/>
          <p:cNvCxnSpPr>
            <a:cxnSpLocks noChangeShapeType="1"/>
          </p:cNvCxnSpPr>
          <p:nvPr/>
        </p:nvCxnSpPr>
        <p:spPr bwMode="auto">
          <a:xfrm rot="5400000">
            <a:off x="1250950" y="5248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9" name="Connettore 1 70"/>
          <p:cNvCxnSpPr>
            <a:cxnSpLocks noChangeShapeType="1"/>
          </p:cNvCxnSpPr>
          <p:nvPr/>
        </p:nvCxnSpPr>
        <p:spPr bwMode="auto">
          <a:xfrm>
            <a:off x="785813" y="5427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cxnSp>
        <p:nvCxnSpPr>
          <p:cNvPr id="58390" name="Connettore 1 71"/>
          <p:cNvCxnSpPr>
            <a:cxnSpLocks noChangeShapeType="1"/>
          </p:cNvCxnSpPr>
          <p:nvPr/>
        </p:nvCxnSpPr>
        <p:spPr bwMode="auto">
          <a:xfrm rot="5400000">
            <a:off x="3465513" y="5248275"/>
            <a:ext cx="357188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1" name="Connettore 1 72"/>
          <p:cNvCxnSpPr>
            <a:cxnSpLocks noChangeShapeType="1"/>
          </p:cNvCxnSpPr>
          <p:nvPr/>
        </p:nvCxnSpPr>
        <p:spPr bwMode="auto">
          <a:xfrm>
            <a:off x="1428750" y="5213350"/>
            <a:ext cx="2214563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58392" name="CasellaDiTesto 73"/>
          <p:cNvSpPr txBox="1">
            <a:spLocks noChangeArrowheads="1"/>
          </p:cNvSpPr>
          <p:nvPr/>
        </p:nvSpPr>
        <p:spPr bwMode="auto">
          <a:xfrm>
            <a:off x="2286000" y="4927600"/>
            <a:ext cx="48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12m</a:t>
            </a:r>
          </a:p>
        </p:txBody>
      </p:sp>
      <p:sp>
        <p:nvSpPr>
          <p:cNvPr id="58393" name="CasellaDiTesto 75"/>
          <p:cNvSpPr txBox="1">
            <a:spLocks noChangeArrowheads="1"/>
          </p:cNvSpPr>
          <p:nvPr/>
        </p:nvSpPr>
        <p:spPr bwMode="auto">
          <a:xfrm>
            <a:off x="5000625" y="2212975"/>
            <a:ext cx="13382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 b="1">
                <a:solidFill>
                  <a:srgbClr val="2B5DD9"/>
                </a:solidFill>
              </a:rPr>
              <a:t>MAI!!</a:t>
            </a:r>
          </a:p>
        </p:txBody>
      </p:sp>
      <p:sp>
        <p:nvSpPr>
          <p:cNvPr id="58394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ttangolo 56"/>
          <p:cNvSpPr>
            <a:spLocks noChangeArrowheads="1"/>
          </p:cNvSpPr>
          <p:nvPr/>
        </p:nvSpPr>
        <p:spPr bwMode="auto">
          <a:xfrm>
            <a:off x="428625" y="1428750"/>
            <a:ext cx="8215313" cy="4786313"/>
          </a:xfrm>
          <a:prstGeom prst="rect">
            <a:avLst/>
          </a:prstGeom>
          <a:solidFill>
            <a:srgbClr val="9DBEDF"/>
          </a:solidFill>
          <a:ln w="3810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9395" name="Rettangolo 53"/>
          <p:cNvSpPr>
            <a:spLocks noChangeArrowheads="1"/>
          </p:cNvSpPr>
          <p:nvPr/>
        </p:nvSpPr>
        <p:spPr bwMode="auto">
          <a:xfrm>
            <a:off x="1214438" y="4776788"/>
            <a:ext cx="428625" cy="285750"/>
          </a:xfrm>
          <a:prstGeom prst="rect">
            <a:avLst/>
          </a:prstGeom>
          <a:solidFill>
            <a:srgbClr val="3333CC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>
                <a:solidFill>
                  <a:srgbClr val="FFFF00"/>
                </a:solidFill>
              </a:rPr>
              <a:t>EP</a:t>
            </a:r>
          </a:p>
        </p:txBody>
      </p:sp>
      <p:sp>
        <p:nvSpPr>
          <p:cNvPr id="59396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8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2490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214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490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1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13" y="250031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2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2205038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3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38" y="250031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4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38" y="2214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405" name="Connettore 1 33"/>
          <p:cNvCxnSpPr>
            <a:cxnSpLocks noChangeShapeType="1"/>
          </p:cNvCxnSpPr>
          <p:nvPr/>
        </p:nvCxnSpPr>
        <p:spPr bwMode="auto">
          <a:xfrm rot="5400000">
            <a:off x="1250950" y="2962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9406" name="Connettore 1 34"/>
          <p:cNvCxnSpPr>
            <a:cxnSpLocks noChangeShapeType="1"/>
          </p:cNvCxnSpPr>
          <p:nvPr/>
        </p:nvCxnSpPr>
        <p:spPr bwMode="auto">
          <a:xfrm>
            <a:off x="785813" y="3141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sp>
        <p:nvSpPr>
          <p:cNvPr id="59407" name="Rettangolo 35"/>
          <p:cNvSpPr>
            <a:spLocks noChangeArrowheads="1"/>
          </p:cNvSpPr>
          <p:nvPr/>
        </p:nvSpPr>
        <p:spPr bwMode="auto">
          <a:xfrm>
            <a:off x="3429000" y="1919288"/>
            <a:ext cx="428625" cy="285750"/>
          </a:xfrm>
          <a:prstGeom prst="rect">
            <a:avLst/>
          </a:prstGeom>
          <a:solidFill>
            <a:srgbClr val="3333CC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>
                <a:solidFill>
                  <a:srgbClr val="FFFF00"/>
                </a:solidFill>
              </a:rPr>
              <a:t>EP</a:t>
            </a:r>
          </a:p>
        </p:txBody>
      </p:sp>
      <p:cxnSp>
        <p:nvCxnSpPr>
          <p:cNvPr id="59408" name="Connettore 1 37"/>
          <p:cNvCxnSpPr>
            <a:cxnSpLocks noChangeShapeType="1"/>
          </p:cNvCxnSpPr>
          <p:nvPr/>
        </p:nvCxnSpPr>
        <p:spPr bwMode="auto">
          <a:xfrm rot="5400000">
            <a:off x="3465513" y="2962275"/>
            <a:ext cx="357188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9409" name="Forma 39"/>
          <p:cNvCxnSpPr>
            <a:cxnSpLocks noChangeShapeType="1"/>
          </p:cNvCxnSpPr>
          <p:nvPr/>
        </p:nvCxnSpPr>
        <p:spPr bwMode="auto">
          <a:xfrm>
            <a:off x="3929063" y="2062163"/>
            <a:ext cx="2857500" cy="214312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pic>
        <p:nvPicPr>
          <p:cNvPr id="59410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4500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1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776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2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13" y="478631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3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4491038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4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38" y="478631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5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38" y="4500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416" name="Connettore 1 47"/>
          <p:cNvCxnSpPr>
            <a:cxnSpLocks noChangeShapeType="1"/>
          </p:cNvCxnSpPr>
          <p:nvPr/>
        </p:nvCxnSpPr>
        <p:spPr bwMode="auto">
          <a:xfrm rot="5400000">
            <a:off x="1250950" y="5248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9417" name="Connettore 1 48"/>
          <p:cNvCxnSpPr>
            <a:cxnSpLocks noChangeShapeType="1"/>
          </p:cNvCxnSpPr>
          <p:nvPr/>
        </p:nvCxnSpPr>
        <p:spPr bwMode="auto">
          <a:xfrm>
            <a:off x="785813" y="5427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cxnSp>
        <p:nvCxnSpPr>
          <p:cNvPr id="59418" name="Connettore 1 50"/>
          <p:cNvCxnSpPr>
            <a:cxnSpLocks noChangeShapeType="1"/>
          </p:cNvCxnSpPr>
          <p:nvPr/>
        </p:nvCxnSpPr>
        <p:spPr bwMode="auto">
          <a:xfrm rot="5400000">
            <a:off x="3465513" y="5248275"/>
            <a:ext cx="357188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9419" name="Forma 51"/>
          <p:cNvCxnSpPr>
            <a:cxnSpLocks noChangeShapeType="1"/>
          </p:cNvCxnSpPr>
          <p:nvPr/>
        </p:nvCxnSpPr>
        <p:spPr bwMode="auto">
          <a:xfrm rot="5400000" flipH="1" flipV="1">
            <a:off x="4000500" y="1990725"/>
            <a:ext cx="214313" cy="5357813"/>
          </a:xfrm>
          <a:prstGeom prst="bentConnector3">
            <a:avLst>
              <a:gd name="adj1" fmla="val 206667"/>
            </a:avLst>
          </a:prstGeom>
          <a:noFill/>
          <a:ln w="19050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pic>
        <p:nvPicPr>
          <p:cNvPr id="59420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88" y="4500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421" name="Connettore 1 58"/>
          <p:cNvCxnSpPr>
            <a:cxnSpLocks noChangeShapeType="1"/>
          </p:cNvCxnSpPr>
          <p:nvPr/>
        </p:nvCxnSpPr>
        <p:spPr bwMode="auto">
          <a:xfrm>
            <a:off x="1428750" y="2927350"/>
            <a:ext cx="2214563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59422" name="CasellaDiTesto 59"/>
          <p:cNvSpPr txBox="1">
            <a:spLocks noChangeArrowheads="1"/>
          </p:cNvSpPr>
          <p:nvPr/>
        </p:nvSpPr>
        <p:spPr bwMode="auto">
          <a:xfrm>
            <a:off x="2286000" y="2641600"/>
            <a:ext cx="48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12m</a:t>
            </a:r>
          </a:p>
        </p:txBody>
      </p:sp>
      <p:cxnSp>
        <p:nvCxnSpPr>
          <p:cNvPr id="59423" name="Connettore 1 60"/>
          <p:cNvCxnSpPr>
            <a:cxnSpLocks noChangeShapeType="1"/>
          </p:cNvCxnSpPr>
          <p:nvPr/>
        </p:nvCxnSpPr>
        <p:spPr bwMode="auto">
          <a:xfrm>
            <a:off x="1428750" y="5213350"/>
            <a:ext cx="2214563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59424" name="CasellaDiTesto 61"/>
          <p:cNvSpPr txBox="1">
            <a:spLocks noChangeArrowheads="1"/>
          </p:cNvSpPr>
          <p:nvPr/>
        </p:nvSpPr>
        <p:spPr bwMode="auto">
          <a:xfrm>
            <a:off x="2286000" y="4927600"/>
            <a:ext cx="48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12m</a:t>
            </a:r>
          </a:p>
        </p:txBody>
      </p:sp>
      <p:pic>
        <p:nvPicPr>
          <p:cNvPr id="59425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88" y="2214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26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ttangolo 56"/>
          <p:cNvSpPr>
            <a:spLocks noChangeArrowheads="1"/>
          </p:cNvSpPr>
          <p:nvPr/>
        </p:nvSpPr>
        <p:spPr bwMode="auto">
          <a:xfrm>
            <a:off x="428625" y="1428750"/>
            <a:ext cx="8215313" cy="4786313"/>
          </a:xfrm>
          <a:prstGeom prst="rect">
            <a:avLst/>
          </a:prstGeom>
          <a:solidFill>
            <a:srgbClr val="9DBEDF"/>
          </a:solidFill>
          <a:ln w="3810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60419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0421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2490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38" y="2212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3175" y="2490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0938" y="2498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3175" y="2205038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9563" y="2498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7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9563" y="2212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428" name="Connettore 1 33"/>
          <p:cNvCxnSpPr>
            <a:cxnSpLocks noChangeShapeType="1"/>
          </p:cNvCxnSpPr>
          <p:nvPr/>
        </p:nvCxnSpPr>
        <p:spPr bwMode="auto">
          <a:xfrm rot="5400000">
            <a:off x="1250950" y="2962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29" name="Connettore 1 34"/>
          <p:cNvCxnSpPr>
            <a:cxnSpLocks noChangeShapeType="1"/>
          </p:cNvCxnSpPr>
          <p:nvPr/>
        </p:nvCxnSpPr>
        <p:spPr bwMode="auto">
          <a:xfrm>
            <a:off x="785813" y="3141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sp>
        <p:nvSpPr>
          <p:cNvPr id="60430" name="Rettangolo 35"/>
          <p:cNvSpPr>
            <a:spLocks noChangeArrowheads="1"/>
          </p:cNvSpPr>
          <p:nvPr/>
        </p:nvSpPr>
        <p:spPr bwMode="auto">
          <a:xfrm>
            <a:off x="6353175" y="1919288"/>
            <a:ext cx="428625" cy="285750"/>
          </a:xfrm>
          <a:prstGeom prst="rect">
            <a:avLst/>
          </a:prstGeom>
          <a:solidFill>
            <a:srgbClr val="3333CC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>
                <a:solidFill>
                  <a:srgbClr val="FFFF00"/>
                </a:solidFill>
              </a:rPr>
              <a:t>EP</a:t>
            </a:r>
          </a:p>
        </p:txBody>
      </p:sp>
      <p:cxnSp>
        <p:nvCxnSpPr>
          <p:cNvPr id="60431" name="Connettore 1 37"/>
          <p:cNvCxnSpPr>
            <a:cxnSpLocks noChangeShapeType="1"/>
          </p:cNvCxnSpPr>
          <p:nvPr/>
        </p:nvCxnSpPr>
        <p:spPr bwMode="auto">
          <a:xfrm rot="5400000">
            <a:off x="3465513" y="2962275"/>
            <a:ext cx="357188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32" name="Forma 39"/>
          <p:cNvCxnSpPr>
            <a:cxnSpLocks noChangeShapeType="1"/>
            <a:stCxn id="60430" idx="3"/>
          </p:cNvCxnSpPr>
          <p:nvPr/>
        </p:nvCxnSpPr>
        <p:spPr bwMode="auto">
          <a:xfrm>
            <a:off x="6781800" y="2062163"/>
            <a:ext cx="933450" cy="150812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pic>
        <p:nvPicPr>
          <p:cNvPr id="60433" name="Picture 5" descr="C:\Documents and Settings\bernotti\Impostazioni locali\Temp\png\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38" y="4498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4" name="Picture 6" descr="C:\Documents and Settings\bernotti\Impostazioni locali\Temp\png\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38" y="4776788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5" name="Picture 7" descr="C:\Documents and Settings\bernotti\Impostazioni locali\Temp\png\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0938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6" name="Picture 8" descr="C:\Documents and Settings\bernotti\Impostazioni locali\Temp\png\j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38" y="4491038"/>
            <a:ext cx="428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7" name="Picture 11" descr="C:\Documents and Settings\bernotti\Impostazioni locali\Temp\png\n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9563" y="478472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8" name="Picture 13" descr="C:\Documents and Settings\bernotti\Impostazioni locali\Temp\png\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9563" y="4498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439" name="Connettore 1 47"/>
          <p:cNvCxnSpPr>
            <a:cxnSpLocks noChangeShapeType="1"/>
          </p:cNvCxnSpPr>
          <p:nvPr/>
        </p:nvCxnSpPr>
        <p:spPr bwMode="auto">
          <a:xfrm rot="5400000">
            <a:off x="1250950" y="5248275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40" name="Connettore 1 48"/>
          <p:cNvCxnSpPr>
            <a:cxnSpLocks noChangeShapeType="1"/>
          </p:cNvCxnSpPr>
          <p:nvPr/>
        </p:nvCxnSpPr>
        <p:spPr bwMode="auto">
          <a:xfrm>
            <a:off x="785813" y="5427663"/>
            <a:ext cx="76438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sm" len="lg"/>
          </a:ln>
        </p:spPr>
      </p:cxnSp>
      <p:cxnSp>
        <p:nvCxnSpPr>
          <p:cNvPr id="60441" name="Connettore 1 50"/>
          <p:cNvCxnSpPr>
            <a:cxnSpLocks noChangeShapeType="1"/>
          </p:cNvCxnSpPr>
          <p:nvPr/>
        </p:nvCxnSpPr>
        <p:spPr bwMode="auto">
          <a:xfrm rot="5400000">
            <a:off x="6394450" y="5251450"/>
            <a:ext cx="357188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42" name="Forma 51"/>
          <p:cNvCxnSpPr>
            <a:cxnSpLocks noChangeShapeType="1"/>
            <a:stCxn id="60453" idx="3"/>
          </p:cNvCxnSpPr>
          <p:nvPr/>
        </p:nvCxnSpPr>
        <p:spPr bwMode="auto">
          <a:xfrm>
            <a:off x="6786563" y="4349750"/>
            <a:ext cx="928687" cy="149225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pic>
        <p:nvPicPr>
          <p:cNvPr id="60443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4498975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444" name="Connettore 1 58"/>
          <p:cNvCxnSpPr>
            <a:cxnSpLocks noChangeShapeType="1"/>
          </p:cNvCxnSpPr>
          <p:nvPr/>
        </p:nvCxnSpPr>
        <p:spPr bwMode="auto">
          <a:xfrm>
            <a:off x="1428750" y="2927350"/>
            <a:ext cx="2214563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60445" name="CasellaDiTesto 59"/>
          <p:cNvSpPr txBox="1">
            <a:spLocks noChangeArrowheads="1"/>
          </p:cNvSpPr>
          <p:nvPr/>
        </p:nvSpPr>
        <p:spPr bwMode="auto">
          <a:xfrm>
            <a:off x="2286000" y="2641600"/>
            <a:ext cx="48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12m</a:t>
            </a:r>
          </a:p>
        </p:txBody>
      </p:sp>
      <p:cxnSp>
        <p:nvCxnSpPr>
          <p:cNvPr id="60446" name="Connettore 1 60"/>
          <p:cNvCxnSpPr>
            <a:cxnSpLocks noChangeShapeType="1"/>
          </p:cNvCxnSpPr>
          <p:nvPr/>
        </p:nvCxnSpPr>
        <p:spPr bwMode="auto">
          <a:xfrm>
            <a:off x="1428750" y="5213350"/>
            <a:ext cx="5143500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60447" name="CasellaDiTesto 61"/>
          <p:cNvSpPr txBox="1">
            <a:spLocks noChangeArrowheads="1"/>
          </p:cNvSpPr>
          <p:nvPr/>
        </p:nvSpPr>
        <p:spPr bwMode="auto">
          <a:xfrm>
            <a:off x="3714750" y="4927600"/>
            <a:ext cx="695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30/31m</a:t>
            </a:r>
          </a:p>
        </p:txBody>
      </p:sp>
      <p:cxnSp>
        <p:nvCxnSpPr>
          <p:cNvPr id="60448" name="Connettore 1 36"/>
          <p:cNvCxnSpPr>
            <a:cxnSpLocks noChangeShapeType="1"/>
          </p:cNvCxnSpPr>
          <p:nvPr/>
        </p:nvCxnSpPr>
        <p:spPr bwMode="auto">
          <a:xfrm rot="5400000">
            <a:off x="6394450" y="2963863"/>
            <a:ext cx="357187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49" name="Connettore 1 38"/>
          <p:cNvCxnSpPr>
            <a:cxnSpLocks noChangeShapeType="1"/>
          </p:cNvCxnSpPr>
          <p:nvPr/>
        </p:nvCxnSpPr>
        <p:spPr bwMode="auto">
          <a:xfrm>
            <a:off x="3643313" y="2927350"/>
            <a:ext cx="2928937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triangle" w="sm" len="lg"/>
            <a:tailEnd type="triangle" w="sm" len="lg"/>
          </a:ln>
        </p:spPr>
      </p:cxnSp>
      <p:sp>
        <p:nvSpPr>
          <p:cNvPr id="60450" name="CasellaDiTesto 40"/>
          <p:cNvSpPr txBox="1">
            <a:spLocks noChangeArrowheads="1"/>
          </p:cNvSpPr>
          <p:nvPr/>
        </p:nvSpPr>
        <p:spPr bwMode="auto">
          <a:xfrm>
            <a:off x="4929188" y="2641600"/>
            <a:ext cx="695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18/19m</a:t>
            </a:r>
          </a:p>
        </p:txBody>
      </p:sp>
      <p:sp>
        <p:nvSpPr>
          <p:cNvPr id="60451" name="Rettangolo 70"/>
          <p:cNvSpPr>
            <a:spLocks noChangeArrowheads="1"/>
          </p:cNvSpPr>
          <p:nvPr/>
        </p:nvSpPr>
        <p:spPr bwMode="auto">
          <a:xfrm>
            <a:off x="3429000" y="2490788"/>
            <a:ext cx="428625" cy="285750"/>
          </a:xfrm>
          <a:prstGeom prst="rect">
            <a:avLst/>
          </a:prstGeom>
          <a:solidFill>
            <a:srgbClr val="FF9900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/>
              <a:t>PCT</a:t>
            </a:r>
          </a:p>
        </p:txBody>
      </p:sp>
      <p:sp>
        <p:nvSpPr>
          <p:cNvPr id="60452" name="Rettangolo 71"/>
          <p:cNvSpPr>
            <a:spLocks noChangeArrowheads="1"/>
          </p:cNvSpPr>
          <p:nvPr/>
        </p:nvSpPr>
        <p:spPr bwMode="auto">
          <a:xfrm>
            <a:off x="1214438" y="4778375"/>
            <a:ext cx="428625" cy="285750"/>
          </a:xfrm>
          <a:prstGeom prst="rect">
            <a:avLst/>
          </a:prstGeom>
          <a:solidFill>
            <a:srgbClr val="FF9900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/>
              <a:t>PCT</a:t>
            </a:r>
          </a:p>
        </p:txBody>
      </p:sp>
      <p:sp>
        <p:nvSpPr>
          <p:cNvPr id="60453" name="Rettangolo 53"/>
          <p:cNvSpPr>
            <a:spLocks noChangeArrowheads="1"/>
          </p:cNvSpPr>
          <p:nvPr/>
        </p:nvSpPr>
        <p:spPr bwMode="auto">
          <a:xfrm>
            <a:off x="6357938" y="4206875"/>
            <a:ext cx="428625" cy="285750"/>
          </a:xfrm>
          <a:prstGeom prst="rect">
            <a:avLst/>
          </a:prstGeom>
          <a:solidFill>
            <a:srgbClr val="3333CC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it-IT" sz="1000">
                <a:solidFill>
                  <a:srgbClr val="FFFF00"/>
                </a:solidFill>
              </a:rPr>
              <a:t>EP</a:t>
            </a:r>
          </a:p>
        </p:txBody>
      </p:sp>
      <p:pic>
        <p:nvPicPr>
          <p:cNvPr id="60454" name="Picture 4" descr="C:\Documents and Settings\bernotti\Impostazioni locali\Temp\gif\i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2214563"/>
            <a:ext cx="4286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5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457200" y="617176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STRATEGIE </a:t>
            </a:r>
            <a:r>
              <a:rPr lang="it-IT" sz="3200" b="1" dirty="0" err="1" smtClean="0">
                <a:solidFill>
                  <a:srgbClr val="2B5DD9"/>
                </a:solidFill>
              </a:rPr>
              <a:t>DI</a:t>
            </a:r>
            <a:r>
              <a:rPr lang="it-IT" sz="3200" b="1" dirty="0" smtClean="0">
                <a:solidFill>
                  <a:srgbClr val="2B5DD9"/>
                </a:solidFill>
              </a:rPr>
              <a:t> BREVETTAZIONE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84313"/>
            <a:ext cx="8229600" cy="45259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sz="2600" smtClean="0"/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600" smtClean="0"/>
              <a:t>	Possono costituire oggetto di brevetto per modello di utilità i </a:t>
            </a:r>
            <a:r>
              <a:rPr lang="it-IT" sz="2600" b="1" smtClean="0"/>
              <a:t>nuovi </a:t>
            </a:r>
            <a:r>
              <a:rPr lang="it-IT" sz="2600" smtClean="0"/>
              <a:t>modelli atti a conferire </a:t>
            </a:r>
            <a:r>
              <a:rPr lang="it-IT" sz="2600" b="1" smtClean="0"/>
              <a:t>particolare efficacia o comodità di applicazione</a:t>
            </a:r>
            <a:r>
              <a:rPr lang="it-IT" sz="2600" smtClean="0"/>
              <a:t> o di impiego a macchine, o parti di esse, strumenti, utensili od oggetti di uso in genere, quali i nuovi modelli consistenti in particolari conformazioni, disposizioni, configurazioni o combinazioni di parti. </a:t>
            </a:r>
          </a:p>
          <a:p>
            <a:pPr eaLnBrk="1" hangingPunct="1"/>
            <a:endParaRPr lang="it-IT" sz="2600" smtClean="0"/>
          </a:p>
          <a:p>
            <a:pPr eaLnBrk="1" hangingPunct="1">
              <a:buFont typeface="Wingdings" pitchFamily="2" charset="2"/>
              <a:buNone/>
            </a:pPr>
            <a:r>
              <a:rPr lang="it-IT" sz="2600" smtClean="0"/>
              <a:t>	Durata: 10 anni</a:t>
            </a:r>
          </a:p>
          <a:p>
            <a:pPr eaLnBrk="1" hangingPunct="1"/>
            <a:endParaRPr lang="it-IT" sz="2600" smtClean="0"/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MODELLO DI UTILITÀ</a:t>
            </a:r>
            <a:endParaRPr lang="it-IT" sz="2800" b="1">
              <a:solidFill>
                <a:srgbClr val="2B5DD9"/>
              </a:solidFill>
            </a:endParaRPr>
          </a:p>
        </p:txBody>
      </p:sp>
      <p:sp>
        <p:nvSpPr>
          <p:cNvPr id="61445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dirty="0" smtClean="0"/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it-IT" dirty="0" smtClean="0"/>
              <a:t>Modelli di utilità sono presenti solo in alcuni paesi (AU, BR, </a:t>
            </a:r>
            <a:r>
              <a:rPr lang="it-IT" dirty="0" smtClean="0"/>
              <a:t>CH, </a:t>
            </a:r>
            <a:r>
              <a:rPr lang="it-IT" dirty="0" smtClean="0"/>
              <a:t>DE, IT, JP, </a:t>
            </a:r>
            <a:r>
              <a:rPr lang="it-IT" dirty="0" err="1" smtClean="0"/>
              <a:t>MX</a:t>
            </a:r>
            <a:r>
              <a:rPr lang="it-IT" dirty="0" smtClean="0"/>
              <a:t>, KR, ES, RU)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it-IT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it-IT" dirty="0" smtClean="0"/>
              <a:t>Generalmente </a:t>
            </a:r>
            <a:r>
              <a:rPr lang="it-IT" dirty="0" smtClean="0">
                <a:solidFill>
                  <a:srgbClr val="2B5DD9"/>
                </a:solidFill>
              </a:rPr>
              <a:t>non sono sottoposti ad esame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it-IT" dirty="0" smtClean="0"/>
          </a:p>
          <a:p>
            <a:pPr eaLnBrk="1" hangingPunct="1"/>
            <a:endParaRPr lang="it-IT" dirty="0" smtClean="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MODELLO DI UTILITÀ</a:t>
            </a:r>
            <a:endParaRPr lang="it-IT" sz="2800" b="1">
              <a:solidFill>
                <a:srgbClr val="2B5DD9"/>
              </a:solidFill>
            </a:endParaRPr>
          </a:p>
        </p:txBody>
      </p:sp>
      <p:sp>
        <p:nvSpPr>
          <p:cNvPr id="62469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  <a:latin typeface="Arial" pitchFamily="34" charset="0"/>
                <a:cs typeface="Arial" pitchFamily="34" charset="0"/>
              </a:rPr>
              <a:t>STUDIO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57188"/>
            <a:ext cx="8229600" cy="1143000"/>
          </a:xfrm>
          <a:noFill/>
        </p:spPr>
        <p:txBody>
          <a:bodyPr/>
          <a:lstStyle/>
          <a:p>
            <a:pPr algn="ctr" eaLnBrk="1" hangingPunct="1"/>
            <a:r>
              <a:rPr lang="it-IT" sz="3200" dirty="0" smtClean="0"/>
              <a:t>TUTELA DELLA FORMA</a:t>
            </a:r>
            <a:br>
              <a:rPr lang="it-IT" sz="3200" dirty="0" smtClean="0"/>
            </a:br>
            <a:endParaRPr lang="it-IT" sz="3200" dirty="0" smtClean="0"/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042988" y="2420938"/>
            <a:ext cx="69850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Tx/>
              <a:buChar char="•"/>
            </a:pPr>
            <a:r>
              <a:rPr lang="it-IT" sz="2800"/>
              <a:t>DISEGNI E MODELLI REGISTRATI</a:t>
            </a:r>
          </a:p>
          <a:p>
            <a:pPr algn="l">
              <a:buFontTx/>
              <a:buChar char="•"/>
            </a:pPr>
            <a:r>
              <a:rPr lang="it-IT" sz="2800"/>
              <a:t>DISEGNI E MODELLI NON REGISTRATI</a:t>
            </a:r>
          </a:p>
          <a:p>
            <a:pPr algn="l">
              <a:buFontTx/>
              <a:buChar char="•"/>
            </a:pPr>
            <a:endParaRPr lang="it-IT" sz="2800"/>
          </a:p>
          <a:p>
            <a:pPr algn="l">
              <a:buFontTx/>
              <a:buChar char="•"/>
            </a:pPr>
            <a:r>
              <a:rPr lang="it-IT" sz="2800"/>
              <a:t>MARCHIO DI FORMA</a:t>
            </a:r>
          </a:p>
          <a:p>
            <a:pPr algn="l">
              <a:buFontTx/>
              <a:buChar char="•"/>
            </a:pPr>
            <a:r>
              <a:rPr lang="it-IT" sz="2800"/>
              <a:t>DIRITTO D’AUTORE</a:t>
            </a:r>
          </a:p>
          <a:p>
            <a:pPr algn="l"/>
            <a:endParaRPr lang="it-IT" sz="2800"/>
          </a:p>
        </p:txBody>
      </p:sp>
      <p:sp>
        <p:nvSpPr>
          <p:cNvPr id="28676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2420938"/>
            <a:ext cx="8893175" cy="1800225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000" smtClean="0"/>
              <a:t>Proteggono </a:t>
            </a:r>
            <a:r>
              <a:rPr lang="it-IT" sz="2000" b="1" u="sng" smtClean="0"/>
              <a:t>l’ASPETTO DEL PRODOTTO</a:t>
            </a:r>
            <a:r>
              <a:rPr lang="it-IT" sz="2000" smtClean="0"/>
              <a:t> o </a:t>
            </a:r>
            <a:r>
              <a:rPr lang="it-IT" sz="2000" b="1" u="sng" smtClean="0"/>
              <a:t>DI UNA SUA PARTE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000" smtClean="0"/>
              <a:t>quale risulta, in particolare, dalle caratteristiche delle linee, dei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000" smtClean="0"/>
              <a:t>contorni, dei colori, della forma, della struttura superficiale ovvero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000" smtClean="0"/>
              <a:t>dei materiali del prodotto stesso ovvero del suo ornamento, </a:t>
            </a:r>
            <a:r>
              <a:rPr lang="it-IT" sz="2000" b="1" smtClean="0"/>
              <a:t>a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000" b="1" smtClean="0"/>
              <a:t>condizione che siano NUOVI ed abbiano CARATTERE INDIVIDUALE</a:t>
            </a:r>
            <a:r>
              <a:rPr lang="it-IT" sz="200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it-IT" sz="2000" smtClean="0"/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DISEGNI E MODELLI</a:t>
            </a:r>
            <a:endParaRPr lang="it-IT" sz="2800" b="1">
              <a:solidFill>
                <a:srgbClr val="2B5DD9"/>
              </a:solidFill>
            </a:endParaRPr>
          </a:p>
        </p:txBody>
      </p:sp>
      <p:sp>
        <p:nvSpPr>
          <p:cNvPr id="30724" name="Rectangle 6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altLang="en-US" sz="1400" b="1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>
              <a:solidFill>
                <a:srgbClr val="7092E6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contenuto 1"/>
          <p:cNvSpPr>
            <a:spLocks noGrp="1"/>
          </p:cNvSpPr>
          <p:nvPr>
            <p:ph idx="1"/>
          </p:nvPr>
        </p:nvSpPr>
        <p:spPr bwMode="auto">
          <a:xfrm>
            <a:off x="457200" y="1268413"/>
            <a:ext cx="8229600" cy="4857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r>
              <a:rPr lang="it-IT" sz="2000" b="1" smtClean="0"/>
              <a:t>Prodotto complesso</a:t>
            </a:r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r>
              <a:rPr lang="it-IT" sz="2000" b="1" smtClean="0"/>
              <a:t>Parti di prodotto</a:t>
            </a:r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r>
              <a:rPr lang="it-IT" sz="2000" b="1" smtClean="0"/>
              <a:t>Imballaggi</a:t>
            </a:r>
            <a:endParaRPr lang="it-IT" sz="2000" smtClean="0"/>
          </a:p>
          <a:p>
            <a:pPr>
              <a:buFont typeface="Wingdings" pitchFamily="2" charset="2"/>
              <a:buNone/>
            </a:pPr>
            <a:endParaRPr lang="it-IT" sz="2000" b="1" smtClean="0"/>
          </a:p>
          <a:p>
            <a:pPr>
              <a:buFont typeface="Wingdings" pitchFamily="2" charset="2"/>
              <a:buNone/>
            </a:pPr>
            <a:endParaRPr lang="it-IT" sz="2000" smtClean="0"/>
          </a:p>
        </p:txBody>
      </p:sp>
      <p:pic>
        <p:nvPicPr>
          <p:cNvPr id="31747" name="Immagine 5" descr="000032156_0001_1_sourc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993775"/>
            <a:ext cx="7191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Immagine 7" descr="000283353_0001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997200"/>
            <a:ext cx="708025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Immagine 9" descr="000549829_0007_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194050"/>
            <a:ext cx="10080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Immagine 10" descr="000633425_0001_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724400"/>
            <a:ext cx="1223962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Immagine 14" descr="001947110_0003_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4663" y="2924175"/>
            <a:ext cx="811212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Rectangle 5"/>
          <p:cNvSpPr>
            <a:spLocks noChangeArrowheads="1"/>
          </p:cNvSpPr>
          <p:nvPr/>
        </p:nvSpPr>
        <p:spPr bwMode="auto">
          <a:xfrm>
            <a:off x="1476375" y="188913"/>
            <a:ext cx="540067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DISEGNI E MODELLI</a:t>
            </a:r>
            <a:endParaRPr lang="it-IT" sz="2800" b="1">
              <a:solidFill>
                <a:srgbClr val="2B5DD9"/>
              </a:solidFill>
            </a:endParaRPr>
          </a:p>
        </p:txBody>
      </p:sp>
      <p:pic>
        <p:nvPicPr>
          <p:cNvPr id="31755" name="Immagine 19" descr="000323795_0003_1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763" y="4437063"/>
            <a:ext cx="1722437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6" descr="000084850_0001_1_sourc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575" y="1311275"/>
            <a:ext cx="1863725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5" descr="000083902_000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3663" y="2924175"/>
            <a:ext cx="13144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contenuto 1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it-IT" sz="2400" b="1" smtClean="0"/>
              <a:t>Presentazioni</a:t>
            </a:r>
            <a:endParaRPr lang="it-IT" sz="2400" smtClean="0"/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r>
              <a:rPr lang="it-IT" sz="2400" b="1" smtClean="0"/>
              <a:t>Simboli grafici  </a:t>
            </a:r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endParaRPr lang="it-IT" sz="2400" b="1" smtClean="0"/>
          </a:p>
          <a:p>
            <a:pPr>
              <a:buFont typeface="Wingdings" pitchFamily="2" charset="2"/>
              <a:buNone/>
            </a:pPr>
            <a:r>
              <a:rPr lang="it-IT" sz="2400" b="1" smtClean="0"/>
              <a:t>Caratteri tipografici</a:t>
            </a:r>
            <a:endParaRPr lang="it-IT" sz="2400" smtClean="0"/>
          </a:p>
          <a:p>
            <a:endParaRPr lang="it-IT" sz="2400" smtClean="0"/>
          </a:p>
        </p:txBody>
      </p:sp>
      <p:pic>
        <p:nvPicPr>
          <p:cNvPr id="32771" name="Immagine 2" descr="000028428_0005_1_sourc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3141663"/>
            <a:ext cx="1152525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Immagine 3" descr="000329560_0006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997200"/>
            <a:ext cx="115252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Immagine 4" descr="000329560_0007_1_sourc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035300"/>
            <a:ext cx="10795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Immagine 5" descr="001941154_0002_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268413"/>
            <a:ext cx="178752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Immagine 6" descr="000077029_0006_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463" y="4581525"/>
            <a:ext cx="273526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6" descr="000453550_0003_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5963" y="981075"/>
            <a:ext cx="2141537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Rectangle 5"/>
          <p:cNvSpPr>
            <a:spLocks noChangeArrowheads="1"/>
          </p:cNvSpPr>
          <p:nvPr/>
        </p:nvSpPr>
        <p:spPr bwMode="auto">
          <a:xfrm>
            <a:off x="1476375" y="404813"/>
            <a:ext cx="5399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DISEGNI E MODELLI</a:t>
            </a:r>
            <a:endParaRPr lang="it-IT" sz="2800" b="1">
              <a:solidFill>
                <a:srgbClr val="2B5DD9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557338"/>
            <a:ext cx="8229600" cy="8636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GB" sz="2000" dirty="0" smtClean="0"/>
              <a:t>Le </a:t>
            </a:r>
            <a:r>
              <a:rPr lang="en-GB" sz="2000" dirty="0" err="1" smtClean="0"/>
              <a:t>divulgazioni</a:t>
            </a:r>
            <a:r>
              <a:rPr lang="en-GB" sz="2000" dirty="0" smtClean="0"/>
              <a:t> </a:t>
            </a:r>
            <a:r>
              <a:rPr lang="en-GB" sz="2000" dirty="0" err="1" smtClean="0"/>
              <a:t>effettuate</a:t>
            </a:r>
            <a:r>
              <a:rPr lang="en-GB" sz="2000" dirty="0" smtClean="0"/>
              <a:t> </a:t>
            </a:r>
            <a:r>
              <a:rPr lang="en-GB" sz="2000" dirty="0" err="1" smtClean="0"/>
              <a:t>dal</a:t>
            </a:r>
            <a:r>
              <a:rPr lang="en-GB" sz="2000" dirty="0" smtClean="0"/>
              <a:t> </a:t>
            </a:r>
            <a:r>
              <a:rPr lang="en-GB" sz="2000" dirty="0" err="1" smtClean="0"/>
              <a:t>titolare</a:t>
            </a:r>
            <a:r>
              <a:rPr lang="en-GB" sz="2000" dirty="0" smtClean="0"/>
              <a:t> del </a:t>
            </a:r>
            <a:r>
              <a:rPr lang="en-GB" sz="2000" dirty="0" err="1" smtClean="0"/>
              <a:t>disegno</a:t>
            </a:r>
            <a:r>
              <a:rPr lang="en-GB" sz="2000" dirty="0" smtClean="0"/>
              <a:t> o </a:t>
            </a:r>
            <a:r>
              <a:rPr lang="en-GB" sz="2000" dirty="0" err="1" smtClean="0"/>
              <a:t>modello</a:t>
            </a:r>
            <a:r>
              <a:rPr lang="en-GB" sz="2000" dirty="0" smtClean="0"/>
              <a:t> </a:t>
            </a:r>
            <a:r>
              <a:rPr lang="en-GB" sz="2000" dirty="0" err="1" smtClean="0"/>
              <a:t>sono</a:t>
            </a:r>
            <a:endParaRPr lang="en-GB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sz="2000" dirty="0" smtClean="0"/>
              <a:t>considerate </a:t>
            </a:r>
            <a:r>
              <a:rPr lang="en-GB" sz="2000" dirty="0" err="1" smtClean="0"/>
              <a:t>anteriorità</a:t>
            </a:r>
            <a:r>
              <a:rPr lang="en-GB" sz="2000" dirty="0" smtClean="0"/>
              <a:t> </a:t>
            </a:r>
            <a:r>
              <a:rPr lang="en-GB" sz="2000" dirty="0" err="1" smtClean="0"/>
              <a:t>rilevanti</a:t>
            </a:r>
            <a:r>
              <a:rPr lang="en-GB" sz="2000" dirty="0" smtClean="0"/>
              <a:t> per la </a:t>
            </a:r>
            <a:r>
              <a:rPr lang="en-GB" sz="2000" dirty="0" err="1" smtClean="0"/>
              <a:t>valutazione</a:t>
            </a:r>
            <a:r>
              <a:rPr lang="en-GB" sz="2000" dirty="0" smtClean="0"/>
              <a:t> </a:t>
            </a:r>
            <a:r>
              <a:rPr lang="en-GB" sz="2000" dirty="0" err="1" smtClean="0"/>
              <a:t>della</a:t>
            </a:r>
            <a:r>
              <a:rPr lang="en-GB" sz="2000" dirty="0" smtClean="0"/>
              <a:t> </a:t>
            </a:r>
            <a:r>
              <a:rPr lang="en-GB" sz="2000" dirty="0" err="1" smtClean="0"/>
              <a:t>novità</a:t>
            </a:r>
            <a:r>
              <a:rPr lang="en-GB" sz="20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n-GB" sz="2000" dirty="0" smtClean="0"/>
          </a:p>
          <a:p>
            <a:pPr eaLnBrk="1" hangingPunct="1">
              <a:buFont typeface="Wingdings" pitchFamily="2" charset="2"/>
              <a:buNone/>
            </a:pPr>
            <a:endParaRPr lang="en-GB" sz="2000" dirty="0" smtClean="0"/>
          </a:p>
          <a:p>
            <a:pPr eaLnBrk="1" hangingPunct="1">
              <a:buFont typeface="Wingdings" pitchFamily="2" charset="2"/>
              <a:buNone/>
            </a:pPr>
            <a:endParaRPr lang="en-GB" sz="2000" dirty="0" smtClean="0"/>
          </a:p>
          <a:p>
            <a:pPr eaLnBrk="1" hangingPunct="1">
              <a:buFont typeface="Wingdings" pitchFamily="2" charset="2"/>
              <a:buNone/>
            </a:pPr>
            <a:endParaRPr lang="en-GB" sz="2000" dirty="0" smtClean="0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DISEGNI E MODELLI - NOVITÀ</a:t>
            </a:r>
            <a:endParaRPr lang="it-IT" sz="2800" b="1" dirty="0">
              <a:solidFill>
                <a:srgbClr val="2B5DD9"/>
              </a:solidFill>
            </a:endParaRPr>
          </a:p>
        </p:txBody>
      </p:sp>
      <p:pic>
        <p:nvPicPr>
          <p:cNvPr id="35844" name="Picture 9" descr="600px-MA_Route_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708275"/>
            <a:ext cx="1511300" cy="15128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35845" name="CasellaDiTesto 7"/>
          <p:cNvSpPr txBox="1">
            <a:spLocks noChangeArrowheads="1"/>
          </p:cNvSpPr>
          <p:nvPr/>
        </p:nvSpPr>
        <p:spPr bwMode="auto">
          <a:xfrm>
            <a:off x="1979613" y="2924175"/>
            <a:ext cx="6408737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dirty="0" err="1"/>
              <a:t>Tuttavia</a:t>
            </a:r>
            <a:r>
              <a:rPr lang="en-GB" sz="2000" dirty="0"/>
              <a:t>, le </a:t>
            </a:r>
            <a:r>
              <a:rPr lang="en-GB" sz="2000" dirty="0" err="1"/>
              <a:t>divulgazioni</a:t>
            </a:r>
            <a:r>
              <a:rPr lang="en-GB" sz="2000" dirty="0"/>
              <a:t> </a:t>
            </a:r>
            <a:r>
              <a:rPr lang="en-GB" sz="2000" dirty="0" err="1"/>
              <a:t>effettuate</a:t>
            </a:r>
            <a:r>
              <a:rPr lang="en-GB" sz="2000" dirty="0"/>
              <a:t> </a:t>
            </a:r>
            <a:r>
              <a:rPr lang="en-GB" sz="2000" dirty="0" err="1"/>
              <a:t>dal</a:t>
            </a:r>
            <a:r>
              <a:rPr lang="en-GB" sz="2000" dirty="0"/>
              <a:t> </a:t>
            </a:r>
            <a:r>
              <a:rPr lang="en-GB" sz="2000" dirty="0" err="1"/>
              <a:t>titolare</a:t>
            </a:r>
            <a:r>
              <a:rPr lang="en-GB" sz="2000" dirty="0"/>
              <a:t> non </a:t>
            </a:r>
            <a:r>
              <a:rPr lang="en-GB" sz="2000" dirty="0" err="1"/>
              <a:t>pregiudicano</a:t>
            </a:r>
            <a:r>
              <a:rPr lang="en-GB" sz="2000" dirty="0"/>
              <a:t> la </a:t>
            </a:r>
            <a:r>
              <a:rPr lang="en-GB" sz="2000" dirty="0" err="1"/>
              <a:t>novità</a:t>
            </a:r>
            <a:r>
              <a:rPr lang="en-GB" sz="2000" dirty="0"/>
              <a:t> se </a:t>
            </a:r>
            <a:r>
              <a:rPr lang="en-GB" sz="2000" dirty="0" err="1"/>
              <a:t>effettuate</a:t>
            </a:r>
            <a:r>
              <a:rPr lang="en-GB" sz="2000" dirty="0"/>
              <a:t> nei12 </a:t>
            </a:r>
            <a:r>
              <a:rPr lang="en-GB" sz="2000" dirty="0" err="1"/>
              <a:t>mesi</a:t>
            </a:r>
            <a:r>
              <a:rPr lang="en-GB" sz="2000" dirty="0"/>
              <a:t> </a:t>
            </a:r>
            <a:r>
              <a:rPr lang="en-GB" sz="2000" dirty="0" err="1"/>
              <a:t>anteriori</a:t>
            </a:r>
            <a:r>
              <a:rPr lang="en-GB" sz="2000" dirty="0"/>
              <a:t> </a:t>
            </a:r>
            <a:r>
              <a:rPr lang="en-GB" sz="2000" dirty="0" err="1"/>
              <a:t>alla</a:t>
            </a:r>
            <a:r>
              <a:rPr lang="en-GB" sz="2000" dirty="0"/>
              <a:t> data </a:t>
            </a:r>
            <a:r>
              <a:rPr lang="en-GB" sz="2000" dirty="0" err="1"/>
              <a:t>di</a:t>
            </a:r>
            <a:r>
              <a:rPr lang="en-GB" sz="2000" dirty="0"/>
              <a:t> </a:t>
            </a:r>
            <a:r>
              <a:rPr lang="en-GB" sz="2000" dirty="0" err="1"/>
              <a:t>deposito</a:t>
            </a:r>
            <a:r>
              <a:rPr lang="en-GB" sz="2000" dirty="0"/>
              <a:t> del </a:t>
            </a:r>
            <a:r>
              <a:rPr lang="en-GB" sz="2000" dirty="0" err="1"/>
              <a:t>disegno</a:t>
            </a:r>
            <a:r>
              <a:rPr lang="en-GB" sz="2000" dirty="0"/>
              <a:t>/</a:t>
            </a:r>
            <a:r>
              <a:rPr lang="en-GB" sz="2000" dirty="0" err="1"/>
              <a:t>modello</a:t>
            </a:r>
            <a:r>
              <a:rPr lang="en-GB" sz="2000" dirty="0"/>
              <a:t>.</a:t>
            </a:r>
          </a:p>
          <a:p>
            <a:r>
              <a:rPr lang="en-GB" sz="2400" b="1" dirty="0"/>
              <a:t>GRACE PERIOD</a:t>
            </a:r>
            <a:endParaRPr lang="en-GB" sz="2000" b="1" dirty="0"/>
          </a:p>
          <a:p>
            <a:endParaRPr lang="it-IT" dirty="0"/>
          </a:p>
        </p:txBody>
      </p:sp>
      <p:sp>
        <p:nvSpPr>
          <p:cNvPr id="35846" name="Rettangolo 8"/>
          <p:cNvSpPr>
            <a:spLocks noChangeArrowheads="1"/>
          </p:cNvSpPr>
          <p:nvPr/>
        </p:nvSpPr>
        <p:spPr bwMode="auto">
          <a:xfrm>
            <a:off x="539750" y="4797425"/>
            <a:ext cx="6227763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GB"/>
              <a:t>La comunicazione a terzi sotto </a:t>
            </a:r>
            <a:r>
              <a:rPr lang="en-GB" sz="2000" b="1"/>
              <a:t>vincolo di segretezza </a:t>
            </a:r>
            <a:r>
              <a:rPr lang="en-GB"/>
              <a:t>non costituisce divulgazione.</a:t>
            </a:r>
          </a:p>
          <a:p>
            <a:pPr>
              <a:buFont typeface="Wingdings" pitchFamily="2" charset="2"/>
              <a:buNone/>
            </a:pPr>
            <a:endParaRPr lang="en-GB"/>
          </a:p>
          <a:p>
            <a:pPr>
              <a:buFont typeface="Wingdings" pitchFamily="2" charset="2"/>
              <a:buNone/>
            </a:pPr>
            <a:r>
              <a:rPr lang="en-GB"/>
              <a:t> </a:t>
            </a:r>
          </a:p>
        </p:txBody>
      </p:sp>
      <p:pic>
        <p:nvPicPr>
          <p:cNvPr id="35847" name="Immagine 9" descr="8058538-gold-key-over-white-immagine-di-rendering-3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4581525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Rectangle 6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altLang="en-US" sz="1400" b="1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>
              <a:solidFill>
                <a:srgbClr val="7092E6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276475"/>
            <a:ext cx="8229600" cy="25209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it-IT" sz="2600" smtClean="0"/>
              <a:t>Disegno e modello  italiano (UIBM  – Roma)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/>
              <a:t>Disegno e modello Comunitario (UAMI - Alicante - Spagna)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/>
              <a:t>Disegno e modello Internazionale (WIPO - Ginevra - Svizzera)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/>
              <a:t>Disegno e modello nazionale (uffici nazionali) 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79388" y="404813"/>
            <a:ext cx="80645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DISEGNI E MODELLI:</a:t>
            </a:r>
            <a:r>
              <a:rPr lang="it-IT" sz="2800" b="1">
                <a:solidFill>
                  <a:srgbClr val="2B5DD9"/>
                </a:solidFill>
              </a:rPr>
              <a:t> </a:t>
            </a:r>
          </a:p>
          <a:p>
            <a:r>
              <a:rPr lang="it-IT" sz="2800" b="1">
                <a:solidFill>
                  <a:srgbClr val="2B5DD9"/>
                </a:solidFill>
              </a:rPr>
              <a:t>modalità di deposito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28 luglio 2011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0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altLang="en-US" b="1" smtClean="0">
                <a:solidFill>
                  <a:srgbClr val="7092E6"/>
                </a:solidFill>
                <a:latin typeface="Arial" pitchFamily="34" charset="0"/>
                <a:cs typeface="Arial" pitchFamily="34" charset="0"/>
              </a:rPr>
              <a:t>UDIO TORTA</a:t>
            </a:r>
          </a:p>
          <a:p>
            <a:r>
              <a:rPr lang="en-US" altLang="en-US" sz="900" smtClean="0">
                <a:latin typeface="Arial" pitchFamily="34" charset="0"/>
                <a:cs typeface="Arial" pitchFamily="34" charset="0"/>
              </a:rPr>
              <a:t>Consulenti in Proprietà Industriale</a:t>
            </a:r>
            <a:endParaRPr lang="it-IT" altLang="en-US" sz="9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555625"/>
          </a:xfrm>
        </p:spPr>
        <p:txBody>
          <a:bodyPr anchor="ctr"/>
          <a:lstStyle/>
          <a:p>
            <a:pPr eaLnBrk="1" hangingPunct="1">
              <a:defRPr/>
            </a:pPr>
            <a:r>
              <a:rPr lang="it-IT" sz="2600" b="0" dirty="0" smtClean="0">
                <a:solidFill>
                  <a:srgbClr val="579B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CONTATTI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4675"/>
            <a:ext cx="2232025" cy="3673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100" b="1" smtClean="0"/>
              <a:t>UFFICIO TORINO</a:t>
            </a:r>
            <a:endParaRPr lang="it-IT" sz="1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Via Viotti, 9 - 10121 TORINO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Tel. 011 561.13.20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fax 011 562.21.02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i="1" smtClean="0"/>
              <a:t>E-mail :</a:t>
            </a:r>
            <a:r>
              <a:rPr lang="it-IT" sz="1000" b="1" smtClean="0">
                <a:hlinkClick r:id="rId3"/>
              </a:rPr>
              <a:t>info@studiotorta.it</a:t>
            </a:r>
            <a:r>
              <a:rPr lang="it-IT" sz="1000" b="1" smtClean="0">
                <a:solidFill>
                  <a:srgbClr val="FFFF00"/>
                </a:solidFill>
              </a:rPr>
              <a:t> </a:t>
            </a:r>
            <a:r>
              <a:rPr lang="it-IT" sz="1000" b="1" smtClean="0"/>
              <a:t>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100" b="1" smtClean="0"/>
              <a:t>UFFICIO MILANO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C.so Magenta, 56 - 20123 MILANO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Tel. 02 48.01.42.16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Telefax 02 48.01.50.82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E-mail: </a:t>
            </a:r>
            <a:r>
              <a:rPr lang="it-IT" sz="1000" b="1" smtClean="0">
                <a:hlinkClick r:id="rId4"/>
              </a:rPr>
              <a:t>milano@studiotorta.it</a:t>
            </a:r>
            <a:endParaRPr lang="it-IT" sz="1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100" b="1" smtClean="0"/>
              <a:t>UFFICIO DI BOLOGNA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Via Emilia Ponente, 34 - 40133 BOLOGNA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Tel. 051 38.91.22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smtClean="0"/>
              <a:t>Telefax 051 38.90.30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1000" b="1" i="1" smtClean="0"/>
              <a:t>E-mail: </a:t>
            </a:r>
            <a:r>
              <a:rPr lang="it-IT" sz="1000" b="1" smtClean="0">
                <a:hlinkClick r:id="rId5"/>
              </a:rPr>
              <a:t>bologna@studiotorta.it</a:t>
            </a:r>
            <a:r>
              <a:rPr lang="it-IT" sz="1100" b="1" smtClean="0">
                <a:hlinkClick r:id="rId5"/>
              </a:rPr>
              <a:t> </a:t>
            </a:r>
            <a:endParaRPr lang="it-IT" sz="11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1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1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1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1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1300" b="1" smtClean="0"/>
          </a:p>
        </p:txBody>
      </p:sp>
      <p:sp>
        <p:nvSpPr>
          <p:cNvPr id="72710" name="Rectangle 4"/>
          <p:cNvSpPr>
            <a:spLocks noChangeArrowheads="1"/>
          </p:cNvSpPr>
          <p:nvPr/>
        </p:nvSpPr>
        <p:spPr bwMode="auto">
          <a:xfrm>
            <a:off x="6372225" y="1916113"/>
            <a:ext cx="273526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100" b="1"/>
              <a:t>UFFICIO DI TREVISO	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Viale Appiani, 26 - 31100 TREVISO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Tel. 0422 22.199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Telefax 0422 23.316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 i="1"/>
              <a:t>E-mail: </a:t>
            </a:r>
            <a:r>
              <a:rPr lang="it-IT" sz="1000" b="1">
                <a:hlinkClick r:id="rId6"/>
              </a:rPr>
              <a:t>treviso@studiotorta.it</a:t>
            </a: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100" b="1"/>
              <a:t>			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100" b="1"/>
              <a:t>UFFICIO DI RIMINI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Via Monte Titano, 136 - 47900 RIMINI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Tel. 0541 78.90.67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Telefax 0541 63.59.03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 i="1"/>
              <a:t>E-mail: </a:t>
            </a:r>
            <a:r>
              <a:rPr lang="it-IT" sz="1000" b="1">
                <a:hlinkClick r:id="rId7"/>
              </a:rPr>
              <a:t>rimini@studiotorta.it</a:t>
            </a: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1000" b="1"/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100" b="1"/>
              <a:t>UFFICIO DI ROMA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Via Due Macelli, 47 - 00187 ROMA 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Tel. 06 67.91.589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/>
              <a:t>Telefax 06 67.97.747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it-IT" sz="1000" b="1" i="1"/>
              <a:t>E-mail: </a:t>
            </a:r>
            <a:r>
              <a:rPr lang="it-IT" sz="1000" b="1">
                <a:hlinkClick r:id="rId8"/>
              </a:rPr>
              <a:t>roma@studiotorta.it</a:t>
            </a: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10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2600" b="1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it-IT" sz="900" b="1"/>
          </a:p>
        </p:txBody>
      </p:sp>
      <p:pic>
        <p:nvPicPr>
          <p:cNvPr id="72711" name="Picture 5" descr="Foto di gruppo scannerizzata da foto originale (è quella inserita in brochure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00338" y="2133600"/>
            <a:ext cx="3506787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za struttura">
  <a:themeElements>
    <a:clrScheme name="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Personalizza struttur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e">
  <a:themeElements>
    <a:clrScheme name="Ret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Re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solidFill>
          <a:srgbClr val="FFFF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Ret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6280</TotalTime>
  <Words>1490</Words>
  <Application>Microsoft Office PowerPoint</Application>
  <PresentationFormat>Presentazione su schermo (4:3)</PresentationFormat>
  <Paragraphs>437</Paragraphs>
  <Slides>38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0" baseType="lpstr">
      <vt:lpstr>Personalizza struttura</vt:lpstr>
      <vt:lpstr>Rete</vt:lpstr>
      <vt:lpstr>INTRODUZIONE ALLA PROPRIETÀ INDUSTRIALE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Limiti temporali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TUTELA DELLA FORMA </vt:lpstr>
      <vt:lpstr>Diapositiva 33</vt:lpstr>
      <vt:lpstr>Diapositiva 34</vt:lpstr>
      <vt:lpstr>Diapositiva 35</vt:lpstr>
      <vt:lpstr>Diapositiva 36</vt:lpstr>
      <vt:lpstr>Diapositiva 37</vt:lpstr>
      <vt:lpstr>CONTATTI</vt:lpstr>
    </vt:vector>
  </TitlesOfParts>
  <Company>Studio Torta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Andrea Bernotti</dc:creator>
  <cp:lastModifiedBy>Andrea Bernotti</cp:lastModifiedBy>
  <cp:revision>256</cp:revision>
  <dcterms:created xsi:type="dcterms:W3CDTF">2009-07-09T14:21:52Z</dcterms:created>
  <dcterms:modified xsi:type="dcterms:W3CDTF">2013-11-06T00:21:13Z</dcterms:modified>
</cp:coreProperties>
</file>